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sldIdLst>
    <p:sldId id="256" r:id="rId2"/>
    <p:sldId id="258" r:id="rId3"/>
    <p:sldId id="257" r:id="rId4"/>
    <p:sldId id="260" r:id="rId5"/>
    <p:sldId id="273" r:id="rId6"/>
    <p:sldId id="259" r:id="rId7"/>
    <p:sldId id="261" r:id="rId8"/>
    <p:sldId id="270" r:id="rId9"/>
    <p:sldId id="262" r:id="rId10"/>
    <p:sldId id="274" r:id="rId11"/>
    <p:sldId id="263" r:id="rId12"/>
    <p:sldId id="264" r:id="rId13"/>
    <p:sldId id="271" r:id="rId14"/>
    <p:sldId id="267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</p:embeddedFont>
    <p:embeddedFont>
      <p:font typeface="Wingdings 2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3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59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30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37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96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3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6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3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6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90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97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8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648" y="0"/>
            <a:ext cx="455494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36512" y="1772816"/>
            <a:ext cx="4609160" cy="3168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177489" y="0"/>
            <a:ext cx="4393136" cy="28803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7200" dirty="0" smtClean="0">
                <a:solidFill>
                  <a:schemeClr val="bg1"/>
                </a:solidFill>
              </a:rPr>
              <a:t> </a:t>
            </a:r>
            <a:r>
              <a:rPr lang="tr-TR" sz="5400" dirty="0" smtClean="0">
                <a:solidFill>
                  <a:schemeClr val="bg1"/>
                </a:solidFill>
              </a:rPr>
              <a:t/>
            </a:r>
            <a:br>
              <a:rPr lang="tr-TR" sz="5400" dirty="0" smtClean="0">
                <a:solidFill>
                  <a:schemeClr val="bg1"/>
                </a:solidFill>
              </a:rPr>
            </a:b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47595" y="2643758"/>
            <a:ext cx="4393136" cy="203676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MİNİK</a:t>
            </a:r>
          </a:p>
          <a:p>
            <a:pPr algn="ctr"/>
            <a:r>
              <a:rPr lang="tr-TR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1 1 2</a:t>
            </a:r>
            <a:endParaRPr lang="tr-TR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5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72408"/>
          </a:xfrm>
        </p:spPr>
        <p:txBody>
          <a:bodyPr>
            <a:noAutofit/>
          </a:bodyPr>
          <a:lstStyle/>
          <a:p>
            <a:pPr lvl="0"/>
            <a:r>
              <a:rPr lang="tr-TR" sz="2400" dirty="0">
                <a:latin typeface="Comic Sans MS" panose="030F0702030302020204" pitchFamily="66" charset="0"/>
              </a:rPr>
              <a:t>Evden veya işyerinden arıyorsak, ambulans ekibine yol göstermek için çevredeki insanlardan yardım istemeliyiz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>
              <a:latin typeface="Comic Sans MS" panose="030F0702030302020204" pitchFamily="66" charset="0"/>
            </a:endParaRPr>
          </a:p>
          <a:p>
            <a:pPr lvl="0"/>
            <a:r>
              <a:rPr lang="tr-TR" sz="2400" dirty="0">
                <a:latin typeface="Comic Sans MS" panose="030F0702030302020204" pitchFamily="66" charset="0"/>
              </a:rPr>
              <a:t>Evcil hayvanımız varsa bir yere kilitlemeli ya da bağlamalıyız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>
              <a:latin typeface="Comic Sans MS" panose="030F0702030302020204" pitchFamily="66" charset="0"/>
            </a:endParaRPr>
          </a:p>
          <a:p>
            <a:pPr lvl="0"/>
            <a:r>
              <a:rPr lang="tr-TR" sz="2400" dirty="0">
                <a:latin typeface="Comic Sans MS" panose="030F0702030302020204" pitchFamily="66" charset="0"/>
              </a:rPr>
              <a:t>Hastanın aile hekimine ait bilgileri ve kullandığı ilaçları yanımıza almalıyız.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22920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mbulans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elene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adar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apılması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erekenler: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50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149704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Sakin olmalıyız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>
              <a:latin typeface="Comic Sans MS" panose="030F0702030302020204" pitchFamily="66" charset="0"/>
            </a:endParaRPr>
          </a:p>
          <a:p>
            <a:pPr lvl="0"/>
            <a:r>
              <a:rPr lang="tr-TR" sz="2400" dirty="0" smtClean="0">
                <a:latin typeface="Comic Sans MS" panose="030F0702030302020204" pitchFamily="66" charset="0"/>
              </a:rPr>
              <a:t>Hastanın </a:t>
            </a:r>
            <a:r>
              <a:rPr lang="tr-TR" sz="2400" dirty="0">
                <a:latin typeface="Comic Sans MS" panose="030F0702030302020204" pitchFamily="66" charset="0"/>
              </a:rPr>
              <a:t>alerjisi varsa sağlık ekibine mutlaka </a:t>
            </a:r>
            <a:r>
              <a:rPr lang="tr-TR" sz="2400" dirty="0" smtClean="0">
                <a:latin typeface="Comic Sans MS" panose="030F0702030302020204" pitchFamily="66" charset="0"/>
              </a:rPr>
              <a:t>belirtmeliyiz.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>
              <a:latin typeface="Comic Sans MS" panose="030F0702030302020204" pitchFamily="66" charset="0"/>
            </a:endParaRPr>
          </a:p>
          <a:p>
            <a:pPr lvl="0"/>
            <a:r>
              <a:rPr lang="tr-TR" sz="2400" dirty="0">
                <a:latin typeface="Comic Sans MS" panose="030F0702030302020204" pitchFamily="66" charset="0"/>
              </a:rPr>
              <a:t>Hastanın tedavisine müdahale </a:t>
            </a:r>
            <a:r>
              <a:rPr lang="tr-TR" sz="2400" dirty="0" smtClean="0">
                <a:latin typeface="Comic Sans MS" panose="030F0702030302020204" pitchFamily="66" charset="0"/>
              </a:rPr>
              <a:t>etmemeliyiz.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>
              <a:latin typeface="Comic Sans MS" panose="030F0702030302020204" pitchFamily="66" charset="0"/>
            </a:endParaRPr>
          </a:p>
          <a:p>
            <a:pPr lvl="0"/>
            <a:r>
              <a:rPr lang="tr-TR" sz="2400" dirty="0">
                <a:latin typeface="Comic Sans MS" panose="030F0702030302020204" pitchFamily="66" charset="0"/>
              </a:rPr>
              <a:t>Sağlık ekibinden gelen taleplere yardımcı </a:t>
            </a:r>
            <a:r>
              <a:rPr lang="tr-TR" sz="2400" dirty="0" smtClean="0">
                <a:latin typeface="Comic Sans MS" panose="030F0702030302020204" pitchFamily="66" charset="0"/>
              </a:rPr>
              <a:t>olmalıyız.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0" y="229208"/>
            <a:ext cx="9071992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mbulans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elince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apılması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erekenler: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0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578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>
                <a:latin typeface="Comic Sans MS" panose="030F0702030302020204" pitchFamily="66" charset="0"/>
              </a:rPr>
              <a:t>Etrafınızdaki insanlara açık adresi </a:t>
            </a:r>
            <a:r>
              <a:rPr lang="tr-TR" dirty="0" smtClean="0">
                <a:latin typeface="Comic Sans MS" panose="030F0702030302020204" pitchFamily="66" charset="0"/>
              </a:rPr>
              <a:t>sorun.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i="1" dirty="0" smtClean="0">
                <a:latin typeface="Comic Sans MS" panose="030F0702030302020204" pitchFamily="66" charset="0"/>
              </a:rPr>
              <a:t>( </a:t>
            </a:r>
            <a:r>
              <a:rPr lang="tr-TR" i="1" dirty="0">
                <a:latin typeface="Comic Sans MS" panose="030F0702030302020204" pitchFamily="66" charset="0"/>
              </a:rPr>
              <a:t>mahalle, cadde, sokak, kapı numarası</a:t>
            </a:r>
            <a:r>
              <a:rPr lang="tr-TR" i="1" dirty="0" smtClean="0">
                <a:latin typeface="Comic Sans MS" panose="030F0702030302020204" pitchFamily="66" charset="0"/>
              </a:rPr>
              <a:t>)</a:t>
            </a:r>
            <a:br>
              <a:rPr lang="tr-TR" i="1" dirty="0" smtClean="0">
                <a:latin typeface="Comic Sans MS" panose="030F0702030302020204" pitchFamily="66" charset="0"/>
              </a:rPr>
            </a:br>
            <a:endParaRPr lang="tr-TR" i="1" dirty="0">
              <a:latin typeface="Comic Sans MS" panose="030F0702030302020204" pitchFamily="66" charset="0"/>
            </a:endParaRPr>
          </a:p>
          <a:p>
            <a:pPr lvl="0"/>
            <a:r>
              <a:rPr lang="tr-TR" dirty="0">
                <a:latin typeface="Comic Sans MS" panose="030F0702030302020204" pitchFamily="66" charset="0"/>
              </a:rPr>
              <a:t>Hasta ile yalnız ve evde iseniz su, elektrik, telefon faturasından adresi bulun yoksa komşularınızdan yardım </a:t>
            </a:r>
            <a:r>
              <a:rPr lang="tr-TR" dirty="0" smtClean="0">
                <a:latin typeface="Comic Sans MS" panose="030F0702030302020204" pitchFamily="66" charset="0"/>
              </a:rPr>
              <a:t>isteyin.</a:t>
            </a:r>
            <a:br>
              <a:rPr lang="tr-TR" dirty="0" smtClean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  <a:p>
            <a:pPr lvl="0"/>
            <a:r>
              <a:rPr lang="tr-TR" dirty="0">
                <a:latin typeface="Comic Sans MS" panose="030F0702030302020204" pitchFamily="66" charset="0"/>
              </a:rPr>
              <a:t>Olay yerine yakın herkesin bildiği bir bina adı belirleyin. Bu gibi yerlere “bekleme noktası denir</a:t>
            </a:r>
            <a:r>
              <a:rPr lang="tr-TR" dirty="0" smtClean="0">
                <a:latin typeface="Comic Sans MS" panose="030F0702030302020204" pitchFamily="66" charset="0"/>
              </a:rPr>
              <a:t>”</a:t>
            </a:r>
          </a:p>
          <a:p>
            <a:pPr marL="0" lvl="0" indent="0">
              <a:buNone/>
            </a:pPr>
            <a:r>
              <a:rPr lang="tr-TR" i="1" dirty="0" smtClean="0">
                <a:latin typeface="Comic Sans MS" panose="030F0702030302020204" pitchFamily="66" charset="0"/>
              </a:rPr>
              <a:t>    ( </a:t>
            </a:r>
            <a:r>
              <a:rPr lang="tr-TR" i="1" dirty="0">
                <a:latin typeface="Comic Sans MS" panose="030F0702030302020204" pitchFamily="66" charset="0"/>
              </a:rPr>
              <a:t>okul, Cami veya otobüs durağı vb</a:t>
            </a:r>
            <a:r>
              <a:rPr lang="tr-TR" i="1" dirty="0" smtClean="0">
                <a:latin typeface="Comic Sans MS" panose="030F0702030302020204" pitchFamily="66" charset="0"/>
              </a:rPr>
              <a:t>.)</a:t>
            </a:r>
            <a:br>
              <a:rPr lang="tr-TR" i="1" dirty="0" smtClean="0">
                <a:latin typeface="Comic Sans MS" panose="030F0702030302020204" pitchFamily="66" charset="0"/>
              </a:rPr>
            </a:br>
            <a:endParaRPr lang="tr-TR" i="1" dirty="0">
              <a:latin typeface="Comic Sans MS" panose="030F0702030302020204" pitchFamily="66" charset="0"/>
            </a:endParaRPr>
          </a:p>
          <a:p>
            <a:pPr lvl="0"/>
            <a:r>
              <a:rPr lang="tr-TR" dirty="0">
                <a:latin typeface="Comic Sans MS" panose="030F0702030302020204" pitchFamily="66" charset="0"/>
              </a:rPr>
              <a:t>Bir kişiyi bekleme noktasına </a:t>
            </a:r>
            <a:r>
              <a:rPr lang="tr-TR" dirty="0" smtClean="0">
                <a:latin typeface="Comic Sans MS" panose="030F0702030302020204" pitchFamily="66" charset="0"/>
              </a:rPr>
              <a:t>gönderin.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0" y="2292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Adresinizi bilmiyorsanız …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449336"/>
            <a:ext cx="1054608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8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29208"/>
            <a:ext cx="9126128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Ambulans Çeşitleri Nelerdir?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4619952" cy="535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5076056" y="134076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Kara Ambulans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Hava Ambulans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Deniz Ambulans</a:t>
            </a:r>
            <a:br>
              <a:rPr lang="tr-TR" sz="2400" dirty="0" smtClean="0">
                <a:latin typeface="Comic Sans MS" panose="030F0702030302020204" pitchFamily="66" charset="0"/>
              </a:rPr>
            </a:b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Kar Paletli Ambulans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371" y="3933055"/>
            <a:ext cx="4461757" cy="29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4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30440"/>
            <a:ext cx="8280920" cy="621069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3848" y="692696"/>
            <a:ext cx="5544616" cy="810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TEŞEKKÜRLER</a:t>
            </a:r>
            <a:endParaRPr lang="tr-T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195736" y="292494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E60000"/>
                </a:solidFill>
                <a:latin typeface="Comic Sans MS" panose="030F0702030302020204" pitchFamily="66" charset="0"/>
              </a:rPr>
              <a:t>1 1 2</a:t>
            </a:r>
            <a:endParaRPr lang="tr-TR" sz="6600" dirty="0">
              <a:solidFill>
                <a:srgbClr val="E6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71948"/>
            <a:ext cx="4386129" cy="435339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9657" y="2636912"/>
            <a:ext cx="4032448" cy="266429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112 acil çağrı hattının aranması halinde en kısa sürede hastaya ulaşmak ve hastayı en yakın, uygun tedavi merkezine ulaştırmaktır.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313" y="260648"/>
            <a:ext cx="9114687" cy="1080120"/>
          </a:xfrm>
        </p:spPr>
        <p:txBody>
          <a:bodyPr>
            <a:noAutofit/>
          </a:bodyPr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112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Acil Sağlık Hizmetinin  Amacı: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8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30" y="2973296"/>
            <a:ext cx="3364294" cy="2471928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9733" y="1700808"/>
            <a:ext cx="7082747" cy="34563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Türkiye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genelinde</a:t>
            </a:r>
          </a:p>
          <a:p>
            <a:pPr marL="0" indent="0" algn="ctr">
              <a:buNone/>
            </a:pPr>
            <a:r>
              <a:rPr lang="tr-TR" altLang="tr-TR" sz="2800" dirty="0" smtClean="0">
                <a:latin typeface="Comic Sans MS" panose="030F0702030302020204" pitchFamily="66" charset="0"/>
              </a:rPr>
              <a:t>Acil </a:t>
            </a:r>
            <a:r>
              <a:rPr lang="tr-TR" altLang="tr-TR" sz="2800" dirty="0">
                <a:latin typeface="Comic Sans MS" panose="030F0702030302020204" pitchFamily="66" charset="0"/>
              </a:rPr>
              <a:t>Sağlık Hizmetlerine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erişim</a:t>
            </a:r>
          </a:p>
          <a:p>
            <a:pPr marL="0" indent="0" algn="ctr">
              <a:buNone/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altLang="tr-TR" sz="1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4000" b="1" dirty="0" smtClean="0">
                <a:latin typeface="Comic Sans MS" panose="030F0702030302020204" pitchFamily="66" charset="0"/>
              </a:rPr>
              <a:t/>
            </a:r>
            <a:br>
              <a:rPr lang="tr-TR" altLang="tr-TR" sz="4000" b="1" dirty="0" smtClean="0">
                <a:latin typeface="Comic Sans MS" panose="030F0702030302020204" pitchFamily="66" charset="0"/>
              </a:rPr>
            </a:br>
            <a:r>
              <a:rPr lang="tr-TR" altLang="tr-TR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1  1  2</a:t>
            </a:r>
          </a:p>
          <a:p>
            <a:pPr marL="0" indent="0" algn="ctr">
              <a:buNone/>
            </a:pPr>
            <a:endParaRPr lang="tr-TR" altLang="tr-TR" sz="4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altLang="tr-TR" sz="2800" dirty="0" smtClean="0">
                <a:latin typeface="Comic Sans MS" panose="030F0702030302020204" pitchFamily="66" charset="0"/>
              </a:rPr>
              <a:t>numaraları </a:t>
            </a:r>
            <a:r>
              <a:rPr lang="tr-TR" altLang="tr-TR" sz="2800" dirty="0">
                <a:latin typeface="Comic Sans MS" panose="030F0702030302020204" pitchFamily="66" charset="0"/>
              </a:rPr>
              <a:t>ile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yapılır</a:t>
            </a:r>
            <a:r>
              <a:rPr lang="tr-TR" altLang="tr-TR" sz="28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tr-TR" sz="1600" dirty="0">
              <a:latin typeface="Comic Sans MS" panose="030F0702030302020204" pitchFamily="66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29313" y="260648"/>
            <a:ext cx="9007183" cy="1080120"/>
          </a:xfrm>
        </p:spPr>
        <p:txBody>
          <a:bodyPr>
            <a:noAutofit/>
          </a:bodyPr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112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Acil Sağlık Hizmetine Erişim :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7072"/>
            <a:ext cx="2780928" cy="2780928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880" y="4293096"/>
            <a:ext cx="3246120" cy="247192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35480"/>
            <a:ext cx="7776864" cy="3653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latin typeface="Comic Sans MS" panose="030F0702030302020204" pitchFamily="66" charset="0"/>
              </a:rPr>
              <a:t>Sabit, ankesörlü ya da </a:t>
            </a:r>
            <a:r>
              <a:rPr lang="tr-TR" dirty="0" smtClean="0">
                <a:latin typeface="Comic Sans MS" panose="030F0702030302020204" pitchFamily="66" charset="0"/>
              </a:rPr>
              <a:t>cep telefonundan </a:t>
            </a:r>
            <a:r>
              <a:rPr lang="tr-TR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1 1 2</a:t>
            </a:r>
            <a:r>
              <a:rPr lang="tr-TR" sz="4400" b="1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numarasını tuşlayarak</a:t>
            </a:r>
          </a:p>
          <a:p>
            <a:pPr marL="0" indent="0" algn="ctr">
              <a:buNone/>
            </a:pPr>
            <a:r>
              <a:rPr lang="tr-TR" dirty="0" smtClean="0">
                <a:latin typeface="Comic Sans MS" panose="030F0702030302020204" pitchFamily="66" charset="0"/>
              </a:rPr>
              <a:t>ambulans servisine </a:t>
            </a:r>
            <a:r>
              <a:rPr lang="tr-TR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ücretsiz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tr-TR" dirty="0" smtClean="0">
                <a:latin typeface="Comic Sans MS" panose="030F0702030302020204" pitchFamily="66" charset="0"/>
              </a:rPr>
              <a:t>olarak ulaşabiliriz</a:t>
            </a:r>
            <a:r>
              <a:rPr lang="tr-TR" dirty="0">
                <a:latin typeface="Comic Sans MS" panose="030F0702030302020204" pitchFamily="66" charset="0"/>
              </a:rPr>
              <a:t>. </a:t>
            </a:r>
          </a:p>
          <a:p>
            <a:pPr algn="ctr"/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29313" y="260648"/>
            <a:ext cx="911468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Nasıl Ulaşırız: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055" y="1765694"/>
            <a:ext cx="4437080" cy="367953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76872"/>
            <a:ext cx="439248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Ambulans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içinde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-7199" y="260648"/>
            <a:ext cx="912533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Ambulans Ekibi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59632" y="3212976"/>
            <a:ext cx="51125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Doktor</a:t>
            </a:r>
          </a:p>
          <a:p>
            <a:pPr>
              <a:buClr>
                <a:srgbClr val="FF0000"/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Sağlık  Memuru,</a:t>
            </a:r>
          </a:p>
          <a:p>
            <a:pPr>
              <a:buClr>
                <a:srgbClr val="FF0000"/>
              </a:buClr>
            </a:pPr>
            <a:r>
              <a:rPr lang="tr-TR" altLang="tr-TR" sz="2800" dirty="0" err="1" smtClean="0">
                <a:latin typeface="Comic Sans MS" panose="030F0702030302020204" pitchFamily="66" charset="0"/>
              </a:rPr>
              <a:t>Paramedik</a:t>
            </a: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Acil Tıp Teknisyeni</a:t>
            </a:r>
          </a:p>
          <a:p>
            <a:pPr>
              <a:buClr>
                <a:srgbClr val="FF0000"/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Şoför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tr-TR" altLang="tr-TR" sz="2800" dirty="0" smtClean="0">
                <a:latin typeface="Comic Sans MS" panose="030F0702030302020204" pitchFamily="66" charset="0"/>
              </a:rPr>
              <a:t>		görev almaktadır.</a:t>
            </a:r>
          </a:p>
          <a:p>
            <a:pPr>
              <a:buClr>
                <a:srgbClr val="FF0000"/>
              </a:buClr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Dikdörtgen 9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1854725" cy="181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631" y="1155082"/>
            <a:ext cx="3729810" cy="2736304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4283968" y="3501008"/>
            <a:ext cx="4680520" cy="27363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omic Sans MS" panose="030F0702030302020204" pitchFamily="66" charset="0"/>
              </a:rPr>
              <a:t>Nöbet geçirme ( Havale, sara krizi)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Suda boğulma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Yaralı trafik kazası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Yüksekten düşme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Ateşli silah yaralanması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Koma ve benzeri durumlar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29313" y="260648"/>
            <a:ext cx="908953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Hangi Durumlarda Aramalıyız?</a:t>
            </a:r>
            <a:endParaRPr lang="tr-T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39552" y="3505200"/>
            <a:ext cx="4104456" cy="3020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2200" dirty="0">
                <a:latin typeface="Comic Sans MS" panose="030F0702030302020204" pitchFamily="66" charset="0"/>
              </a:rPr>
              <a:t>Göğüs ağrısı</a:t>
            </a: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Nefes alma güçlüğü</a:t>
            </a: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Bilinç Kaybı</a:t>
            </a: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Ciddi kan kaybı </a:t>
            </a: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Ciddi yanıklar</a:t>
            </a:r>
          </a:p>
          <a:p>
            <a:pPr lvl="0"/>
            <a:r>
              <a:rPr lang="tr-TR" sz="2200" dirty="0" smtClean="0">
                <a:latin typeface="Comic Sans MS" panose="030F0702030302020204" pitchFamily="66" charset="0"/>
              </a:rPr>
              <a:t>Zehirlenme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Nefes borusu tıkanıklığı</a:t>
            </a:r>
          </a:p>
          <a:p>
            <a:pPr lvl="0"/>
            <a:endParaRPr lang="tr-TR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0" y="332656"/>
            <a:ext cx="9144000" cy="10827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713" y="1628800"/>
            <a:ext cx="3789040" cy="52292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4042" y="2204864"/>
            <a:ext cx="4968552" cy="4464496"/>
          </a:xfrm>
        </p:spPr>
        <p:txBody>
          <a:bodyPr>
            <a:noAutofit/>
          </a:bodyPr>
          <a:lstStyle/>
          <a:p>
            <a:pPr lvl="0"/>
            <a:r>
              <a:rPr lang="tr-TR" sz="2200" dirty="0">
                <a:latin typeface="Comic Sans MS" panose="030F0702030302020204" pitchFamily="66" charset="0"/>
              </a:rPr>
              <a:t>Bulunduğunuz yerin açık </a:t>
            </a:r>
            <a:r>
              <a:rPr lang="tr-TR" sz="2200" dirty="0" smtClean="0">
                <a:latin typeface="Comic Sans MS" panose="030F0702030302020204" pitchFamily="66" charset="0"/>
              </a:rPr>
              <a:t>adresi</a:t>
            </a:r>
            <a:br>
              <a:rPr lang="tr-TR" sz="2200" dirty="0" smtClean="0">
                <a:latin typeface="Comic Sans MS" panose="030F0702030302020204" pitchFamily="66" charset="0"/>
              </a:rPr>
            </a:br>
            <a:endParaRPr lang="tr-TR" sz="1400" dirty="0">
              <a:latin typeface="Comic Sans MS" panose="030F0702030302020204" pitchFamily="66" charset="0"/>
            </a:endParaRP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Hastanın yaşı, cinsiyeti ve </a:t>
            </a:r>
            <a:r>
              <a:rPr lang="tr-TR" sz="2200" dirty="0" smtClean="0">
                <a:latin typeface="Comic Sans MS" panose="030F0702030302020204" pitchFamily="66" charset="0"/>
              </a:rPr>
              <a:t>daha önceki hastalıkları</a:t>
            </a:r>
            <a:br>
              <a:rPr lang="tr-TR" sz="2200" dirty="0" smtClean="0">
                <a:latin typeface="Comic Sans MS" panose="030F0702030302020204" pitchFamily="66" charset="0"/>
              </a:rPr>
            </a:br>
            <a:endParaRPr lang="tr-TR" sz="1400" dirty="0">
              <a:latin typeface="Comic Sans MS" panose="030F0702030302020204" pitchFamily="66" charset="0"/>
            </a:endParaRP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Hastanın bilincinin yerinde olup olmadığı, nefes alıp almadığı, kanaması ya da göğüs ağrısı olup </a:t>
            </a:r>
            <a:r>
              <a:rPr lang="tr-TR" sz="2200" dirty="0" smtClean="0">
                <a:latin typeface="Comic Sans MS" panose="030F0702030302020204" pitchFamily="66" charset="0"/>
              </a:rPr>
              <a:t>olmadığı</a:t>
            </a:r>
            <a:br>
              <a:rPr lang="tr-TR" sz="2200" dirty="0" smtClean="0">
                <a:latin typeface="Comic Sans MS" panose="030F0702030302020204" pitchFamily="66" charset="0"/>
              </a:rPr>
            </a:br>
            <a:endParaRPr lang="tr-TR" sz="1400" dirty="0">
              <a:latin typeface="Comic Sans MS" panose="030F0702030302020204" pitchFamily="66" charset="0"/>
            </a:endParaRPr>
          </a:p>
          <a:p>
            <a:pPr lvl="0"/>
            <a:r>
              <a:rPr lang="tr-TR" sz="2200" dirty="0">
                <a:latin typeface="Comic Sans MS" panose="030F0702030302020204" pitchFamily="66" charset="0"/>
              </a:rPr>
              <a:t>Yaranın yeri ve nasıl meydana geldiği</a:t>
            </a:r>
          </a:p>
          <a:p>
            <a:pPr marL="0" indent="0">
              <a:buNone/>
            </a:pPr>
            <a:endParaRPr lang="tr-TR" sz="2200" dirty="0">
              <a:latin typeface="Comic Sans MS" panose="030F0702030302020204" pitchFamily="66" charset="0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0" y="260648"/>
            <a:ext cx="9144000" cy="1226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112 Çağrı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erkezi ile Konuşurken</a:t>
            </a:r>
            <a:b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Nelere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ikkat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tmeliyiz?</a:t>
            </a:r>
            <a:endParaRPr lang="tr-T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8847" y="1556792"/>
            <a:ext cx="345638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dirty="0" smtClean="0">
                <a:latin typeface="Comic Sans MS" panose="030F0702030302020204" pitchFamily="66" charset="0"/>
              </a:rPr>
              <a:t>Cezası Var.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20888"/>
            <a:ext cx="4882606" cy="2746466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-24974" y="332656"/>
            <a:ext cx="916897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112 Çağrı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erkezinin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ereksiz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ranması</a:t>
            </a:r>
            <a:endParaRPr lang="tr-T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195736" y="5589240"/>
            <a:ext cx="488260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MERAK EDİP ARAMAMALIYIZ.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0" y="476672"/>
            <a:ext cx="9144000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omic Sans MS" panose="030F0702030302020204" pitchFamily="66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2920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mbulans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elene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adar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apılması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erekenler: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80976"/>
          </a:xfrm>
        </p:spPr>
        <p:txBody>
          <a:bodyPr>
            <a:noAutofit/>
          </a:bodyPr>
          <a:lstStyle/>
          <a:p>
            <a:pPr lvl="0"/>
            <a:r>
              <a:rPr lang="tr-TR" sz="2800" dirty="0" smtClean="0">
                <a:latin typeface="Comic Sans MS" panose="030F0702030302020204" pitchFamily="66" charset="0"/>
              </a:rPr>
              <a:t>Sokaktaysak, </a:t>
            </a:r>
            <a:r>
              <a:rPr lang="tr-TR" sz="2800" dirty="0">
                <a:latin typeface="Comic Sans MS" panose="030F0702030302020204" pitchFamily="66" charset="0"/>
              </a:rPr>
              <a:t>ambulans ulaşana kadar hastanın yanında </a:t>
            </a:r>
            <a:r>
              <a:rPr lang="tr-TR" sz="2800" dirty="0" smtClean="0">
                <a:latin typeface="Comic Sans MS" panose="030F0702030302020204" pitchFamily="66" charset="0"/>
              </a:rPr>
              <a:t>kalmalıyız.</a:t>
            </a:r>
            <a:br>
              <a:rPr lang="tr-TR" sz="2800" dirty="0" smtClean="0">
                <a:latin typeface="Comic Sans MS" panose="030F0702030302020204" pitchFamily="66" charset="0"/>
              </a:rPr>
            </a:br>
            <a:endParaRPr lang="tr-TR" sz="2800" dirty="0">
              <a:latin typeface="Comic Sans MS" panose="030F0702030302020204" pitchFamily="66" charset="0"/>
            </a:endParaRPr>
          </a:p>
          <a:p>
            <a:pPr lvl="0"/>
            <a:r>
              <a:rPr lang="tr-TR" sz="2800" dirty="0">
                <a:latin typeface="Comic Sans MS" panose="030F0702030302020204" pitchFamily="66" charset="0"/>
              </a:rPr>
              <a:t>Hastanın durumunda değişiklik olursa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112’</a:t>
            </a:r>
            <a:r>
              <a:rPr lang="tr-TR" sz="2800" dirty="0">
                <a:latin typeface="Comic Sans MS" panose="030F0702030302020204" pitchFamily="66" charset="0"/>
              </a:rPr>
              <a:t>yi tekrar </a:t>
            </a:r>
            <a:r>
              <a:rPr lang="tr-TR" sz="2800" dirty="0" smtClean="0">
                <a:latin typeface="Comic Sans MS" panose="030F0702030302020204" pitchFamily="66" charset="0"/>
              </a:rPr>
              <a:t>aramalıyız.</a:t>
            </a:r>
            <a:br>
              <a:rPr lang="tr-TR" sz="2800" dirty="0" smtClean="0">
                <a:latin typeface="Comic Sans MS" panose="030F0702030302020204" pitchFamily="66" charset="0"/>
              </a:rPr>
            </a:br>
            <a:endParaRPr lang="tr-TR" sz="2800" dirty="0">
              <a:latin typeface="Comic Sans MS" panose="030F0702030302020204" pitchFamily="66" charset="0"/>
            </a:endParaRPr>
          </a:p>
          <a:p>
            <a:pPr lvl="0"/>
            <a:r>
              <a:rPr lang="tr-TR" sz="2800" dirty="0">
                <a:latin typeface="Comic Sans MS" panose="030F0702030302020204" pitchFamily="66" charset="0"/>
              </a:rPr>
              <a:t>Hastanın yeri değişirse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112</a:t>
            </a:r>
            <a:r>
              <a:rPr lang="tr-TR" sz="2800" dirty="0">
                <a:latin typeface="Comic Sans MS" panose="030F0702030302020204" pitchFamily="66" charset="0"/>
              </a:rPr>
              <a:t>’yi tekrar </a:t>
            </a:r>
            <a:r>
              <a:rPr lang="tr-TR" sz="2800" dirty="0" smtClean="0">
                <a:latin typeface="Comic Sans MS" panose="030F0702030302020204" pitchFamily="66" charset="0"/>
              </a:rPr>
              <a:t>aramalıyız.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448" y="5328671"/>
            <a:ext cx="1011936" cy="111861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409776"/>
            <a:ext cx="1054608" cy="11155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184" y="5353055"/>
            <a:ext cx="99669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5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205</Words>
  <Application>Microsoft Office PowerPoint</Application>
  <PresentationFormat>Ekran Gösterisi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Wingdings 2</vt:lpstr>
      <vt:lpstr>Ofis Teması</vt:lpstr>
      <vt:lpstr>Slayt 1</vt:lpstr>
      <vt:lpstr>112 Acil Sağlık Hizmetinin  Amacı:</vt:lpstr>
      <vt:lpstr>112 Acil Sağlık Hizmetine Erişim :</vt:lpstr>
      <vt:lpstr>Slayt 4</vt:lpstr>
      <vt:lpstr>Slayt 5</vt:lpstr>
      <vt:lpstr>Slayt 6</vt:lpstr>
      <vt:lpstr>Slayt 7</vt:lpstr>
      <vt:lpstr>Slayt 8</vt:lpstr>
      <vt:lpstr>Ambulans Gelene Kadar Yapılması Gerekenler:</vt:lpstr>
      <vt:lpstr>Ambulans Gelene Kadar Yapılması Gerekenler:</vt:lpstr>
      <vt:lpstr>Ambulans Gelince Yapılması Gerekenler:</vt:lpstr>
      <vt:lpstr>Slayt 12</vt:lpstr>
      <vt:lpstr>Ambulans Çeşitleri Nelerdir?</vt:lpstr>
      <vt:lpstr>Slayt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Minik 112</dc:title>
  <dc:creator>user</dc:creator>
  <cp:lastModifiedBy>rehberlik</cp:lastModifiedBy>
  <cp:revision>48</cp:revision>
  <dcterms:created xsi:type="dcterms:W3CDTF">2015-09-14T09:10:54Z</dcterms:created>
  <dcterms:modified xsi:type="dcterms:W3CDTF">2019-12-04T07:25:29Z</dcterms:modified>
</cp:coreProperties>
</file>