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  <p:sldId id="297" r:id="rId3"/>
    <p:sldId id="256" r:id="rId4"/>
    <p:sldId id="272" r:id="rId5"/>
    <p:sldId id="288" r:id="rId6"/>
    <p:sldId id="289" r:id="rId7"/>
    <p:sldId id="291" r:id="rId8"/>
    <p:sldId id="298" r:id="rId9"/>
    <p:sldId id="273" r:id="rId10"/>
    <p:sldId id="274" r:id="rId11"/>
    <p:sldId id="275" r:id="rId12"/>
    <p:sldId id="276" r:id="rId13"/>
    <p:sldId id="278" r:id="rId14"/>
    <p:sldId id="277" r:id="rId15"/>
    <p:sldId id="312" r:id="rId16"/>
    <p:sldId id="279" r:id="rId17"/>
    <p:sldId id="280" r:id="rId18"/>
    <p:sldId id="281" r:id="rId19"/>
    <p:sldId id="313" r:id="rId20"/>
    <p:sldId id="311" r:id="rId21"/>
    <p:sldId id="325" r:id="rId22"/>
    <p:sldId id="326" r:id="rId23"/>
    <p:sldId id="299" r:id="rId24"/>
    <p:sldId id="305" r:id="rId25"/>
    <p:sldId id="296" r:id="rId26"/>
    <p:sldId id="302" r:id="rId27"/>
    <p:sldId id="308" r:id="rId28"/>
    <p:sldId id="300" r:id="rId29"/>
    <p:sldId id="301" r:id="rId30"/>
    <p:sldId id="303" r:id="rId31"/>
    <p:sldId id="304" r:id="rId32"/>
    <p:sldId id="293" r:id="rId33"/>
    <p:sldId id="283" r:id="rId34"/>
    <p:sldId id="284" r:id="rId35"/>
    <p:sldId id="285" r:id="rId36"/>
    <p:sldId id="286" r:id="rId37"/>
    <p:sldId id="287" r:id="rId38"/>
    <p:sldId id="314" r:id="rId39"/>
    <p:sldId id="307" r:id="rId40"/>
    <p:sldId id="294" r:id="rId41"/>
    <p:sldId id="309" r:id="rId42"/>
    <p:sldId id="310" r:id="rId43"/>
    <p:sldId id="315" r:id="rId44"/>
    <p:sldId id="316" r:id="rId45"/>
    <p:sldId id="317" r:id="rId46"/>
    <p:sldId id="318" r:id="rId47"/>
    <p:sldId id="306" r:id="rId48"/>
    <p:sldId id="321" r:id="rId49"/>
    <p:sldId id="319" r:id="rId50"/>
    <p:sldId id="320" r:id="rId51"/>
    <p:sldId id="322" r:id="rId52"/>
    <p:sldId id="323" r:id="rId5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E6B91-FE61-46CF-B062-DD224A8C46DE}" type="datetimeFigureOut">
              <a:rPr lang="tr-TR" smtClean="0"/>
              <a:pPr/>
              <a:t>14.9.2014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37BD6-DFD0-4CC9-AB69-6249EEA484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E6B91-FE61-46CF-B062-DD224A8C46DE}" type="datetimeFigureOut">
              <a:rPr lang="tr-TR" smtClean="0"/>
              <a:pPr/>
              <a:t>14.9.2014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37BD6-DFD0-4CC9-AB69-6249EEA484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E6B91-FE61-46CF-B062-DD224A8C46DE}" type="datetimeFigureOut">
              <a:rPr lang="tr-TR" smtClean="0"/>
              <a:pPr/>
              <a:t>14.9.2014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37BD6-DFD0-4CC9-AB69-6249EEA484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E6B91-FE61-46CF-B062-DD224A8C46DE}" type="datetimeFigureOut">
              <a:rPr lang="tr-TR" smtClean="0"/>
              <a:pPr/>
              <a:t>14.9.2014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37BD6-DFD0-4CC9-AB69-6249EEA484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E6B91-FE61-46CF-B062-DD224A8C46DE}" type="datetimeFigureOut">
              <a:rPr lang="tr-TR" smtClean="0"/>
              <a:pPr/>
              <a:t>14.9.2014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37BD6-DFD0-4CC9-AB69-6249EEA484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E6B91-FE61-46CF-B062-DD224A8C46DE}" type="datetimeFigureOut">
              <a:rPr lang="tr-TR" smtClean="0"/>
              <a:pPr/>
              <a:t>14.9.2014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37BD6-DFD0-4CC9-AB69-6249EEA484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E6B91-FE61-46CF-B062-DD224A8C46DE}" type="datetimeFigureOut">
              <a:rPr lang="tr-TR" smtClean="0"/>
              <a:pPr/>
              <a:t>14.9.2014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37BD6-DFD0-4CC9-AB69-6249EEA484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E6B91-FE61-46CF-B062-DD224A8C46DE}" type="datetimeFigureOut">
              <a:rPr lang="tr-TR" smtClean="0"/>
              <a:pPr/>
              <a:t>14.9.2014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37BD6-DFD0-4CC9-AB69-6249EEA484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E6B91-FE61-46CF-B062-DD224A8C46DE}" type="datetimeFigureOut">
              <a:rPr lang="tr-TR" smtClean="0"/>
              <a:pPr/>
              <a:t>14.9.2014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37BD6-DFD0-4CC9-AB69-6249EEA484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E6B91-FE61-46CF-B062-DD224A8C46DE}" type="datetimeFigureOut">
              <a:rPr lang="tr-TR" smtClean="0"/>
              <a:pPr/>
              <a:t>14.9.2014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37BD6-DFD0-4CC9-AB69-6249EEA484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E6B91-FE61-46CF-B062-DD224A8C46DE}" type="datetimeFigureOut">
              <a:rPr lang="tr-TR" smtClean="0"/>
              <a:pPr/>
              <a:t>14.9.2014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37BD6-DFD0-4CC9-AB69-6249EEA484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5E6B91-FE61-46CF-B062-DD224A8C46DE}" type="datetimeFigureOut">
              <a:rPr lang="tr-TR" smtClean="0"/>
              <a:pPr/>
              <a:t>14.9.2014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B37BD6-DFD0-4CC9-AB69-6249EEA4842A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4.bin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34.png"/><Relationship Id="rId7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3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2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y&#246;n%20tu&#351;lar&#305;.docx" TargetMode="External"/><Relationship Id="rId5" Type="http://schemas.openxmlformats.org/officeDocument/2006/relationships/hyperlink" Target="akvaryum.docx" TargetMode="External"/><Relationship Id="rId4" Type="http://schemas.openxmlformats.org/officeDocument/2006/relationships/hyperlink" Target="papa&#287;an.docx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801225" cy="728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2 Dikdörtgen"/>
          <p:cNvSpPr/>
          <p:nvPr/>
        </p:nvSpPr>
        <p:spPr>
          <a:xfrm>
            <a:off x="714375" y="642918"/>
            <a:ext cx="8429625" cy="4616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i="1" dirty="0" smtClean="0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SCRATCH PROGRAMI</a:t>
            </a:r>
          </a:p>
        </p:txBody>
      </p:sp>
      <p:pic>
        <p:nvPicPr>
          <p:cNvPr id="10" name="9 Resim" descr="fen1.jpg"/>
          <p:cNvPicPr>
            <a:picLocks noChangeAspect="1"/>
          </p:cNvPicPr>
          <p:nvPr/>
        </p:nvPicPr>
        <p:blipFill>
          <a:blip r:embed="rId3"/>
          <a:srcRect b="5769"/>
          <a:stretch>
            <a:fillRect/>
          </a:stretch>
        </p:blipFill>
        <p:spPr>
          <a:xfrm>
            <a:off x="1357290" y="2500306"/>
            <a:ext cx="4976797" cy="250033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68" y="4714884"/>
            <a:ext cx="2357454" cy="1934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801225" cy="728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2 Dikdörtgen"/>
          <p:cNvSpPr/>
          <p:nvPr/>
        </p:nvSpPr>
        <p:spPr>
          <a:xfrm>
            <a:off x="714375" y="285728"/>
            <a:ext cx="8429625" cy="4616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i="1" dirty="0" smtClean="0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İKONLAR VE MENÜLER</a:t>
            </a:r>
          </a:p>
        </p:txBody>
      </p:sp>
      <p:sp>
        <p:nvSpPr>
          <p:cNvPr id="6" name="29 Dikdörtgen"/>
          <p:cNvSpPr>
            <a:spLocks noChangeArrowheads="1"/>
          </p:cNvSpPr>
          <p:nvPr/>
        </p:nvSpPr>
        <p:spPr bwMode="auto">
          <a:xfrm>
            <a:off x="214282" y="3929066"/>
            <a:ext cx="2500330" cy="175432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Blokların dilini değiştirmeye</a:t>
            </a:r>
            <a:r>
              <a:rPr kumimoji="0" lang="tr-TR" sz="240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 yarar.</a:t>
            </a:r>
            <a:endParaRPr kumimoji="0" lang="tr-TR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785794"/>
            <a:ext cx="5500726" cy="482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54" y="2643182"/>
            <a:ext cx="2309825" cy="899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3" name="12 Düz Ok Bağlayıcısı"/>
          <p:cNvCxnSpPr/>
          <p:nvPr/>
        </p:nvCxnSpPr>
        <p:spPr>
          <a:xfrm rot="10800000" flipV="1">
            <a:off x="2428860" y="3143248"/>
            <a:ext cx="1143008" cy="7143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1" name="29 Dikdörtgen"/>
          <p:cNvSpPr>
            <a:spLocks noChangeArrowheads="1"/>
          </p:cNvSpPr>
          <p:nvPr/>
        </p:nvSpPr>
        <p:spPr bwMode="auto">
          <a:xfrm>
            <a:off x="3500430" y="4678972"/>
            <a:ext cx="2143140" cy="175432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Projeyi kaydetmeye yarar.</a:t>
            </a:r>
            <a:endParaRPr kumimoji="0" lang="tr-TR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cxnSp>
        <p:nvCxnSpPr>
          <p:cNvPr id="22" name="21 Düz Ok Bağlayıcısı"/>
          <p:cNvCxnSpPr/>
          <p:nvPr/>
        </p:nvCxnSpPr>
        <p:spPr>
          <a:xfrm rot="5400000">
            <a:off x="3964777" y="3955261"/>
            <a:ext cx="1204922" cy="95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4" name="29 Dikdörtgen"/>
          <p:cNvSpPr>
            <a:spLocks noChangeArrowheads="1"/>
          </p:cNvSpPr>
          <p:nvPr/>
        </p:nvSpPr>
        <p:spPr bwMode="auto">
          <a:xfrm>
            <a:off x="6858016" y="2714620"/>
            <a:ext cx="2500330" cy="230832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Projeyi </a:t>
            </a:r>
            <a:r>
              <a:rPr lang="tr-TR" sz="24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Scratch’ın</a:t>
            </a:r>
            <a:r>
              <a:rPr lang="tr-TR" sz="2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web sayfasına yüklemek için kullanılır.</a:t>
            </a:r>
            <a:endParaRPr kumimoji="0" lang="tr-TR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cxnSp>
        <p:nvCxnSpPr>
          <p:cNvPr id="25" name="24 Düz Ok Bağlayıcısı"/>
          <p:cNvCxnSpPr/>
          <p:nvPr/>
        </p:nvCxnSpPr>
        <p:spPr>
          <a:xfrm>
            <a:off x="5500694" y="3143248"/>
            <a:ext cx="1285884" cy="7858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7" name="26 Resim" descr="ScratchCat-Large.pn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01016" y="71438"/>
            <a:ext cx="1142984" cy="11429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801225" cy="728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2 Dikdörtgen"/>
          <p:cNvSpPr/>
          <p:nvPr/>
        </p:nvSpPr>
        <p:spPr>
          <a:xfrm>
            <a:off x="714375" y="285728"/>
            <a:ext cx="8429625" cy="4616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i="1" dirty="0" smtClean="0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İKONLAR VE MENÜLER</a:t>
            </a:r>
          </a:p>
        </p:txBody>
      </p:sp>
      <p:sp>
        <p:nvSpPr>
          <p:cNvPr id="6" name="29 Dikdörtgen"/>
          <p:cNvSpPr>
            <a:spLocks noChangeArrowheads="1"/>
          </p:cNvSpPr>
          <p:nvPr/>
        </p:nvSpPr>
        <p:spPr bwMode="auto">
          <a:xfrm>
            <a:off x="642910" y="2000240"/>
            <a:ext cx="1214446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DOSYA</a:t>
            </a: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785794"/>
            <a:ext cx="5500726" cy="482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 l="2424" t="2551" r="3029" b="3061"/>
          <a:stretch>
            <a:fillRect/>
          </a:stretch>
        </p:blipFill>
        <p:spPr bwMode="auto">
          <a:xfrm>
            <a:off x="642910" y="2643182"/>
            <a:ext cx="3011981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29 Dikdörtgen"/>
          <p:cNvSpPr>
            <a:spLocks noChangeArrowheads="1"/>
          </p:cNvSpPr>
          <p:nvPr/>
        </p:nvSpPr>
        <p:spPr bwMode="auto">
          <a:xfrm>
            <a:off x="3214678" y="1782537"/>
            <a:ext cx="5357850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Dosya menüsünde 8 seçenek bulunur.</a:t>
            </a:r>
          </a:p>
        </p:txBody>
      </p:sp>
      <p:sp>
        <p:nvSpPr>
          <p:cNvPr id="16" name="29 Dikdörtgen"/>
          <p:cNvSpPr>
            <a:spLocks noChangeArrowheads="1"/>
          </p:cNvSpPr>
          <p:nvPr/>
        </p:nvSpPr>
        <p:spPr bwMode="auto">
          <a:xfrm>
            <a:off x="4000496" y="2928934"/>
            <a:ext cx="5214942" cy="1124988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tr-TR" sz="240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itchFamily="34" charset="0"/>
                <a:cs typeface="Tahoma" pitchFamily="34" charset="0"/>
              </a:rPr>
              <a:t>  Kaydet</a:t>
            </a:r>
            <a:r>
              <a:rPr kumimoji="0" lang="tr-TR" sz="240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 seçeneği projeni diske kaydetmek içindir.</a:t>
            </a:r>
            <a:endParaRPr kumimoji="0" lang="tr-TR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4810" y="5143512"/>
            <a:ext cx="785818" cy="811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29 Dikdörtgen"/>
          <p:cNvSpPr>
            <a:spLocks noChangeArrowheads="1"/>
          </p:cNvSpPr>
          <p:nvPr/>
        </p:nvSpPr>
        <p:spPr bwMode="auto">
          <a:xfrm>
            <a:off x="4000496" y="4286256"/>
            <a:ext cx="5357850" cy="2308324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tr-TR" sz="240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itchFamily="34" charset="0"/>
                <a:cs typeface="Tahoma" pitchFamily="34" charset="0"/>
              </a:rPr>
              <a:t>   Dosya menüsü &gt;Kaydet seçeneği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                  ya da 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           </a:t>
            </a:r>
            <a:r>
              <a:rPr lang="tr-TR" sz="2400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ikonu</a:t>
            </a:r>
            <a:r>
              <a:rPr lang="tr-TR" sz="2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tıklandığında aynı pencere açılır.</a:t>
            </a:r>
            <a:r>
              <a:rPr kumimoji="0" lang="tr-TR" sz="240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itchFamily="34" charset="0"/>
                <a:cs typeface="Tahoma" pitchFamily="34" charset="0"/>
              </a:rPr>
              <a:t>  </a:t>
            </a:r>
            <a:endParaRPr kumimoji="0" lang="tr-TR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0" name="19 Resim" descr="ScratchCat-Large.pn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01016" y="71438"/>
            <a:ext cx="1142984" cy="11429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801225" cy="728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2 Dikdörtgen"/>
          <p:cNvSpPr/>
          <p:nvPr/>
        </p:nvSpPr>
        <p:spPr>
          <a:xfrm>
            <a:off x="714375" y="681319"/>
            <a:ext cx="8429625" cy="4616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i="1" dirty="0" smtClean="0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PROJEYİ KAYDET PENCERESİ                                   </a:t>
            </a:r>
          </a:p>
        </p:txBody>
      </p:sp>
      <p:pic>
        <p:nvPicPr>
          <p:cNvPr id="8" name="7 Resim" descr="ScratchCat-Large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01016" y="71438"/>
            <a:ext cx="1142984" cy="1142984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4228" y="1643050"/>
            <a:ext cx="8495490" cy="52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10 Metin kutusu"/>
          <p:cNvSpPr txBox="1"/>
          <p:nvPr/>
        </p:nvSpPr>
        <p:spPr>
          <a:xfrm>
            <a:off x="1401703" y="2786058"/>
            <a:ext cx="4241867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dirty="0" smtClean="0"/>
              <a:t>Projeni diskte nereye kaydedeceğini belirle.</a:t>
            </a:r>
            <a:endParaRPr lang="tr-TR" dirty="0"/>
          </a:p>
        </p:txBody>
      </p:sp>
      <p:cxnSp>
        <p:nvCxnSpPr>
          <p:cNvPr id="13" name="12 Düz Ok Bağlayıcısı"/>
          <p:cNvCxnSpPr/>
          <p:nvPr/>
        </p:nvCxnSpPr>
        <p:spPr>
          <a:xfrm rot="5400000">
            <a:off x="2786844" y="2713826"/>
            <a:ext cx="284958" cy="7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6" name="15 Metin kutusu"/>
          <p:cNvSpPr txBox="1"/>
          <p:nvPr/>
        </p:nvSpPr>
        <p:spPr>
          <a:xfrm>
            <a:off x="2000232" y="5643578"/>
            <a:ext cx="2967992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dirty="0" smtClean="0"/>
              <a:t>Projenin adını yaz.Örnek; kedi</a:t>
            </a:r>
            <a:endParaRPr lang="tr-TR" dirty="0"/>
          </a:p>
        </p:txBody>
      </p:sp>
      <p:cxnSp>
        <p:nvCxnSpPr>
          <p:cNvPr id="17" name="16 Düz Ok Bağlayıcısı"/>
          <p:cNvCxnSpPr/>
          <p:nvPr/>
        </p:nvCxnSpPr>
        <p:spPr>
          <a:xfrm rot="5400000" flipH="1" flipV="1">
            <a:off x="3322232" y="6178966"/>
            <a:ext cx="35798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" name="18 Metin kutusu"/>
          <p:cNvSpPr txBox="1"/>
          <p:nvPr/>
        </p:nvSpPr>
        <p:spPr>
          <a:xfrm>
            <a:off x="3000364" y="3354173"/>
            <a:ext cx="3357586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Projeni hazırlayan olarak kendi adını yaz. Örnek; Özgül </a:t>
            </a:r>
            <a:r>
              <a:rPr lang="tr-TR" dirty="0" err="1" smtClean="0"/>
              <a:t>Öztürk</a:t>
            </a:r>
            <a:endParaRPr lang="tr-TR" dirty="0"/>
          </a:p>
        </p:txBody>
      </p:sp>
      <p:cxnSp>
        <p:nvCxnSpPr>
          <p:cNvPr id="20" name="19 Düz Ok Bağlayıcısı"/>
          <p:cNvCxnSpPr/>
          <p:nvPr/>
        </p:nvCxnSpPr>
        <p:spPr>
          <a:xfrm rot="10800000">
            <a:off x="5643570" y="4071942"/>
            <a:ext cx="857256" cy="2143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3" name="22 Metin kutusu"/>
          <p:cNvSpPr txBox="1"/>
          <p:nvPr/>
        </p:nvSpPr>
        <p:spPr>
          <a:xfrm>
            <a:off x="2357422" y="4500570"/>
            <a:ext cx="3786214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Proje ile ilgili sonradan hatırlamak istediklerini bu bölüme yaz. Örnek; bu projede kedi yürüyecek.</a:t>
            </a:r>
            <a:endParaRPr lang="tr-TR" dirty="0"/>
          </a:p>
        </p:txBody>
      </p:sp>
      <p:cxnSp>
        <p:nvCxnSpPr>
          <p:cNvPr id="26" name="25 Düz Ok Bağlayıcısı"/>
          <p:cNvCxnSpPr/>
          <p:nvPr/>
        </p:nvCxnSpPr>
        <p:spPr>
          <a:xfrm rot="10800000">
            <a:off x="6143636" y="5072074"/>
            <a:ext cx="92869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801225" cy="728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2 Dikdörtgen"/>
          <p:cNvSpPr/>
          <p:nvPr/>
        </p:nvSpPr>
        <p:spPr>
          <a:xfrm>
            <a:off x="714375" y="285728"/>
            <a:ext cx="8429625" cy="4616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i="1" dirty="0" smtClean="0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İKONLAR VE MENÜLER</a:t>
            </a:r>
          </a:p>
        </p:txBody>
      </p:sp>
      <p:sp>
        <p:nvSpPr>
          <p:cNvPr id="6" name="29 Dikdörtgen"/>
          <p:cNvSpPr>
            <a:spLocks noChangeArrowheads="1"/>
          </p:cNvSpPr>
          <p:nvPr/>
        </p:nvSpPr>
        <p:spPr bwMode="auto">
          <a:xfrm>
            <a:off x="642910" y="2000240"/>
            <a:ext cx="1214446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DOSYA</a:t>
            </a: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785794"/>
            <a:ext cx="5500726" cy="482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 l="2424" t="2551" r="3029" b="3061"/>
          <a:stretch>
            <a:fillRect/>
          </a:stretch>
        </p:blipFill>
        <p:spPr bwMode="auto">
          <a:xfrm>
            <a:off x="642910" y="2643182"/>
            <a:ext cx="3011981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29 Dikdörtgen"/>
          <p:cNvSpPr>
            <a:spLocks noChangeArrowheads="1"/>
          </p:cNvSpPr>
          <p:nvPr/>
        </p:nvSpPr>
        <p:spPr bwMode="auto">
          <a:xfrm>
            <a:off x="3214678" y="1782537"/>
            <a:ext cx="5357850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Dosya menüsünde 8 seçenek bulunur.</a:t>
            </a:r>
          </a:p>
        </p:txBody>
      </p:sp>
      <p:sp>
        <p:nvSpPr>
          <p:cNvPr id="16" name="29 Dikdörtgen"/>
          <p:cNvSpPr>
            <a:spLocks noChangeArrowheads="1"/>
          </p:cNvSpPr>
          <p:nvPr/>
        </p:nvSpPr>
        <p:spPr bwMode="auto">
          <a:xfrm>
            <a:off x="4000496" y="2928934"/>
            <a:ext cx="5214942" cy="2232984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tr-TR" sz="240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itchFamily="34" charset="0"/>
                <a:cs typeface="Tahoma" pitchFamily="34" charset="0"/>
              </a:rPr>
              <a:t>  </a:t>
            </a:r>
            <a:r>
              <a:rPr kumimoji="0" lang="tr-TR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Önceden kaydedilen</a:t>
            </a:r>
            <a:r>
              <a:rPr kumimoji="0" lang="tr-TR" sz="240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 bir projeyi farklı bir isimle veya diskte farklı bir bölüme kaydetmek için </a:t>
            </a:r>
            <a:r>
              <a:rPr kumimoji="0" lang="tr-TR" sz="240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itchFamily="34" charset="0"/>
                <a:cs typeface="Tahoma" pitchFamily="34" charset="0"/>
              </a:rPr>
              <a:t>Farklı Kaydet </a:t>
            </a:r>
            <a:r>
              <a:rPr kumimoji="0" lang="tr-TR" sz="240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seçeneği kullanılır.</a:t>
            </a:r>
            <a:endParaRPr kumimoji="0" lang="tr-TR" sz="240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0" name="19 Resim" descr="ScratchCat-Large.pn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01016" y="71438"/>
            <a:ext cx="1142984" cy="11429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801225" cy="728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2 Dikdörtgen"/>
          <p:cNvSpPr/>
          <p:nvPr/>
        </p:nvSpPr>
        <p:spPr>
          <a:xfrm>
            <a:off x="714375" y="285728"/>
            <a:ext cx="8429625" cy="4616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i="1" dirty="0" smtClean="0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İKONLAR VE MENÜLER</a:t>
            </a:r>
          </a:p>
        </p:txBody>
      </p:sp>
      <p:sp>
        <p:nvSpPr>
          <p:cNvPr id="6" name="29 Dikdörtgen"/>
          <p:cNvSpPr>
            <a:spLocks noChangeArrowheads="1"/>
          </p:cNvSpPr>
          <p:nvPr/>
        </p:nvSpPr>
        <p:spPr bwMode="auto">
          <a:xfrm>
            <a:off x="642910" y="2000240"/>
            <a:ext cx="1214446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DOSYA</a:t>
            </a: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785794"/>
            <a:ext cx="5500726" cy="482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 l="2424" t="2551" r="3029" b="3061"/>
          <a:stretch>
            <a:fillRect/>
          </a:stretch>
        </p:blipFill>
        <p:spPr bwMode="auto">
          <a:xfrm>
            <a:off x="642910" y="2643182"/>
            <a:ext cx="3011981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29 Dikdörtgen"/>
          <p:cNvSpPr>
            <a:spLocks noChangeArrowheads="1"/>
          </p:cNvSpPr>
          <p:nvPr/>
        </p:nvSpPr>
        <p:spPr bwMode="auto">
          <a:xfrm>
            <a:off x="3214678" y="1782537"/>
            <a:ext cx="5357850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Dosya menüsünde 8 seçenek bulunur.</a:t>
            </a:r>
          </a:p>
        </p:txBody>
      </p:sp>
      <p:sp>
        <p:nvSpPr>
          <p:cNvPr id="16" name="29 Dikdörtgen"/>
          <p:cNvSpPr>
            <a:spLocks noChangeArrowheads="1"/>
          </p:cNvSpPr>
          <p:nvPr/>
        </p:nvSpPr>
        <p:spPr bwMode="auto">
          <a:xfrm>
            <a:off x="4000496" y="2928934"/>
            <a:ext cx="5214942" cy="2862322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tr-TR" sz="240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itchFamily="34" charset="0"/>
                <a:cs typeface="Tahoma" pitchFamily="34" charset="0"/>
              </a:rPr>
              <a:t>  Projeyi İçeri Aktar </a:t>
            </a:r>
            <a:r>
              <a:rPr kumimoji="0" lang="tr-TR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seçeneği;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tr-TR" sz="2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daha önceden kaydedilen bir projenin karakterlerini ve kodlarını şu anda açık olan projeye aktarmayı sağlar.</a:t>
            </a:r>
            <a:endParaRPr kumimoji="0" lang="tr-TR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0" name="19 Resim" descr="ScratchCat-Large.pn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01016" y="71438"/>
            <a:ext cx="1142984" cy="11429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801225" cy="728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2 Dikdörtgen"/>
          <p:cNvSpPr/>
          <p:nvPr/>
        </p:nvSpPr>
        <p:spPr>
          <a:xfrm>
            <a:off x="714375" y="285728"/>
            <a:ext cx="8429625" cy="4616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i="1" dirty="0" smtClean="0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İKONLAR VE MENÜLER</a:t>
            </a:r>
          </a:p>
        </p:txBody>
      </p:sp>
      <p:sp>
        <p:nvSpPr>
          <p:cNvPr id="6" name="29 Dikdörtgen"/>
          <p:cNvSpPr>
            <a:spLocks noChangeArrowheads="1"/>
          </p:cNvSpPr>
          <p:nvPr/>
        </p:nvSpPr>
        <p:spPr bwMode="auto">
          <a:xfrm>
            <a:off x="642910" y="2000240"/>
            <a:ext cx="1214446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DOSYA</a:t>
            </a: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785794"/>
            <a:ext cx="5500726" cy="482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 l="2424" t="2551" r="3029" b="3061"/>
          <a:stretch>
            <a:fillRect/>
          </a:stretch>
        </p:blipFill>
        <p:spPr bwMode="auto">
          <a:xfrm>
            <a:off x="642910" y="2643182"/>
            <a:ext cx="3011981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29 Dikdörtgen"/>
          <p:cNvSpPr>
            <a:spLocks noChangeArrowheads="1"/>
          </p:cNvSpPr>
          <p:nvPr/>
        </p:nvSpPr>
        <p:spPr bwMode="auto">
          <a:xfrm>
            <a:off x="3214678" y="1782537"/>
            <a:ext cx="5357850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Dosya menüsünde 8 seçenek bulunur.</a:t>
            </a:r>
          </a:p>
        </p:txBody>
      </p:sp>
      <p:sp>
        <p:nvSpPr>
          <p:cNvPr id="16" name="29 Dikdörtgen"/>
          <p:cNvSpPr>
            <a:spLocks noChangeArrowheads="1"/>
          </p:cNvSpPr>
          <p:nvPr/>
        </p:nvSpPr>
        <p:spPr bwMode="auto">
          <a:xfrm>
            <a:off x="4000496" y="2928934"/>
            <a:ext cx="5214942" cy="2862322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tr-TR" sz="240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itchFamily="34" charset="0"/>
                <a:cs typeface="Tahoma" pitchFamily="34" charset="0"/>
              </a:rPr>
              <a:t>  </a:t>
            </a:r>
            <a:r>
              <a:rPr lang="tr-TR" sz="2400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Dışa Karakter </a:t>
            </a:r>
            <a:r>
              <a:rPr kumimoji="0" lang="tr-TR" sz="240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itchFamily="34" charset="0"/>
                <a:cs typeface="Tahoma" pitchFamily="34" charset="0"/>
              </a:rPr>
              <a:t>Aktar </a:t>
            </a:r>
            <a:r>
              <a:rPr kumimoji="0" lang="tr-TR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seçeneği;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projemizde şu anda seçili olan karakterimizi daha sonra başka 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projelerde kullanabilmek için kaydetmeye yarar.</a:t>
            </a:r>
            <a:endParaRPr kumimoji="0" lang="tr-TR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0" name="19 Resim" descr="ScratchCat-Large.pn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01016" y="71438"/>
            <a:ext cx="1142984" cy="11429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801225" cy="728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2 Dikdörtgen"/>
          <p:cNvSpPr/>
          <p:nvPr/>
        </p:nvSpPr>
        <p:spPr>
          <a:xfrm>
            <a:off x="714375" y="285728"/>
            <a:ext cx="8429625" cy="4616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i="1" dirty="0" smtClean="0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İKONLAR VE MENÜLER</a:t>
            </a:r>
          </a:p>
        </p:txBody>
      </p:sp>
      <p:sp>
        <p:nvSpPr>
          <p:cNvPr id="6" name="29 Dikdörtgen"/>
          <p:cNvSpPr>
            <a:spLocks noChangeArrowheads="1"/>
          </p:cNvSpPr>
          <p:nvPr/>
        </p:nvSpPr>
        <p:spPr bwMode="auto">
          <a:xfrm>
            <a:off x="642910" y="2000240"/>
            <a:ext cx="1214446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DOSYA</a:t>
            </a: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785794"/>
            <a:ext cx="5500726" cy="482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 l="2424" t="2551" r="3029" b="3061"/>
          <a:stretch>
            <a:fillRect/>
          </a:stretch>
        </p:blipFill>
        <p:spPr bwMode="auto">
          <a:xfrm>
            <a:off x="642910" y="2643182"/>
            <a:ext cx="3011981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29 Dikdörtgen"/>
          <p:cNvSpPr>
            <a:spLocks noChangeArrowheads="1"/>
          </p:cNvSpPr>
          <p:nvPr/>
        </p:nvSpPr>
        <p:spPr bwMode="auto">
          <a:xfrm>
            <a:off x="3214678" y="1782537"/>
            <a:ext cx="5357850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Dosya menüsünde 8 seçenek bulunur.</a:t>
            </a:r>
          </a:p>
        </p:txBody>
      </p:sp>
      <p:sp>
        <p:nvSpPr>
          <p:cNvPr id="16" name="29 Dikdörtgen"/>
          <p:cNvSpPr>
            <a:spLocks noChangeArrowheads="1"/>
          </p:cNvSpPr>
          <p:nvPr/>
        </p:nvSpPr>
        <p:spPr bwMode="auto">
          <a:xfrm>
            <a:off x="4000496" y="2928934"/>
            <a:ext cx="5214942" cy="2308324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tr-TR" sz="240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itchFamily="34" charset="0"/>
                <a:cs typeface="Tahoma" pitchFamily="34" charset="0"/>
              </a:rPr>
              <a:t>  Proje Notları </a:t>
            </a:r>
            <a:r>
              <a:rPr kumimoji="0" lang="tr-TR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seçeneği;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tr-TR" sz="2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projeyi kaydederken yazılan notlar üzerinde değişiklik yapmak için kullanılır.</a:t>
            </a:r>
            <a:endParaRPr kumimoji="0" lang="tr-TR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0" name="19 Resim" descr="ScratchCat-Large.pn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01016" y="71438"/>
            <a:ext cx="1142984" cy="1142984"/>
          </a:xfrm>
          <a:prstGeom prst="rect">
            <a:avLst/>
          </a:prstGeom>
        </p:spPr>
      </p:pic>
      <p:sp>
        <p:nvSpPr>
          <p:cNvPr id="11" name="29 Dikdörtgen"/>
          <p:cNvSpPr>
            <a:spLocks noChangeArrowheads="1"/>
          </p:cNvSpPr>
          <p:nvPr/>
        </p:nvSpPr>
        <p:spPr bwMode="auto">
          <a:xfrm>
            <a:off x="4000496" y="5175136"/>
            <a:ext cx="5643602" cy="1754326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tr-TR" sz="240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itchFamily="34" charset="0"/>
                <a:cs typeface="Tahoma" pitchFamily="34" charset="0"/>
              </a:rPr>
              <a:t>  Çık </a:t>
            </a:r>
            <a:r>
              <a:rPr kumimoji="0" lang="tr-TR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seçeneği;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tr-TR" sz="24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Scratch</a:t>
            </a:r>
            <a:r>
              <a:rPr lang="tr-TR" sz="2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‘ı tamamen kapatmak için kullanılır.</a:t>
            </a:r>
            <a:endParaRPr kumimoji="0" lang="tr-TR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801225" cy="728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2 Dikdörtgen"/>
          <p:cNvSpPr/>
          <p:nvPr/>
        </p:nvSpPr>
        <p:spPr>
          <a:xfrm>
            <a:off x="714375" y="285728"/>
            <a:ext cx="8429625" cy="4616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i="1" dirty="0" smtClean="0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İKONLAR VE MENÜLER</a:t>
            </a:r>
          </a:p>
        </p:txBody>
      </p:sp>
      <p:sp>
        <p:nvSpPr>
          <p:cNvPr id="6" name="29 Dikdörtgen"/>
          <p:cNvSpPr>
            <a:spLocks noChangeArrowheads="1"/>
          </p:cNvSpPr>
          <p:nvPr/>
        </p:nvSpPr>
        <p:spPr bwMode="auto">
          <a:xfrm>
            <a:off x="357158" y="2214554"/>
            <a:ext cx="2000264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DÜZENLE</a:t>
            </a: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785794"/>
            <a:ext cx="5500726" cy="482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29 Dikdörtgen"/>
          <p:cNvSpPr>
            <a:spLocks noChangeArrowheads="1"/>
          </p:cNvSpPr>
          <p:nvPr/>
        </p:nvSpPr>
        <p:spPr bwMode="auto">
          <a:xfrm>
            <a:off x="2500298" y="1643050"/>
            <a:ext cx="6215106" cy="11249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Düzenle menüsünde 6 seçenek bulunur. Ancak biz aktif olarak ilk ikisini kullanacağız.</a:t>
            </a:r>
          </a:p>
        </p:txBody>
      </p:sp>
      <p:sp>
        <p:nvSpPr>
          <p:cNvPr id="16" name="29 Dikdörtgen"/>
          <p:cNvSpPr>
            <a:spLocks noChangeArrowheads="1"/>
          </p:cNvSpPr>
          <p:nvPr/>
        </p:nvSpPr>
        <p:spPr bwMode="auto">
          <a:xfrm>
            <a:off x="4214810" y="2857496"/>
            <a:ext cx="5143504" cy="2308324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tr-TR" sz="240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itchFamily="34" charset="0"/>
                <a:cs typeface="Tahoma" pitchFamily="34" charset="0"/>
              </a:rPr>
              <a:t>  silmeyi geri al </a:t>
            </a:r>
            <a:r>
              <a:rPr kumimoji="0" lang="tr-TR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seçeneği;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tr-TR" sz="2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Yapılan bir işlemi geri almak, yanlışlıkla silinen blokları geri getirmek için kullanılır.</a:t>
            </a:r>
            <a:endParaRPr kumimoji="0" lang="tr-TR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0" name="19 Resim" descr="ScratchCat-Large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01016" y="71438"/>
            <a:ext cx="1142984" cy="1142984"/>
          </a:xfrm>
          <a:prstGeom prst="rect">
            <a:avLst/>
          </a:prstGeom>
        </p:spPr>
      </p:pic>
      <p:sp>
        <p:nvSpPr>
          <p:cNvPr id="11" name="29 Dikdörtgen"/>
          <p:cNvSpPr>
            <a:spLocks noChangeArrowheads="1"/>
          </p:cNvSpPr>
          <p:nvPr/>
        </p:nvSpPr>
        <p:spPr bwMode="auto">
          <a:xfrm>
            <a:off x="2500298" y="5072074"/>
            <a:ext cx="5643602" cy="1754326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tr-TR" sz="240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itchFamily="34" charset="0"/>
                <a:cs typeface="Tahoma" pitchFamily="34" charset="0"/>
              </a:rPr>
              <a:t>  adım adım çalışmayı başlat </a:t>
            </a:r>
            <a:r>
              <a:rPr kumimoji="0" lang="tr-TR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seçeneği;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tr-TR" sz="2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Eklenen her kod bloğunun yaptığı işi ayrı ayrı görmek için kullanılır.</a:t>
            </a:r>
            <a:endParaRPr kumimoji="0" lang="tr-TR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2857496"/>
            <a:ext cx="3635561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801225" cy="728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2 Dikdörtgen"/>
          <p:cNvSpPr/>
          <p:nvPr/>
        </p:nvSpPr>
        <p:spPr>
          <a:xfrm>
            <a:off x="714375" y="285728"/>
            <a:ext cx="8429625" cy="4616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i="1" dirty="0" smtClean="0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İKONLAR VE MENÜLER</a:t>
            </a:r>
          </a:p>
        </p:txBody>
      </p:sp>
      <p:sp>
        <p:nvSpPr>
          <p:cNvPr id="6" name="29 Dikdörtgen"/>
          <p:cNvSpPr>
            <a:spLocks noChangeArrowheads="1"/>
          </p:cNvSpPr>
          <p:nvPr/>
        </p:nvSpPr>
        <p:spPr bwMode="auto">
          <a:xfrm>
            <a:off x="642910" y="2000240"/>
            <a:ext cx="1214446" cy="57099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PAYLAŞ</a:t>
            </a: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785794"/>
            <a:ext cx="5500726" cy="482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29 Dikdörtgen"/>
          <p:cNvSpPr>
            <a:spLocks noChangeArrowheads="1"/>
          </p:cNvSpPr>
          <p:nvPr/>
        </p:nvSpPr>
        <p:spPr bwMode="auto">
          <a:xfrm>
            <a:off x="3214678" y="1782537"/>
            <a:ext cx="5357850" cy="57099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Paylaş menüsünde 2 seçenek bulunur.</a:t>
            </a:r>
          </a:p>
        </p:txBody>
      </p:sp>
      <p:sp>
        <p:nvSpPr>
          <p:cNvPr id="16" name="29 Dikdörtgen"/>
          <p:cNvSpPr>
            <a:spLocks noChangeArrowheads="1"/>
          </p:cNvSpPr>
          <p:nvPr/>
        </p:nvSpPr>
        <p:spPr bwMode="auto">
          <a:xfrm>
            <a:off x="428596" y="3643314"/>
            <a:ext cx="5643602" cy="1754326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tr-TR" sz="240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itchFamily="34" charset="0"/>
                <a:cs typeface="Tahoma" pitchFamily="34" charset="0"/>
              </a:rPr>
              <a:t>  Bu projeyi internette paylaş </a:t>
            </a:r>
            <a:r>
              <a:rPr kumimoji="0" lang="tr-TR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seçeneği;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tr-TR" sz="2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projeyi internette </a:t>
            </a:r>
            <a:r>
              <a:rPr lang="tr-TR" sz="24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scratch</a:t>
            </a:r>
            <a:r>
              <a:rPr lang="tr-TR" sz="2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.mit.edu adresinde paylaşmayı sağlar.</a:t>
            </a:r>
            <a:endParaRPr kumimoji="0" lang="tr-TR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0" name="19 Resim" descr="ScratchCat-Large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01016" y="71438"/>
            <a:ext cx="1142984" cy="1142984"/>
          </a:xfrm>
          <a:prstGeom prst="rect">
            <a:avLst/>
          </a:prstGeom>
        </p:spPr>
      </p:pic>
      <p:sp>
        <p:nvSpPr>
          <p:cNvPr id="11" name="29 Dikdörtgen"/>
          <p:cNvSpPr>
            <a:spLocks noChangeArrowheads="1"/>
          </p:cNvSpPr>
          <p:nvPr/>
        </p:nvSpPr>
        <p:spPr bwMode="auto">
          <a:xfrm>
            <a:off x="4000496" y="5175136"/>
            <a:ext cx="5643602" cy="1754326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tr-TR" sz="240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itchFamily="34" charset="0"/>
                <a:cs typeface="Tahoma" pitchFamily="34" charset="0"/>
              </a:rPr>
              <a:t> </a:t>
            </a:r>
            <a:r>
              <a:rPr kumimoji="0" lang="tr-TR" sz="240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ahoma" pitchFamily="34" charset="0"/>
                <a:cs typeface="Tahoma" pitchFamily="34" charset="0"/>
              </a:rPr>
              <a:t>Scratch</a:t>
            </a:r>
            <a:r>
              <a:rPr kumimoji="0" lang="tr-TR" sz="240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itchFamily="34" charset="0"/>
                <a:cs typeface="Tahoma" pitchFamily="34" charset="0"/>
              </a:rPr>
              <a:t> Web Sayfasına git </a:t>
            </a:r>
            <a:r>
              <a:rPr kumimoji="0" lang="tr-TR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seçeneği;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tr-TR" sz="24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Scratch</a:t>
            </a:r>
            <a:r>
              <a:rPr lang="tr-TR" sz="2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web sayfasında kendi yüklediğimiz projeleri açar.</a:t>
            </a:r>
            <a:endParaRPr kumimoji="0" lang="tr-TR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10" y="2571744"/>
            <a:ext cx="414989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801225" cy="728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2 Dikdörtgen"/>
          <p:cNvSpPr/>
          <p:nvPr/>
        </p:nvSpPr>
        <p:spPr>
          <a:xfrm>
            <a:off x="714375" y="285728"/>
            <a:ext cx="8429625" cy="4616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i="1" dirty="0" smtClean="0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İKONLAR VE MENÜLER</a:t>
            </a: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785794"/>
            <a:ext cx="5500726" cy="482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29 Dikdörtgen"/>
          <p:cNvSpPr>
            <a:spLocks noChangeArrowheads="1"/>
          </p:cNvSpPr>
          <p:nvPr/>
        </p:nvSpPr>
        <p:spPr bwMode="auto">
          <a:xfrm>
            <a:off x="1285852" y="4000504"/>
            <a:ext cx="7143800" cy="11249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Yardım Menüsü anlayamadığımız ya da merak ettiğimiz konulara göz atabilmemizi sağlar.</a:t>
            </a:r>
            <a:endParaRPr kumimoji="0" lang="tr-TR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0" name="19 Resim" descr="ScratchCat-Large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01016" y="71438"/>
            <a:ext cx="1142984" cy="1142984"/>
          </a:xfrm>
          <a:prstGeom prst="rect">
            <a:avLst/>
          </a:prstGeom>
        </p:spPr>
      </p:pic>
      <p:pic>
        <p:nvPicPr>
          <p:cNvPr id="522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8565" y="2643182"/>
            <a:ext cx="2564741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29 Dikdörtgen"/>
          <p:cNvSpPr>
            <a:spLocks noChangeArrowheads="1"/>
          </p:cNvSpPr>
          <p:nvPr/>
        </p:nvSpPr>
        <p:spPr bwMode="auto">
          <a:xfrm>
            <a:off x="642910" y="2000240"/>
            <a:ext cx="1571636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YARDIM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801225" cy="728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2 Dikdörtgen"/>
          <p:cNvSpPr/>
          <p:nvPr/>
        </p:nvSpPr>
        <p:spPr>
          <a:xfrm>
            <a:off x="714375" y="642918"/>
            <a:ext cx="8429625" cy="4616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i="1" dirty="0" smtClean="0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1</a:t>
            </a:r>
            <a:r>
              <a:rPr lang="tr-TR" sz="2400" b="1" i="1" smtClean="0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. BÖLÜM</a:t>
            </a:r>
            <a:endParaRPr lang="tr-TR" sz="2400" b="1" i="1" dirty="0" smtClean="0">
              <a:solidFill>
                <a:srgbClr val="0027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</a:endParaRPr>
          </a:p>
        </p:txBody>
      </p:sp>
      <p:sp>
        <p:nvSpPr>
          <p:cNvPr id="5" name="29 Dikdörtgen"/>
          <p:cNvSpPr>
            <a:spLocks noChangeArrowheads="1"/>
          </p:cNvSpPr>
          <p:nvPr/>
        </p:nvSpPr>
        <p:spPr bwMode="auto">
          <a:xfrm>
            <a:off x="5429256" y="5375332"/>
            <a:ext cx="3143272" cy="55399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Scratch</a:t>
            </a:r>
            <a:r>
              <a:rPr kumimoji="0" lang="tr-TR" sz="20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 Programına</a:t>
            </a:r>
            <a:r>
              <a:rPr kumimoji="0" lang="tr-TR" sz="200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 Giriş</a:t>
            </a:r>
            <a:endParaRPr kumimoji="0" lang="tr-TR" sz="20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2" name="11 Resim" descr="fen1.jpg"/>
          <p:cNvPicPr>
            <a:picLocks noChangeAspect="1"/>
          </p:cNvPicPr>
          <p:nvPr/>
        </p:nvPicPr>
        <p:blipFill>
          <a:blip r:embed="rId3"/>
          <a:srcRect b="5769"/>
          <a:stretch>
            <a:fillRect/>
          </a:stretch>
        </p:blipFill>
        <p:spPr>
          <a:xfrm>
            <a:off x="3786182" y="2357430"/>
            <a:ext cx="4976797" cy="250033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3" name="29 Dikdörtgen"/>
          <p:cNvSpPr>
            <a:spLocks noChangeArrowheads="1"/>
          </p:cNvSpPr>
          <p:nvPr/>
        </p:nvSpPr>
        <p:spPr bwMode="auto">
          <a:xfrm>
            <a:off x="5429256" y="6000768"/>
            <a:ext cx="3143272" cy="4912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Scratch</a:t>
            </a:r>
            <a:r>
              <a:rPr kumimoji="0" lang="tr-TR" sz="200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 Nasıl Kurulur?</a:t>
            </a:r>
            <a:endParaRPr kumimoji="0" lang="tr-TR" sz="20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801225" cy="728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2 Dikdörtgen"/>
          <p:cNvSpPr/>
          <p:nvPr/>
        </p:nvSpPr>
        <p:spPr>
          <a:xfrm>
            <a:off x="1500166" y="642918"/>
            <a:ext cx="6715172" cy="4616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i="1" dirty="0" smtClean="0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ETKİNLİK 1: MENÜLERİ TANIYALIM</a:t>
            </a:r>
          </a:p>
        </p:txBody>
      </p:sp>
      <p:sp>
        <p:nvSpPr>
          <p:cNvPr id="10" name="29 Dikdörtgen"/>
          <p:cNvSpPr>
            <a:spLocks noChangeArrowheads="1"/>
          </p:cNvSpPr>
          <p:nvPr/>
        </p:nvSpPr>
        <p:spPr bwMode="auto">
          <a:xfrm>
            <a:off x="1857356" y="3304144"/>
            <a:ext cx="6643734" cy="1124988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latin typeface="Tahoma" pitchFamily="34" charset="0"/>
                <a:cs typeface="Tahoma" pitchFamily="34" charset="0"/>
              </a:rPr>
              <a:t>Dosya menüsünü kullanarak yeni bir proje sayfası açınız.</a:t>
            </a:r>
          </a:p>
        </p:txBody>
      </p:sp>
      <p:sp>
        <p:nvSpPr>
          <p:cNvPr id="13" name="29 Dikdörtgen"/>
          <p:cNvSpPr>
            <a:spLocks noChangeArrowheads="1"/>
          </p:cNvSpPr>
          <p:nvPr/>
        </p:nvSpPr>
        <p:spPr bwMode="auto">
          <a:xfrm>
            <a:off x="1857356" y="1857878"/>
            <a:ext cx="6643734" cy="570990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err="1" smtClean="0">
                <a:latin typeface="Tahoma" pitchFamily="34" charset="0"/>
                <a:cs typeface="Tahoma" pitchFamily="34" charset="0"/>
              </a:rPr>
              <a:t>Scratch</a:t>
            </a:r>
            <a:r>
              <a:rPr lang="tr-TR" sz="2400" dirty="0" smtClean="0">
                <a:latin typeface="Tahoma" pitchFamily="34" charset="0"/>
                <a:cs typeface="Tahoma" pitchFamily="34" charset="0"/>
              </a:rPr>
              <a:t> programını başlatınız.</a:t>
            </a:r>
          </a:p>
        </p:txBody>
      </p:sp>
      <p:sp>
        <p:nvSpPr>
          <p:cNvPr id="14" name="13 Dikdörtgen"/>
          <p:cNvSpPr/>
          <p:nvPr/>
        </p:nvSpPr>
        <p:spPr>
          <a:xfrm>
            <a:off x="928662" y="1648414"/>
            <a:ext cx="7143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tr-TR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928662" y="2500306"/>
            <a:ext cx="7143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tr-TR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000100" y="3357562"/>
            <a:ext cx="642942" cy="92869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tr-TR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" name="29 Dikdörtgen"/>
          <p:cNvSpPr>
            <a:spLocks noChangeArrowheads="1"/>
          </p:cNvSpPr>
          <p:nvPr/>
        </p:nvSpPr>
        <p:spPr bwMode="auto">
          <a:xfrm>
            <a:off x="1857356" y="2643182"/>
            <a:ext cx="6643734" cy="570990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latin typeface="Tahoma" pitchFamily="34" charset="0"/>
                <a:cs typeface="Tahoma" pitchFamily="34" charset="0"/>
              </a:rPr>
              <a:t>Blokların dilini “Türkçe” olarak ayarlayınız.</a:t>
            </a: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19" y="42849"/>
            <a:ext cx="1857375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67631" y="-71462"/>
            <a:ext cx="153352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77129" y="5286388"/>
            <a:ext cx="1938341" cy="2002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6000768"/>
            <a:ext cx="1021035" cy="85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15074" y="1714488"/>
            <a:ext cx="61912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18 Dikdörtgen"/>
          <p:cNvSpPr/>
          <p:nvPr/>
        </p:nvSpPr>
        <p:spPr>
          <a:xfrm>
            <a:off x="1000100" y="4429132"/>
            <a:ext cx="642942" cy="92869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lang="tr-TR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" name="29 Dikdörtgen"/>
          <p:cNvSpPr>
            <a:spLocks noChangeArrowheads="1"/>
          </p:cNvSpPr>
          <p:nvPr/>
        </p:nvSpPr>
        <p:spPr bwMode="auto">
          <a:xfrm>
            <a:off x="1857356" y="4429132"/>
            <a:ext cx="7286644" cy="1200329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latin typeface="Tahoma" pitchFamily="34" charset="0"/>
                <a:cs typeface="Tahoma" pitchFamily="34" charset="0"/>
              </a:rPr>
              <a:t>Dosya menüsünü kullanarak ya da           butonu ile gerekli düzenlemeleri yaparak projenizi kaydediniz.</a:t>
            </a:r>
          </a:p>
        </p:txBody>
      </p: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643702" y="4357694"/>
            <a:ext cx="785818" cy="811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858375" cy="696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2" name="11 Nesne"/>
          <p:cNvGraphicFramePr>
            <a:graphicFrameLocks noChangeAspect="1"/>
          </p:cNvGraphicFramePr>
          <p:nvPr/>
        </p:nvGraphicFramePr>
        <p:xfrm>
          <a:off x="2743200" y="3338513"/>
          <a:ext cx="3657600" cy="180975"/>
        </p:xfrm>
        <a:graphic>
          <a:graphicData uri="http://schemas.openxmlformats.org/presentationml/2006/ole">
            <p:oleObj spid="_x0000_s55298" name="WordPad Belgesi" r:id="rId4" imgW="3657600" imgH="181440" progId="WordPad.Document.1">
              <p:embed/>
            </p:oleObj>
          </a:graphicData>
        </a:graphic>
      </p:graphicFrame>
      <p:sp>
        <p:nvSpPr>
          <p:cNvPr id="4" name="3 Dikdörtgen"/>
          <p:cNvSpPr/>
          <p:nvPr/>
        </p:nvSpPr>
        <p:spPr>
          <a:xfrm>
            <a:off x="4857752" y="285728"/>
            <a:ext cx="1714512" cy="357190"/>
          </a:xfrm>
          <a:prstGeom prst="rect">
            <a:avLst/>
          </a:prstGeom>
          <a:noFill/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801225" cy="728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2 Dikdörtgen"/>
          <p:cNvSpPr/>
          <p:nvPr/>
        </p:nvSpPr>
        <p:spPr>
          <a:xfrm>
            <a:off x="714375" y="285728"/>
            <a:ext cx="8429625" cy="4616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i="1" dirty="0" smtClean="0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SİMGELER</a:t>
            </a:r>
          </a:p>
        </p:txBody>
      </p:sp>
      <p:sp>
        <p:nvSpPr>
          <p:cNvPr id="14" name="29 Dikdörtgen"/>
          <p:cNvSpPr>
            <a:spLocks noChangeArrowheads="1"/>
          </p:cNvSpPr>
          <p:nvPr/>
        </p:nvSpPr>
        <p:spPr bwMode="auto">
          <a:xfrm>
            <a:off x="642910" y="3214686"/>
            <a:ext cx="2643206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Karakter çoğaltma</a:t>
            </a:r>
            <a:endParaRPr kumimoji="0" lang="tr-TR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0" name="19 Resim" descr="ScratchCat-Large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01016" y="71438"/>
            <a:ext cx="1142984" cy="1142984"/>
          </a:xfrm>
          <a:prstGeom prst="rect">
            <a:avLst/>
          </a:prstGeom>
        </p:spPr>
      </p:pic>
      <p:pic>
        <p:nvPicPr>
          <p:cNvPr id="56326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785794"/>
            <a:ext cx="6429420" cy="504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6327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43306" y="2071678"/>
            <a:ext cx="2024074" cy="595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29 Dikdörtgen"/>
          <p:cNvSpPr>
            <a:spLocks noChangeArrowheads="1"/>
          </p:cNvSpPr>
          <p:nvPr/>
        </p:nvSpPr>
        <p:spPr bwMode="auto">
          <a:xfrm>
            <a:off x="2214546" y="4429132"/>
            <a:ext cx="2643206" cy="57099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Karakter silme</a:t>
            </a:r>
            <a:endParaRPr kumimoji="0" lang="tr-TR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sp>
        <p:nvSpPr>
          <p:cNvPr id="16" name="29 Dikdörtgen"/>
          <p:cNvSpPr>
            <a:spLocks noChangeArrowheads="1"/>
          </p:cNvSpPr>
          <p:nvPr/>
        </p:nvSpPr>
        <p:spPr bwMode="auto">
          <a:xfrm>
            <a:off x="5286380" y="4357694"/>
            <a:ext cx="2643206" cy="57099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Karakter büyütme</a:t>
            </a:r>
            <a:endParaRPr kumimoji="0" lang="tr-TR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29 Dikdörtgen"/>
          <p:cNvSpPr>
            <a:spLocks noChangeArrowheads="1"/>
          </p:cNvSpPr>
          <p:nvPr/>
        </p:nvSpPr>
        <p:spPr bwMode="auto">
          <a:xfrm>
            <a:off x="6500794" y="3214686"/>
            <a:ext cx="2643206" cy="57099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Karakter küçültme</a:t>
            </a:r>
            <a:endParaRPr kumimoji="0" lang="tr-TR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cxnSp>
        <p:nvCxnSpPr>
          <p:cNvPr id="19" name="18 Düz Ok Bağlayıcısı"/>
          <p:cNvCxnSpPr/>
          <p:nvPr/>
        </p:nvCxnSpPr>
        <p:spPr>
          <a:xfrm rot="10800000" flipV="1">
            <a:off x="2285984" y="2500306"/>
            <a:ext cx="1571636" cy="6429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20 Düz Ok Bağlayıcısı"/>
          <p:cNvCxnSpPr>
            <a:endCxn id="15" idx="0"/>
          </p:cNvCxnSpPr>
          <p:nvPr/>
        </p:nvCxnSpPr>
        <p:spPr>
          <a:xfrm rot="5400000">
            <a:off x="3022986" y="3013470"/>
            <a:ext cx="1928826" cy="90249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23 Düz Ok Bağlayıcısı"/>
          <p:cNvCxnSpPr/>
          <p:nvPr/>
        </p:nvCxnSpPr>
        <p:spPr>
          <a:xfrm rot="16200000" flipH="1">
            <a:off x="4500562" y="2928934"/>
            <a:ext cx="1857388" cy="10001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25 Düz Ok Bağlayıcısı"/>
          <p:cNvCxnSpPr/>
          <p:nvPr/>
        </p:nvCxnSpPr>
        <p:spPr>
          <a:xfrm>
            <a:off x="5429256" y="2500306"/>
            <a:ext cx="1428760" cy="6429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801225" cy="728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2 Dikdörtgen"/>
          <p:cNvSpPr/>
          <p:nvPr/>
        </p:nvSpPr>
        <p:spPr>
          <a:xfrm>
            <a:off x="714375" y="642918"/>
            <a:ext cx="8429625" cy="4616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i="1" dirty="0" smtClean="0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3. BÖLÜM</a:t>
            </a:r>
          </a:p>
        </p:txBody>
      </p:sp>
      <p:pic>
        <p:nvPicPr>
          <p:cNvPr id="12" name="11 Resim" descr="fen1.jpg"/>
          <p:cNvPicPr>
            <a:picLocks noChangeAspect="1"/>
          </p:cNvPicPr>
          <p:nvPr/>
        </p:nvPicPr>
        <p:blipFill>
          <a:blip r:embed="rId3"/>
          <a:srcRect b="5769"/>
          <a:stretch>
            <a:fillRect/>
          </a:stretch>
        </p:blipFill>
        <p:spPr>
          <a:xfrm>
            <a:off x="3786182" y="2357430"/>
            <a:ext cx="4976797" cy="250033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9" name="29 Dikdörtgen"/>
          <p:cNvSpPr>
            <a:spLocks noChangeArrowheads="1"/>
          </p:cNvSpPr>
          <p:nvPr/>
        </p:nvSpPr>
        <p:spPr bwMode="auto">
          <a:xfrm>
            <a:off x="5429256" y="5000636"/>
            <a:ext cx="3143272" cy="4912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0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X-Y Koordinat Sistemi</a:t>
            </a:r>
          </a:p>
        </p:txBody>
      </p:sp>
      <p:sp>
        <p:nvSpPr>
          <p:cNvPr id="10" name="29 Dikdörtgen"/>
          <p:cNvSpPr>
            <a:spLocks noChangeArrowheads="1"/>
          </p:cNvSpPr>
          <p:nvPr/>
        </p:nvSpPr>
        <p:spPr bwMode="auto">
          <a:xfrm>
            <a:off x="5429256" y="5572140"/>
            <a:ext cx="3143272" cy="4912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0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Ekran (Proje Sahnesi)</a:t>
            </a:r>
          </a:p>
        </p:txBody>
      </p:sp>
      <p:sp>
        <p:nvSpPr>
          <p:cNvPr id="13" name="29 Dikdörtgen"/>
          <p:cNvSpPr>
            <a:spLocks noChangeArrowheads="1"/>
          </p:cNvSpPr>
          <p:nvPr/>
        </p:nvSpPr>
        <p:spPr bwMode="auto">
          <a:xfrm>
            <a:off x="5429256" y="6152485"/>
            <a:ext cx="3143272" cy="4912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0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Başlat-Durdur Butonları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801225" cy="728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2 Dikdörtgen"/>
          <p:cNvSpPr/>
          <p:nvPr/>
        </p:nvSpPr>
        <p:spPr>
          <a:xfrm>
            <a:off x="714375" y="642918"/>
            <a:ext cx="8429625" cy="4616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i="1" dirty="0" smtClean="0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X-Y KOORDİNAT SİSTEMİ</a:t>
            </a:r>
          </a:p>
        </p:txBody>
      </p:sp>
      <p:pic>
        <p:nvPicPr>
          <p:cNvPr id="8" name="7 Resim" descr="ScratchCat-Large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58214" y="357166"/>
            <a:ext cx="857264" cy="857264"/>
          </a:xfrm>
          <a:prstGeom prst="rect">
            <a:avLst/>
          </a:prstGeom>
        </p:spPr>
      </p:pic>
      <p:sp>
        <p:nvSpPr>
          <p:cNvPr id="16" name="15 Dikdörtgen"/>
          <p:cNvSpPr/>
          <p:nvPr/>
        </p:nvSpPr>
        <p:spPr>
          <a:xfrm>
            <a:off x="4143372" y="1708273"/>
            <a:ext cx="4357718" cy="507831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Koordinat sistemi yatay ve dikey 2 ekseni belirtir. Ekrandaki her bir nokta yatay (x) ve dikey (y) bileşenlerinden oluşur. Örnek: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(3,-2) noktası; x değeri 3, y değeri -2 olarak anlaşılır.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(0,0) noktası; ekranın merkezini gösterir.</a:t>
            </a:r>
          </a:p>
        </p:txBody>
      </p:sp>
      <p:pic>
        <p:nvPicPr>
          <p:cNvPr id="48132" name="Picture 4" descr="http://www.cebirsel.com/maths/geometri/analitik_dosyalar/image002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06" y="2357430"/>
            <a:ext cx="3983809" cy="3429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11 Nesne"/>
          <p:cNvGraphicFramePr>
            <a:graphicFrameLocks noChangeAspect="1"/>
          </p:cNvGraphicFramePr>
          <p:nvPr/>
        </p:nvGraphicFramePr>
        <p:xfrm>
          <a:off x="2743200" y="3338513"/>
          <a:ext cx="3657600" cy="180975"/>
        </p:xfrm>
        <a:graphic>
          <a:graphicData uri="http://schemas.openxmlformats.org/presentationml/2006/ole">
            <p:oleObj spid="_x0000_s27650" name="WordPad Belgesi" r:id="rId3" imgW="3657600" imgH="181440" progId="WordPad.Document.1">
              <p:embed/>
            </p:oleObj>
          </a:graphicData>
        </a:graphic>
      </p:graphicFrame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4"/>
          <a:srcRect b="2151"/>
          <a:stretch>
            <a:fillRect/>
          </a:stretch>
        </p:blipFill>
        <p:spPr bwMode="auto">
          <a:xfrm>
            <a:off x="-32" y="-24"/>
            <a:ext cx="9144032" cy="6786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Dikdörtgen"/>
          <p:cNvSpPr/>
          <p:nvPr/>
        </p:nvSpPr>
        <p:spPr>
          <a:xfrm>
            <a:off x="4714876" y="642918"/>
            <a:ext cx="4286280" cy="3714776"/>
          </a:xfrm>
          <a:prstGeom prst="rect">
            <a:avLst/>
          </a:prstGeom>
          <a:noFill/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801225" cy="728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2 Dikdörtgen"/>
          <p:cNvSpPr/>
          <p:nvPr/>
        </p:nvSpPr>
        <p:spPr>
          <a:xfrm>
            <a:off x="714375" y="642918"/>
            <a:ext cx="8429625" cy="4616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i="1" dirty="0" smtClean="0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EKRAN (PROJE SAHNESİ)</a:t>
            </a:r>
          </a:p>
        </p:txBody>
      </p:sp>
      <p:pic>
        <p:nvPicPr>
          <p:cNvPr id="8" name="7 Resim" descr="ScratchCat-Large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58214" y="357166"/>
            <a:ext cx="857264" cy="857264"/>
          </a:xfrm>
          <a:prstGeom prst="rect">
            <a:avLst/>
          </a:prstGeom>
        </p:spPr>
      </p:pic>
      <p:sp>
        <p:nvSpPr>
          <p:cNvPr id="6" name="5 Dikdörtgen"/>
          <p:cNvSpPr/>
          <p:nvPr/>
        </p:nvSpPr>
        <p:spPr>
          <a:xfrm>
            <a:off x="5572132" y="3214686"/>
            <a:ext cx="3286148" cy="175432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latin typeface="Tahoma" pitchFamily="34" charset="0"/>
                <a:cs typeface="Tahoma" pitchFamily="34" charset="0"/>
              </a:rPr>
              <a:t>Bu simge </a:t>
            </a:r>
            <a:r>
              <a:rPr lang="tr-TR" sz="2400" dirty="0" err="1" smtClean="0">
                <a:latin typeface="Tahoma" pitchFamily="34" charset="0"/>
                <a:cs typeface="Tahoma" pitchFamily="34" charset="0"/>
              </a:rPr>
              <a:t>mause’umuzun</a:t>
            </a:r>
            <a:r>
              <a:rPr lang="tr-TR" sz="2400" dirty="0" smtClean="0">
                <a:latin typeface="Tahoma" pitchFamily="34" charset="0"/>
                <a:cs typeface="Tahoma" pitchFamily="34" charset="0"/>
              </a:rPr>
              <a:t> x ve y konumunu gösterir.</a:t>
            </a: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 l="50781" t="8240" b="35110"/>
          <a:stretch>
            <a:fillRect/>
          </a:stretch>
        </p:blipFill>
        <p:spPr bwMode="auto">
          <a:xfrm>
            <a:off x="285720" y="1500174"/>
            <a:ext cx="4500562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3504" y="2285992"/>
            <a:ext cx="2714644" cy="890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3" name="12 Düz Ok Bağlayıcısı"/>
          <p:cNvCxnSpPr/>
          <p:nvPr/>
        </p:nvCxnSpPr>
        <p:spPr>
          <a:xfrm rot="5400000" flipH="1" flipV="1">
            <a:off x="3750463" y="3536157"/>
            <a:ext cx="2143140" cy="121444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6" name="15 Dikdörtgen"/>
          <p:cNvSpPr/>
          <p:nvPr/>
        </p:nvSpPr>
        <p:spPr>
          <a:xfrm>
            <a:off x="857224" y="5500702"/>
            <a:ext cx="7643834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latin typeface="Tahoma" pitchFamily="34" charset="0"/>
                <a:cs typeface="Tahoma" pitchFamily="34" charset="0"/>
              </a:rPr>
              <a:t>Proje sahnesine eklenen karakterlerin konumu ve hareketleri x, y konumuna göre düzenlenir.</a:t>
            </a:r>
          </a:p>
        </p:txBody>
      </p:sp>
      <p:cxnSp>
        <p:nvCxnSpPr>
          <p:cNvPr id="21" name="20 Düz Ok Bağlayıcısı"/>
          <p:cNvCxnSpPr>
            <a:stCxn id="10" idx="0"/>
            <a:endCxn id="10" idx="2"/>
          </p:cNvCxnSpPr>
          <p:nvPr/>
        </p:nvCxnSpPr>
        <p:spPr>
          <a:xfrm rot="16200000" flipH="1">
            <a:off x="571456" y="3464719"/>
            <a:ext cx="392909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22 Düz Ok Bağlayıcısı"/>
          <p:cNvCxnSpPr>
            <a:stCxn id="10" idx="1"/>
            <a:endCxn id="10" idx="3"/>
          </p:cNvCxnSpPr>
          <p:nvPr/>
        </p:nvCxnSpPr>
        <p:spPr>
          <a:xfrm rot="10800000" flipH="1">
            <a:off x="285720" y="3464719"/>
            <a:ext cx="4500562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4" name="23 Metin kutusu"/>
          <p:cNvSpPr txBox="1"/>
          <p:nvPr/>
        </p:nvSpPr>
        <p:spPr>
          <a:xfrm>
            <a:off x="1643042" y="3143248"/>
            <a:ext cx="10070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(X:0,Y:0)</a:t>
            </a:r>
            <a:endParaRPr lang="tr-TR" sz="1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" name="24 Metin kutusu"/>
          <p:cNvSpPr txBox="1"/>
          <p:nvPr/>
        </p:nvSpPr>
        <p:spPr>
          <a:xfrm>
            <a:off x="2571736" y="1857364"/>
            <a:ext cx="12346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(X:0,Y:180)</a:t>
            </a:r>
            <a:endParaRPr lang="tr-TR" sz="1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6" name="25 Metin kutusu"/>
          <p:cNvSpPr txBox="1"/>
          <p:nvPr/>
        </p:nvSpPr>
        <p:spPr>
          <a:xfrm>
            <a:off x="2214546" y="1500174"/>
            <a:ext cx="3048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</a:t>
            </a:r>
            <a:endParaRPr lang="tr-TR" sz="1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7" name="26 Metin kutusu"/>
          <p:cNvSpPr txBox="1"/>
          <p:nvPr/>
        </p:nvSpPr>
        <p:spPr>
          <a:xfrm>
            <a:off x="4214810" y="3500438"/>
            <a:ext cx="3080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X</a:t>
            </a:r>
            <a:endParaRPr lang="tr-TR" sz="1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8" name="27 Metin kutusu"/>
          <p:cNvSpPr txBox="1"/>
          <p:nvPr/>
        </p:nvSpPr>
        <p:spPr>
          <a:xfrm>
            <a:off x="3500430" y="3143248"/>
            <a:ext cx="12346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(X:240,Y:0)</a:t>
            </a:r>
            <a:endParaRPr lang="tr-TR" sz="1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9" name="28 Metin kutusu"/>
          <p:cNvSpPr txBox="1"/>
          <p:nvPr/>
        </p:nvSpPr>
        <p:spPr>
          <a:xfrm>
            <a:off x="1285852" y="4929198"/>
            <a:ext cx="13115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(X:0,Y:-180)</a:t>
            </a:r>
            <a:endParaRPr lang="tr-TR" sz="1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0" name="29 Metin kutusu"/>
          <p:cNvSpPr txBox="1"/>
          <p:nvPr/>
        </p:nvSpPr>
        <p:spPr>
          <a:xfrm>
            <a:off x="428596" y="3500438"/>
            <a:ext cx="13115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(X:-240,Y:0)</a:t>
            </a:r>
            <a:endParaRPr lang="tr-TR" sz="1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801225" cy="728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2 Dikdörtgen"/>
          <p:cNvSpPr/>
          <p:nvPr/>
        </p:nvSpPr>
        <p:spPr>
          <a:xfrm>
            <a:off x="714375" y="642918"/>
            <a:ext cx="8429625" cy="4616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i="1" dirty="0" smtClean="0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EKRAN (PROJE SAHNESİ)</a:t>
            </a:r>
          </a:p>
        </p:txBody>
      </p:sp>
      <p:pic>
        <p:nvPicPr>
          <p:cNvPr id="8" name="7 Resim" descr="ScratchCat-Large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58214" y="357166"/>
            <a:ext cx="857264" cy="857264"/>
          </a:xfrm>
          <a:prstGeom prst="rect">
            <a:avLst/>
          </a:prstGeom>
        </p:spPr>
      </p:pic>
      <p:sp>
        <p:nvSpPr>
          <p:cNvPr id="6" name="5 Dikdörtgen"/>
          <p:cNvSpPr/>
          <p:nvPr/>
        </p:nvSpPr>
        <p:spPr>
          <a:xfrm>
            <a:off x="4929190" y="1785926"/>
            <a:ext cx="4214810" cy="452431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latin typeface="Tahoma" pitchFamily="34" charset="0"/>
                <a:cs typeface="Tahoma" pitchFamily="34" charset="0"/>
              </a:rPr>
              <a:t>Ekran 480 birim genişlikte ve 360 birim uzunluktadır. </a:t>
            </a:r>
            <a:r>
              <a:rPr lang="tr-TR" sz="2400" dirty="0" err="1" smtClean="0">
                <a:latin typeface="Tahoma" pitchFamily="34" charset="0"/>
                <a:cs typeface="Tahoma" pitchFamily="34" charset="0"/>
              </a:rPr>
              <a:t>Scratch</a:t>
            </a:r>
            <a:r>
              <a:rPr lang="tr-TR" sz="2400" dirty="0" smtClean="0">
                <a:latin typeface="Tahoma" pitchFamily="34" charset="0"/>
                <a:cs typeface="Tahoma" pitchFamily="34" charset="0"/>
              </a:rPr>
              <a:t> ekranı aslında bir 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latin typeface="Tahoma" pitchFamily="34" charset="0"/>
                <a:cs typeface="Tahoma" pitchFamily="34" charset="0"/>
              </a:rPr>
              <a:t>koordinat düzlemidir. </a:t>
            </a:r>
            <a:r>
              <a:rPr lang="tr-TR" sz="2400" dirty="0" err="1" smtClean="0">
                <a:latin typeface="Tahoma" pitchFamily="34" charset="0"/>
                <a:cs typeface="Tahoma" pitchFamily="34" charset="0"/>
              </a:rPr>
              <a:t>Scratch</a:t>
            </a:r>
            <a:r>
              <a:rPr lang="tr-TR" sz="2400" dirty="0" smtClean="0">
                <a:latin typeface="Tahoma" pitchFamily="34" charset="0"/>
                <a:cs typeface="Tahoma" pitchFamily="34" charset="0"/>
              </a:rPr>
              <a:t> programı açıldığında karşımıza çıkan kedi karakteri 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latin typeface="Tahoma" pitchFamily="34" charset="0"/>
                <a:cs typeface="Tahoma" pitchFamily="34" charset="0"/>
              </a:rPr>
              <a:t>başlangıçta (0,0) noktasındadır</a:t>
            </a: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 l="50781" t="8240" b="35110"/>
          <a:stretch>
            <a:fillRect/>
          </a:stretch>
        </p:blipFill>
        <p:spPr bwMode="auto">
          <a:xfrm>
            <a:off x="285720" y="2143116"/>
            <a:ext cx="4500562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21" name="20 Düz Ok Bağlayıcısı"/>
          <p:cNvCxnSpPr>
            <a:stCxn id="10" idx="0"/>
            <a:endCxn id="10" idx="2"/>
          </p:cNvCxnSpPr>
          <p:nvPr/>
        </p:nvCxnSpPr>
        <p:spPr>
          <a:xfrm rot="16200000" flipH="1">
            <a:off x="571456" y="4107661"/>
            <a:ext cx="392909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22 Düz Ok Bağlayıcısı"/>
          <p:cNvCxnSpPr>
            <a:stCxn id="10" idx="1"/>
            <a:endCxn id="10" idx="3"/>
          </p:cNvCxnSpPr>
          <p:nvPr/>
        </p:nvCxnSpPr>
        <p:spPr>
          <a:xfrm rot="10800000" flipH="1">
            <a:off x="285720" y="4107661"/>
            <a:ext cx="4500562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4" name="23 Metin kutusu"/>
          <p:cNvSpPr txBox="1"/>
          <p:nvPr/>
        </p:nvSpPr>
        <p:spPr>
          <a:xfrm>
            <a:off x="1643042" y="3764165"/>
            <a:ext cx="10070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(X:0,Y:0)</a:t>
            </a:r>
            <a:endParaRPr lang="tr-TR" sz="1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" name="24 Metin kutusu"/>
          <p:cNvSpPr txBox="1"/>
          <p:nvPr/>
        </p:nvSpPr>
        <p:spPr>
          <a:xfrm>
            <a:off x="2571736" y="2478281"/>
            <a:ext cx="12346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(X:0,Y:180)</a:t>
            </a:r>
            <a:endParaRPr lang="tr-TR" sz="1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6" name="25 Metin kutusu"/>
          <p:cNvSpPr txBox="1"/>
          <p:nvPr/>
        </p:nvSpPr>
        <p:spPr>
          <a:xfrm>
            <a:off x="2214546" y="2121091"/>
            <a:ext cx="3048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</a:t>
            </a:r>
            <a:endParaRPr lang="tr-TR" sz="1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7" name="26 Metin kutusu"/>
          <p:cNvSpPr txBox="1"/>
          <p:nvPr/>
        </p:nvSpPr>
        <p:spPr>
          <a:xfrm>
            <a:off x="4214810" y="4121355"/>
            <a:ext cx="3080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X</a:t>
            </a:r>
            <a:endParaRPr lang="tr-TR" sz="1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8" name="27 Metin kutusu"/>
          <p:cNvSpPr txBox="1"/>
          <p:nvPr/>
        </p:nvSpPr>
        <p:spPr>
          <a:xfrm>
            <a:off x="3500430" y="3764165"/>
            <a:ext cx="12346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(X:240,Y:0)</a:t>
            </a:r>
            <a:endParaRPr lang="tr-TR" sz="1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9" name="28 Metin kutusu"/>
          <p:cNvSpPr txBox="1"/>
          <p:nvPr/>
        </p:nvSpPr>
        <p:spPr>
          <a:xfrm>
            <a:off x="1285852" y="5550115"/>
            <a:ext cx="13115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(X:0,Y:-180)</a:t>
            </a:r>
            <a:endParaRPr lang="tr-TR" sz="1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0" name="29 Metin kutusu"/>
          <p:cNvSpPr txBox="1"/>
          <p:nvPr/>
        </p:nvSpPr>
        <p:spPr>
          <a:xfrm>
            <a:off x="428596" y="4121355"/>
            <a:ext cx="13115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(X:-240,Y:0)</a:t>
            </a:r>
            <a:endParaRPr lang="tr-TR" sz="1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801225" cy="728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2 Dikdörtgen"/>
          <p:cNvSpPr/>
          <p:nvPr/>
        </p:nvSpPr>
        <p:spPr>
          <a:xfrm>
            <a:off x="714375" y="642918"/>
            <a:ext cx="8429625" cy="4616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i="1" dirty="0" smtClean="0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EKRAN (PROJE SAHNESİ)</a:t>
            </a:r>
          </a:p>
        </p:txBody>
      </p:sp>
      <p:pic>
        <p:nvPicPr>
          <p:cNvPr id="8" name="7 Resim" descr="ScratchCat-Large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58214" y="357166"/>
            <a:ext cx="857264" cy="857264"/>
          </a:xfrm>
          <a:prstGeom prst="rect">
            <a:avLst/>
          </a:prstGeom>
        </p:spPr>
      </p:pic>
      <p:sp>
        <p:nvSpPr>
          <p:cNvPr id="6" name="5 Dikdörtgen"/>
          <p:cNvSpPr/>
          <p:nvPr/>
        </p:nvSpPr>
        <p:spPr>
          <a:xfrm>
            <a:off x="5000628" y="1785926"/>
            <a:ext cx="3500462" cy="34163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latin typeface="Tahoma" pitchFamily="34" charset="0"/>
                <a:cs typeface="Tahoma" pitchFamily="34" charset="0"/>
              </a:rPr>
              <a:t>Bu alan projenin sahnesidir. Eklediğin karakterler, yazdığın kodlar ve yaptığın değişikliklerin hepsi bu bölümde görünür.</a:t>
            </a: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 l="50781" t="8240" b="35110"/>
          <a:stretch>
            <a:fillRect/>
          </a:stretch>
        </p:blipFill>
        <p:spPr bwMode="auto">
          <a:xfrm>
            <a:off x="428596" y="1643050"/>
            <a:ext cx="4357718" cy="3804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11 Dikdörtgen"/>
          <p:cNvSpPr/>
          <p:nvPr/>
        </p:nvSpPr>
        <p:spPr>
          <a:xfrm>
            <a:off x="1071538" y="5572140"/>
            <a:ext cx="6081754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latin typeface="Tahoma" pitchFamily="34" charset="0"/>
                <a:cs typeface="Tahoma" pitchFamily="34" charset="0"/>
              </a:rPr>
              <a:t>Ayrıca sahnedeki karakterleri tutup istediğin yere sürükleyebilirsin.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801225" cy="728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2 Dikdörtgen"/>
          <p:cNvSpPr/>
          <p:nvPr/>
        </p:nvSpPr>
        <p:spPr>
          <a:xfrm>
            <a:off x="714375" y="642918"/>
            <a:ext cx="8429625" cy="4616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i="1" dirty="0" smtClean="0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BAŞLAT-DURDUR BUTONLARI</a:t>
            </a:r>
          </a:p>
        </p:txBody>
      </p:sp>
      <p:pic>
        <p:nvPicPr>
          <p:cNvPr id="8" name="7 Resim" descr="ScratchCat-Large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58214" y="357166"/>
            <a:ext cx="857264" cy="857264"/>
          </a:xfrm>
          <a:prstGeom prst="rect">
            <a:avLst/>
          </a:prstGeom>
        </p:spPr>
      </p:pic>
      <p:sp>
        <p:nvSpPr>
          <p:cNvPr id="12" name="11 Dikdörtgen"/>
          <p:cNvSpPr/>
          <p:nvPr/>
        </p:nvSpPr>
        <p:spPr>
          <a:xfrm>
            <a:off x="428596" y="2460492"/>
            <a:ext cx="4643470" cy="175432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latin typeface="Tahoma" pitchFamily="34" charset="0"/>
                <a:cs typeface="Tahoma" pitchFamily="34" charset="0"/>
              </a:rPr>
              <a:t>Projede yapılan değişiklikleri sahnede görmek için bu butona tıklandığında komutlar başlar.</a:t>
            </a:r>
          </a:p>
        </p:txBody>
      </p:sp>
      <p:sp>
        <p:nvSpPr>
          <p:cNvPr id="11" name="10 Dikdörtgen"/>
          <p:cNvSpPr/>
          <p:nvPr/>
        </p:nvSpPr>
        <p:spPr>
          <a:xfrm>
            <a:off x="6215042" y="3286124"/>
            <a:ext cx="2928958" cy="11249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latin typeface="Tahoma" pitchFamily="34" charset="0"/>
                <a:cs typeface="Tahoma" pitchFamily="34" charset="0"/>
              </a:rPr>
              <a:t>Bu buton komutları durdurur.</a:t>
            </a: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/>
          <a:srcRect l="50781" t="8240" b="64102"/>
          <a:stretch>
            <a:fillRect/>
          </a:stretch>
        </p:blipFill>
        <p:spPr bwMode="auto">
          <a:xfrm>
            <a:off x="2357422" y="5286388"/>
            <a:ext cx="4500594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7" name="16 Düz Ok Bağlayıcısı"/>
          <p:cNvCxnSpPr/>
          <p:nvPr/>
        </p:nvCxnSpPr>
        <p:spPr>
          <a:xfrm rot="10800000">
            <a:off x="4357686" y="4286256"/>
            <a:ext cx="1714512" cy="10715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17 Düz Ok Bağlayıcısı"/>
          <p:cNvCxnSpPr/>
          <p:nvPr/>
        </p:nvCxnSpPr>
        <p:spPr>
          <a:xfrm rot="5400000" flipH="1" flipV="1">
            <a:off x="6465107" y="4750603"/>
            <a:ext cx="785818" cy="4286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41992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7686" y="2571744"/>
            <a:ext cx="657229" cy="547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993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786710" y="3857628"/>
            <a:ext cx="472589" cy="409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801225" cy="728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2 Dikdörtgen"/>
          <p:cNvSpPr/>
          <p:nvPr/>
        </p:nvSpPr>
        <p:spPr>
          <a:xfrm>
            <a:off x="714375" y="642918"/>
            <a:ext cx="8429625" cy="4616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i="1" dirty="0" smtClean="0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SCRATCH PROGRAMI</a:t>
            </a:r>
          </a:p>
        </p:txBody>
      </p:sp>
      <p:sp>
        <p:nvSpPr>
          <p:cNvPr id="11" name="29 Dikdörtgen"/>
          <p:cNvSpPr>
            <a:spLocks noChangeArrowheads="1"/>
          </p:cNvSpPr>
          <p:nvPr/>
        </p:nvSpPr>
        <p:spPr bwMode="auto">
          <a:xfrm>
            <a:off x="2000232" y="1785926"/>
            <a:ext cx="6715172" cy="341632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Eğlenceli bir ortamda resim, ses, müzik gibi çeşitli medya araçlarını bir araya getirebileceğimiz,</a:t>
            </a:r>
            <a:r>
              <a:rPr kumimoji="0" lang="tr-TR" sz="240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 kendi animasyonlarımızı, bilgisayar oyunlarımızı tasarlayabileceğimiz ya da etkileşimli hikayeler yazabileceğimiz bir grafik programlama dilidir.</a:t>
            </a:r>
            <a:endParaRPr kumimoji="0" lang="tr-TR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pic>
        <p:nvPicPr>
          <p:cNvPr id="6" name="5 Resim" descr="ScratchCat-Large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2396" y="5143512"/>
            <a:ext cx="1785950" cy="1785950"/>
          </a:xfrm>
          <a:prstGeom prst="rect">
            <a:avLst/>
          </a:prstGeom>
        </p:spPr>
      </p:pic>
      <p:sp>
        <p:nvSpPr>
          <p:cNvPr id="10" name="29 Dikdörtgen"/>
          <p:cNvSpPr>
            <a:spLocks noChangeArrowheads="1"/>
          </p:cNvSpPr>
          <p:nvPr/>
        </p:nvSpPr>
        <p:spPr bwMode="auto">
          <a:xfrm>
            <a:off x="428596" y="5514819"/>
            <a:ext cx="7143800" cy="120032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Scratch</a:t>
            </a:r>
            <a:r>
              <a:rPr kumimoji="0" lang="tr-TR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, MIT Medya Laboratuarında geliştirilmiştir. (Massachusetts </a:t>
            </a:r>
            <a:r>
              <a:rPr kumimoji="0" lang="tr-TR" sz="240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Institute</a:t>
            </a:r>
            <a:r>
              <a:rPr kumimoji="0" lang="tr-TR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 of </a:t>
            </a:r>
            <a:r>
              <a:rPr kumimoji="0" lang="tr-TR" sz="240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Technology</a:t>
            </a:r>
            <a:r>
              <a:rPr kumimoji="0" lang="tr-TR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801225" cy="728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2 Dikdörtgen"/>
          <p:cNvSpPr/>
          <p:nvPr/>
        </p:nvSpPr>
        <p:spPr>
          <a:xfrm>
            <a:off x="714375" y="642918"/>
            <a:ext cx="8429625" cy="4616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i="1" dirty="0" smtClean="0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4. BÖLÜM</a:t>
            </a:r>
          </a:p>
        </p:txBody>
      </p:sp>
      <p:pic>
        <p:nvPicPr>
          <p:cNvPr id="12" name="11 Resim" descr="fen1.jpg"/>
          <p:cNvPicPr>
            <a:picLocks noChangeAspect="1"/>
          </p:cNvPicPr>
          <p:nvPr/>
        </p:nvPicPr>
        <p:blipFill>
          <a:blip r:embed="rId3"/>
          <a:srcRect b="5769"/>
          <a:stretch>
            <a:fillRect/>
          </a:stretch>
        </p:blipFill>
        <p:spPr>
          <a:xfrm>
            <a:off x="3786182" y="2357430"/>
            <a:ext cx="4976797" cy="250033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9" name="29 Dikdörtgen"/>
          <p:cNvSpPr>
            <a:spLocks noChangeArrowheads="1"/>
          </p:cNvSpPr>
          <p:nvPr/>
        </p:nvSpPr>
        <p:spPr bwMode="auto">
          <a:xfrm>
            <a:off x="5429256" y="5286388"/>
            <a:ext cx="3143272" cy="4912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0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“Karakter” nedir?</a:t>
            </a:r>
            <a:endParaRPr kumimoji="0" lang="tr-TR" sz="20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sp>
        <p:nvSpPr>
          <p:cNvPr id="13" name="29 Dikdörtgen"/>
          <p:cNvSpPr>
            <a:spLocks noChangeArrowheads="1"/>
          </p:cNvSpPr>
          <p:nvPr/>
        </p:nvSpPr>
        <p:spPr bwMode="auto">
          <a:xfrm>
            <a:off x="5429256" y="5857892"/>
            <a:ext cx="3143272" cy="4912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0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Yeni Karakter Oluşturma</a:t>
            </a:r>
            <a:endParaRPr kumimoji="0" lang="tr-TR" sz="20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801225" cy="728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2 Dikdörtgen"/>
          <p:cNvSpPr/>
          <p:nvPr/>
        </p:nvSpPr>
        <p:spPr>
          <a:xfrm>
            <a:off x="714375" y="642918"/>
            <a:ext cx="8429625" cy="4616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i="1" dirty="0" smtClean="0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STRACH PROGRAMINDA “KARAKTER”</a:t>
            </a:r>
          </a:p>
        </p:txBody>
      </p:sp>
      <p:sp>
        <p:nvSpPr>
          <p:cNvPr id="11" name="29 Dikdörtgen"/>
          <p:cNvSpPr>
            <a:spLocks noChangeArrowheads="1"/>
          </p:cNvSpPr>
          <p:nvPr/>
        </p:nvSpPr>
        <p:spPr bwMode="auto">
          <a:xfrm>
            <a:off x="2000232" y="1995438"/>
            <a:ext cx="6858016" cy="286232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err="1" smtClean="0">
                <a:latin typeface="Tahoma" pitchFamily="34" charset="0"/>
                <a:cs typeface="Tahoma" pitchFamily="34" charset="0"/>
              </a:rPr>
              <a:t>Scratch</a:t>
            </a:r>
            <a:r>
              <a:rPr lang="tr-TR" sz="2400" dirty="0" smtClean="0">
                <a:latin typeface="Tahoma" pitchFamily="34" charset="0"/>
                <a:cs typeface="Tahoma" pitchFamily="34" charset="0"/>
              </a:rPr>
              <a:t> projeleri karakterler olarak adlandırılan objelerden oluşur. Seçtiğimiz bir karaktere farklı kostümler giydirebilir karakterin görünümünü değiştirebiliriz. Karakterimizi hayvana, metine, 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latin typeface="Tahoma" pitchFamily="34" charset="0"/>
                <a:cs typeface="Tahoma" pitchFamily="34" charset="0"/>
              </a:rPr>
              <a:t>insana, araca vs. benzetebiliriz.</a:t>
            </a:r>
            <a:endParaRPr kumimoji="0" lang="tr-TR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pic>
        <p:nvPicPr>
          <p:cNvPr id="8" name="7 Resim" descr="ScratchCat-Large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72322" y="4786322"/>
            <a:ext cx="2071678" cy="2071678"/>
          </a:xfrm>
          <a:prstGeom prst="rect">
            <a:avLst/>
          </a:prstGeom>
        </p:spPr>
      </p:pic>
      <p:sp>
        <p:nvSpPr>
          <p:cNvPr id="6" name="5 Dikdörtgen"/>
          <p:cNvSpPr/>
          <p:nvPr/>
        </p:nvSpPr>
        <p:spPr>
          <a:xfrm>
            <a:off x="571472" y="5072074"/>
            <a:ext cx="6143668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err="1" smtClean="0">
                <a:latin typeface="Tahoma" pitchFamily="34" charset="0"/>
                <a:cs typeface="Tahoma" pitchFamily="34" charset="0"/>
              </a:rPr>
              <a:t>Scratch</a:t>
            </a:r>
            <a:r>
              <a:rPr lang="tr-TR" sz="2400" dirty="0" smtClean="0">
                <a:latin typeface="Tahoma" pitchFamily="34" charset="0"/>
                <a:cs typeface="Tahoma" pitchFamily="34" charset="0"/>
              </a:rPr>
              <a:t> programı ilk açıldığında karşımıza çıkan kedi bir karakterdir.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858375" cy="696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2" name="11 Nesne"/>
          <p:cNvGraphicFramePr>
            <a:graphicFrameLocks noChangeAspect="1"/>
          </p:cNvGraphicFramePr>
          <p:nvPr/>
        </p:nvGraphicFramePr>
        <p:xfrm>
          <a:off x="2743200" y="3338513"/>
          <a:ext cx="3657600" cy="180975"/>
        </p:xfrm>
        <a:graphic>
          <a:graphicData uri="http://schemas.openxmlformats.org/presentationml/2006/ole">
            <p:oleObj spid="_x0000_s24578" name="WordPad Belgesi" r:id="rId4" imgW="3657600" imgH="181440" progId="WordPad.Document.1">
              <p:embed/>
            </p:oleObj>
          </a:graphicData>
        </a:graphic>
      </p:graphicFrame>
      <p:sp>
        <p:nvSpPr>
          <p:cNvPr id="4" name="3 Dikdörtgen"/>
          <p:cNvSpPr/>
          <p:nvPr/>
        </p:nvSpPr>
        <p:spPr>
          <a:xfrm>
            <a:off x="5143504" y="4429132"/>
            <a:ext cx="2500330" cy="357190"/>
          </a:xfrm>
          <a:prstGeom prst="rect">
            <a:avLst/>
          </a:prstGeom>
          <a:noFill/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801225" cy="728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2 Dikdörtgen"/>
          <p:cNvSpPr/>
          <p:nvPr/>
        </p:nvSpPr>
        <p:spPr>
          <a:xfrm>
            <a:off x="714375" y="642918"/>
            <a:ext cx="8429625" cy="4616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i="1" dirty="0" smtClean="0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YENİ KARAKTER OLUŞTURMA</a:t>
            </a:r>
          </a:p>
        </p:txBody>
      </p:sp>
      <p:sp>
        <p:nvSpPr>
          <p:cNvPr id="11" name="29 Dikdörtgen"/>
          <p:cNvSpPr>
            <a:spLocks noChangeArrowheads="1"/>
          </p:cNvSpPr>
          <p:nvPr/>
        </p:nvSpPr>
        <p:spPr bwMode="auto">
          <a:xfrm>
            <a:off x="500034" y="1643050"/>
            <a:ext cx="8858312" cy="230832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latin typeface="Tahoma" pitchFamily="34" charset="0"/>
                <a:cs typeface="Tahoma" pitchFamily="34" charset="0"/>
              </a:rPr>
              <a:t>Yeni bir karakter oluştururken </a:t>
            </a:r>
            <a:r>
              <a:rPr lang="tr-TR" sz="24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‘Yeni Karakter’ </a:t>
            </a:r>
            <a:r>
              <a:rPr lang="tr-TR" sz="2400" dirty="0" smtClean="0">
                <a:latin typeface="Tahoma" pitchFamily="34" charset="0"/>
                <a:cs typeface="Tahoma" pitchFamily="34" charset="0"/>
              </a:rPr>
              <a:t>bölümünden </a:t>
            </a:r>
            <a:r>
              <a:rPr lang="tr-TR" sz="2400" dirty="0" err="1" smtClean="0">
                <a:latin typeface="Tahoma" pitchFamily="34" charset="0"/>
                <a:cs typeface="Tahoma" pitchFamily="34" charset="0"/>
              </a:rPr>
              <a:t>Scratch</a:t>
            </a:r>
            <a:r>
              <a:rPr lang="tr-TR" sz="2400" dirty="0" smtClean="0">
                <a:latin typeface="Tahoma" pitchFamily="34" charset="0"/>
                <a:cs typeface="Tahoma" pitchFamily="34" charset="0"/>
              </a:rPr>
              <a:t> programının bizlere sunduğu hazır karakterlerden seçebilir, bilgisayarımızda yüklü olan bir öğeyi açabilir veya kendimiz yeni bir imaj çizebilir.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4143380"/>
            <a:ext cx="5227171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2" name="11 Düz Ok Bağlayıcısı"/>
          <p:cNvCxnSpPr/>
          <p:nvPr/>
        </p:nvCxnSpPr>
        <p:spPr>
          <a:xfrm rot="10800000" flipV="1">
            <a:off x="3714744" y="4929198"/>
            <a:ext cx="714380" cy="6429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12 Düz Ok Bağlayıcısı"/>
          <p:cNvCxnSpPr/>
          <p:nvPr/>
        </p:nvCxnSpPr>
        <p:spPr>
          <a:xfrm rot="5400000">
            <a:off x="5106991" y="5249875"/>
            <a:ext cx="64294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7" name="16 Resim" descr="ScratchCat-Large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01016" y="71438"/>
            <a:ext cx="1142984" cy="1142984"/>
          </a:xfrm>
          <a:prstGeom prst="rect">
            <a:avLst/>
          </a:prstGeom>
        </p:spPr>
      </p:pic>
      <p:sp>
        <p:nvSpPr>
          <p:cNvPr id="21" name="20 Dikdörtgen"/>
          <p:cNvSpPr/>
          <p:nvPr/>
        </p:nvSpPr>
        <p:spPr>
          <a:xfrm>
            <a:off x="1714480" y="5286388"/>
            <a:ext cx="2000264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latin typeface="Tahoma" pitchFamily="34" charset="0"/>
                <a:cs typeface="Tahoma" pitchFamily="34" charset="0"/>
              </a:rPr>
              <a:t>Yeni Karakter Çiz</a:t>
            </a:r>
          </a:p>
        </p:txBody>
      </p:sp>
      <p:sp>
        <p:nvSpPr>
          <p:cNvPr id="22" name="21 Dikdörtgen"/>
          <p:cNvSpPr/>
          <p:nvPr/>
        </p:nvSpPr>
        <p:spPr>
          <a:xfrm>
            <a:off x="4143372" y="5643578"/>
            <a:ext cx="2714644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latin typeface="Tahoma" pitchFamily="34" charset="0"/>
                <a:cs typeface="Tahoma" pitchFamily="34" charset="0"/>
              </a:rPr>
              <a:t>Dosyadan Yeni Karakter Seç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7572396" y="4857760"/>
            <a:ext cx="1785918" cy="175432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latin typeface="Tahoma" pitchFamily="34" charset="0"/>
                <a:cs typeface="Tahoma" pitchFamily="34" charset="0"/>
              </a:rPr>
              <a:t>Sürpriz Karakter Getir</a:t>
            </a:r>
          </a:p>
        </p:txBody>
      </p:sp>
      <p:cxnSp>
        <p:nvCxnSpPr>
          <p:cNvPr id="24" name="23 Düz Ok Bağlayıcısı"/>
          <p:cNvCxnSpPr/>
          <p:nvPr/>
        </p:nvCxnSpPr>
        <p:spPr>
          <a:xfrm>
            <a:off x="6572264" y="4786322"/>
            <a:ext cx="928694" cy="50006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801225" cy="728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2 Dikdörtgen"/>
          <p:cNvSpPr/>
          <p:nvPr/>
        </p:nvSpPr>
        <p:spPr>
          <a:xfrm>
            <a:off x="714375" y="642918"/>
            <a:ext cx="8429625" cy="4616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i="1" dirty="0" smtClean="0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YENİ KARAKTER ÇİZ </a:t>
            </a:r>
          </a:p>
        </p:txBody>
      </p:sp>
      <p:pic>
        <p:nvPicPr>
          <p:cNvPr id="17" name="16 Resim" descr="ScratchCat-Large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01016" y="71438"/>
            <a:ext cx="1142984" cy="1142984"/>
          </a:xfrm>
          <a:prstGeom prst="rect">
            <a:avLst/>
          </a:prstGeo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503444"/>
            <a:ext cx="1000132" cy="762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48" y="1657570"/>
            <a:ext cx="8643998" cy="52004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801225" cy="728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2 Dikdörtgen"/>
          <p:cNvSpPr/>
          <p:nvPr/>
        </p:nvSpPr>
        <p:spPr>
          <a:xfrm>
            <a:off x="714375" y="642918"/>
            <a:ext cx="8429625" cy="4616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i="1" dirty="0" smtClean="0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DOSYADAN YENİ KARAKTER SEÇ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45764" y="500042"/>
            <a:ext cx="907564" cy="66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2396" y="0"/>
            <a:ext cx="1792846" cy="1395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2059" y="1857364"/>
            <a:ext cx="8820919" cy="50006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801225" cy="728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2 Dikdörtgen"/>
          <p:cNvSpPr/>
          <p:nvPr/>
        </p:nvSpPr>
        <p:spPr>
          <a:xfrm>
            <a:off x="714375" y="642918"/>
            <a:ext cx="8429625" cy="4616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i="1" dirty="0" smtClean="0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SÜRPRİZ KARAKTER GETİR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43570" y="4429132"/>
            <a:ext cx="1792846" cy="1395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8" y="500042"/>
            <a:ext cx="714380" cy="620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29 Dikdörtgen"/>
          <p:cNvSpPr>
            <a:spLocks noChangeArrowheads="1"/>
          </p:cNvSpPr>
          <p:nvPr/>
        </p:nvSpPr>
        <p:spPr bwMode="auto">
          <a:xfrm>
            <a:off x="2214546" y="2428868"/>
            <a:ext cx="6286544" cy="16789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latin typeface="Tahoma" pitchFamily="34" charset="0"/>
                <a:cs typeface="Tahoma" pitchFamily="34" charset="0"/>
              </a:rPr>
              <a:t>Sürpriz karakter getir butonuna tıklandığında projeye, </a:t>
            </a:r>
            <a:r>
              <a:rPr lang="tr-TR" sz="2400" dirty="0" err="1" smtClean="0">
                <a:latin typeface="Tahoma" pitchFamily="34" charset="0"/>
                <a:cs typeface="Tahoma" pitchFamily="34" charset="0"/>
              </a:rPr>
              <a:t>scratch</a:t>
            </a:r>
            <a:r>
              <a:rPr lang="tr-TR" sz="2400" dirty="0" smtClean="0">
                <a:latin typeface="Tahoma" pitchFamily="34" charset="0"/>
                <a:cs typeface="Tahoma" pitchFamily="34" charset="0"/>
              </a:rPr>
              <a:t> program dosyasından rastgele bir karakter eklenir.</a:t>
            </a: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5918" y="5143488"/>
            <a:ext cx="2348449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576"/>
          <a:stretch>
            <a:fillRect/>
          </a:stretch>
        </p:blipFill>
        <p:spPr bwMode="auto">
          <a:xfrm>
            <a:off x="714348" y="2285992"/>
            <a:ext cx="1214445" cy="284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801225" cy="728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2 Dikdörtgen"/>
          <p:cNvSpPr/>
          <p:nvPr/>
        </p:nvSpPr>
        <p:spPr>
          <a:xfrm>
            <a:off x="2071670" y="642918"/>
            <a:ext cx="4857784" cy="4616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i="1" dirty="0" smtClean="0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ETKİNLİK 2: BALIKLAR</a:t>
            </a:r>
          </a:p>
        </p:txBody>
      </p:sp>
      <p:sp>
        <p:nvSpPr>
          <p:cNvPr id="10" name="29 Dikdörtgen"/>
          <p:cNvSpPr>
            <a:spLocks noChangeArrowheads="1"/>
          </p:cNvSpPr>
          <p:nvPr/>
        </p:nvSpPr>
        <p:spPr bwMode="auto">
          <a:xfrm>
            <a:off x="1928794" y="4643446"/>
            <a:ext cx="6643734" cy="1200329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latin typeface="Tahoma" pitchFamily="34" charset="0"/>
                <a:cs typeface="Tahoma" pitchFamily="34" charset="0"/>
              </a:rPr>
              <a:t>“Grafik düzenleyici” penceresini kullanarak kendi balığınızı çiziniz.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00958" y="3571876"/>
            <a:ext cx="1000132" cy="762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29 Dikdörtgen"/>
          <p:cNvSpPr>
            <a:spLocks noChangeArrowheads="1"/>
          </p:cNvSpPr>
          <p:nvPr/>
        </p:nvSpPr>
        <p:spPr bwMode="auto">
          <a:xfrm>
            <a:off x="1928794" y="2018260"/>
            <a:ext cx="6643734" cy="1124988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latin typeface="Tahoma" pitchFamily="34" charset="0"/>
                <a:cs typeface="Tahoma" pitchFamily="34" charset="0"/>
              </a:rPr>
              <a:t>“Dosyadan Yeni Karakter Seç” butonu ile dosyada bulunan balık resimlerini inceleyiniz.</a:t>
            </a:r>
          </a:p>
        </p:txBody>
      </p:sp>
      <p:sp>
        <p:nvSpPr>
          <p:cNvPr id="14" name="13 Dikdörtgen"/>
          <p:cNvSpPr/>
          <p:nvPr/>
        </p:nvSpPr>
        <p:spPr>
          <a:xfrm>
            <a:off x="928662" y="2285992"/>
            <a:ext cx="7143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tr-TR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928662" y="3291488"/>
            <a:ext cx="7143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tr-TR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928662" y="4572008"/>
            <a:ext cx="642942" cy="92869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tr-TR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" name="29 Dikdörtgen"/>
          <p:cNvSpPr>
            <a:spLocks noChangeArrowheads="1"/>
          </p:cNvSpPr>
          <p:nvPr/>
        </p:nvSpPr>
        <p:spPr bwMode="auto">
          <a:xfrm>
            <a:off x="1928794" y="3371679"/>
            <a:ext cx="6643734" cy="1200329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latin typeface="Tahoma" pitchFamily="34" charset="0"/>
                <a:cs typeface="Tahoma" pitchFamily="34" charset="0"/>
              </a:rPr>
              <a:t>“Yeni Karakter Çiz” butonu ile “Grafik Düzenleyici” penceresini açınız.</a:t>
            </a: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29586" y="2285992"/>
            <a:ext cx="907564" cy="66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42849"/>
            <a:ext cx="1857375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81813" y="0"/>
            <a:ext cx="153352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77129" y="5286388"/>
            <a:ext cx="1938341" cy="2002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6000768"/>
            <a:ext cx="1021035" cy="85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801225" cy="728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2 Dikdörtgen"/>
          <p:cNvSpPr/>
          <p:nvPr/>
        </p:nvSpPr>
        <p:spPr>
          <a:xfrm>
            <a:off x="2071670" y="642918"/>
            <a:ext cx="4857784" cy="4616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i="1" dirty="0" smtClean="0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ETKİNLİK 2: BALIKLAR</a:t>
            </a:r>
          </a:p>
        </p:txBody>
      </p:sp>
      <p:sp>
        <p:nvSpPr>
          <p:cNvPr id="10" name="29 Dikdörtgen"/>
          <p:cNvSpPr>
            <a:spLocks noChangeArrowheads="1"/>
          </p:cNvSpPr>
          <p:nvPr/>
        </p:nvSpPr>
        <p:spPr bwMode="auto">
          <a:xfrm>
            <a:off x="1928794" y="4857760"/>
            <a:ext cx="6643734" cy="1678986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latin typeface="Tahoma" pitchFamily="34" charset="0"/>
                <a:cs typeface="Tahoma" pitchFamily="34" charset="0"/>
              </a:rPr>
              <a:t>Bu iki balıktan oluşan karakterinizi diğer projelerinizde de kullanmak istiyorsanız Dışa Aktar seçeneği ile karakterinizi kaydediniz.</a:t>
            </a:r>
          </a:p>
        </p:txBody>
      </p:sp>
      <p:sp>
        <p:nvSpPr>
          <p:cNvPr id="13" name="29 Dikdörtgen"/>
          <p:cNvSpPr>
            <a:spLocks noChangeArrowheads="1"/>
          </p:cNvSpPr>
          <p:nvPr/>
        </p:nvSpPr>
        <p:spPr bwMode="auto">
          <a:xfrm>
            <a:off x="1928794" y="1817550"/>
            <a:ext cx="7215206" cy="1754326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latin typeface="Tahoma" pitchFamily="34" charset="0"/>
                <a:cs typeface="Tahoma" pitchFamily="34" charset="0"/>
              </a:rPr>
              <a:t>Grafik Düzenleyici penceresindeki “İçeri Aktar” butonu ile dosyada bulunan balıklardan birini kendi balığınızın yanına ekleyiniz.</a:t>
            </a:r>
          </a:p>
        </p:txBody>
      </p:sp>
      <p:sp>
        <p:nvSpPr>
          <p:cNvPr id="14" name="13 Dikdörtgen"/>
          <p:cNvSpPr/>
          <p:nvPr/>
        </p:nvSpPr>
        <p:spPr>
          <a:xfrm>
            <a:off x="928662" y="1785926"/>
            <a:ext cx="7143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lang="tr-TR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928662" y="3720116"/>
            <a:ext cx="7143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</a:t>
            </a:r>
            <a:endParaRPr lang="tr-TR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928662" y="5000636"/>
            <a:ext cx="642942" cy="92869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</a:t>
            </a:r>
            <a:endParaRPr lang="tr-TR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" name="29 Dikdörtgen"/>
          <p:cNvSpPr>
            <a:spLocks noChangeArrowheads="1"/>
          </p:cNvSpPr>
          <p:nvPr/>
        </p:nvSpPr>
        <p:spPr bwMode="auto">
          <a:xfrm>
            <a:off x="1928794" y="3571876"/>
            <a:ext cx="7000924" cy="1200329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latin typeface="Tahoma" pitchFamily="34" charset="0"/>
                <a:cs typeface="Tahoma" pitchFamily="34" charset="0"/>
              </a:rPr>
              <a:t>Bu iki balıktan oluşan karakterinizi proje sahnesine eklemek için TAMAM butonuna tıklayınız.</a:t>
            </a: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42849"/>
            <a:ext cx="1857375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81813" y="0"/>
            <a:ext cx="153352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34319" y="3998244"/>
            <a:ext cx="1938341" cy="2002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6000768"/>
            <a:ext cx="1021035" cy="85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801225" cy="728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2 Dikdörtgen"/>
          <p:cNvSpPr/>
          <p:nvPr/>
        </p:nvSpPr>
        <p:spPr>
          <a:xfrm>
            <a:off x="714375" y="642918"/>
            <a:ext cx="8429625" cy="4616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i="1" dirty="0" smtClean="0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5. BÖLÜM</a:t>
            </a:r>
          </a:p>
        </p:txBody>
      </p:sp>
      <p:pic>
        <p:nvPicPr>
          <p:cNvPr id="12" name="11 Resim" descr="fen1.jpg"/>
          <p:cNvPicPr>
            <a:picLocks noChangeAspect="1"/>
          </p:cNvPicPr>
          <p:nvPr/>
        </p:nvPicPr>
        <p:blipFill>
          <a:blip r:embed="rId3"/>
          <a:srcRect b="5769"/>
          <a:stretch>
            <a:fillRect/>
          </a:stretch>
        </p:blipFill>
        <p:spPr>
          <a:xfrm>
            <a:off x="3786182" y="2357430"/>
            <a:ext cx="4976797" cy="250033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9" name="29 Dikdörtgen"/>
          <p:cNvSpPr>
            <a:spLocks noChangeArrowheads="1"/>
          </p:cNvSpPr>
          <p:nvPr/>
        </p:nvSpPr>
        <p:spPr bwMode="auto">
          <a:xfrm>
            <a:off x="2357422" y="5169859"/>
            <a:ext cx="3143272" cy="55399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0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Şimdiki “Karakter” Bilgisi</a:t>
            </a:r>
            <a:endParaRPr kumimoji="0" lang="tr-TR" sz="20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sp>
        <p:nvSpPr>
          <p:cNvPr id="13" name="29 Dikdörtgen"/>
          <p:cNvSpPr>
            <a:spLocks noChangeArrowheads="1"/>
          </p:cNvSpPr>
          <p:nvPr/>
        </p:nvSpPr>
        <p:spPr bwMode="auto">
          <a:xfrm>
            <a:off x="2357422" y="5795295"/>
            <a:ext cx="3143272" cy="4912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0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Yazılar</a:t>
            </a:r>
            <a:endParaRPr kumimoji="0" lang="tr-TR" sz="20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29 Dikdörtgen"/>
          <p:cNvSpPr>
            <a:spLocks noChangeArrowheads="1"/>
          </p:cNvSpPr>
          <p:nvPr/>
        </p:nvSpPr>
        <p:spPr bwMode="auto">
          <a:xfrm>
            <a:off x="5643570" y="5223791"/>
            <a:ext cx="3143272" cy="4912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0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Kostümler</a:t>
            </a:r>
            <a:endParaRPr kumimoji="0" lang="tr-TR" sz="20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29 Dikdörtgen"/>
          <p:cNvSpPr>
            <a:spLocks noChangeArrowheads="1"/>
          </p:cNvSpPr>
          <p:nvPr/>
        </p:nvSpPr>
        <p:spPr bwMode="auto">
          <a:xfrm>
            <a:off x="5643570" y="5795295"/>
            <a:ext cx="3143272" cy="4912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0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Sesler</a:t>
            </a:r>
            <a:endParaRPr kumimoji="0" lang="tr-TR" sz="20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801225" cy="728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2 Dikdörtgen"/>
          <p:cNvSpPr/>
          <p:nvPr/>
        </p:nvSpPr>
        <p:spPr>
          <a:xfrm>
            <a:off x="714375" y="642918"/>
            <a:ext cx="8429625" cy="4616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i="1" dirty="0" smtClean="0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NEDEN SCRATCH?</a:t>
            </a:r>
          </a:p>
        </p:txBody>
      </p:sp>
      <p:sp>
        <p:nvSpPr>
          <p:cNvPr id="11" name="29 Dikdörtgen"/>
          <p:cNvSpPr>
            <a:spLocks noChangeArrowheads="1"/>
          </p:cNvSpPr>
          <p:nvPr/>
        </p:nvSpPr>
        <p:spPr bwMode="auto">
          <a:xfrm>
            <a:off x="2357390" y="2000240"/>
            <a:ext cx="5929386" cy="175432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Scratch</a:t>
            </a:r>
            <a:r>
              <a:rPr kumimoji="0" lang="tr-TR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 kelimesi her ne kadar </a:t>
            </a:r>
            <a:r>
              <a:rPr lang="tr-TR" sz="2400" dirty="0" smtClean="0">
                <a:latin typeface="Tahoma" pitchFamily="34" charset="0"/>
                <a:cs typeface="Tahoma" pitchFamily="34" charset="0"/>
              </a:rPr>
              <a:t>“</a:t>
            </a:r>
            <a:r>
              <a:rPr kumimoji="0" lang="tr-TR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çizmek” ya da “kedi tırmığı” anlamlarına gelse de program ismi buradan türetilmemiştir.</a:t>
            </a:r>
          </a:p>
        </p:txBody>
      </p:sp>
      <p:sp>
        <p:nvSpPr>
          <p:cNvPr id="6" name="29 Dikdörtgen"/>
          <p:cNvSpPr>
            <a:spLocks noChangeArrowheads="1"/>
          </p:cNvSpPr>
          <p:nvPr/>
        </p:nvSpPr>
        <p:spPr bwMode="auto">
          <a:xfrm>
            <a:off x="857224" y="4032128"/>
            <a:ext cx="6357982" cy="175432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Scratch</a:t>
            </a:r>
            <a:r>
              <a:rPr kumimoji="0" lang="tr-TR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 programı ismini </a:t>
            </a:r>
            <a:r>
              <a:rPr kumimoji="0" lang="tr-TR" sz="240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DJ’lerin</a:t>
            </a:r>
            <a:r>
              <a:rPr kumimoji="0" lang="tr-TR" sz="240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 plakları ileri geri itip (</a:t>
            </a:r>
            <a:r>
              <a:rPr kumimoji="0" lang="tr-TR" sz="240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scratching</a:t>
            </a:r>
            <a:r>
              <a:rPr kumimoji="0" lang="tr-TR" sz="240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) müzik parçalarını yaratıcı bir şekilde bir araya getirmesinden alır.</a:t>
            </a:r>
            <a:endParaRPr kumimoji="0" lang="tr-TR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0" name="9 Resim" descr="ScratchCat-Large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2396" y="5143512"/>
            <a:ext cx="1785950" cy="17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11 Nesne"/>
          <p:cNvGraphicFramePr>
            <a:graphicFrameLocks noChangeAspect="1"/>
          </p:cNvGraphicFramePr>
          <p:nvPr/>
        </p:nvGraphicFramePr>
        <p:xfrm>
          <a:off x="2743200" y="3338513"/>
          <a:ext cx="3657600" cy="180975"/>
        </p:xfrm>
        <a:graphic>
          <a:graphicData uri="http://schemas.openxmlformats.org/presentationml/2006/ole">
            <p:oleObj spid="_x0000_s25602" name="WordPad Belgesi" r:id="rId3" imgW="3657600" imgH="181440" progId="WordPad.Document.1">
              <p:embed/>
            </p:oleObj>
          </a:graphicData>
        </a:graphic>
      </p:graphicFrame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4"/>
          <a:srcRect b="2151"/>
          <a:stretch>
            <a:fillRect/>
          </a:stretch>
        </p:blipFill>
        <p:spPr bwMode="auto">
          <a:xfrm>
            <a:off x="-32" y="-24"/>
            <a:ext cx="9144032" cy="6786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Dikdörtgen"/>
          <p:cNvSpPr/>
          <p:nvPr/>
        </p:nvSpPr>
        <p:spPr>
          <a:xfrm>
            <a:off x="5286380" y="4714884"/>
            <a:ext cx="3643338" cy="1928826"/>
          </a:xfrm>
          <a:prstGeom prst="rect">
            <a:avLst/>
          </a:prstGeom>
          <a:noFill/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2071670" y="642918"/>
            <a:ext cx="2643206" cy="857256"/>
          </a:xfrm>
          <a:prstGeom prst="rect">
            <a:avLst/>
          </a:prstGeom>
          <a:noFill/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801225" cy="728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2 Dikdörtgen"/>
          <p:cNvSpPr/>
          <p:nvPr/>
        </p:nvSpPr>
        <p:spPr>
          <a:xfrm>
            <a:off x="714375" y="642918"/>
            <a:ext cx="8429625" cy="4616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i="1" dirty="0" smtClean="0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ŞİMDİKİ KARAKTER BİLGİSİ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51154" y="0"/>
            <a:ext cx="1792846" cy="1395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29 Dikdörtgen"/>
          <p:cNvSpPr>
            <a:spLocks noChangeArrowheads="1"/>
          </p:cNvSpPr>
          <p:nvPr/>
        </p:nvSpPr>
        <p:spPr bwMode="auto">
          <a:xfrm>
            <a:off x="2500298" y="3161268"/>
            <a:ext cx="6143668" cy="11249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latin typeface="Tahoma" pitchFamily="34" charset="0"/>
                <a:cs typeface="Tahoma" pitchFamily="34" charset="0"/>
              </a:rPr>
              <a:t>Karakterimizin isminin yazdığı yere tıklayarak karakter adını değiştirebiliriz. </a:t>
            </a:r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9093" y="4761242"/>
            <a:ext cx="4552973" cy="2025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29 Dikdörtgen"/>
          <p:cNvSpPr>
            <a:spLocks noChangeArrowheads="1"/>
          </p:cNvSpPr>
          <p:nvPr/>
        </p:nvSpPr>
        <p:spPr bwMode="auto">
          <a:xfrm>
            <a:off x="500034" y="1785926"/>
            <a:ext cx="6143668" cy="11249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latin typeface="Tahoma" pitchFamily="34" charset="0"/>
                <a:cs typeface="Tahoma" pitchFamily="34" charset="0"/>
              </a:rPr>
              <a:t>Bu kısımda karakterimizin adı, x-y pozisyonu ve yön bilgisi yer almaktadır. </a:t>
            </a:r>
          </a:p>
        </p:txBody>
      </p:sp>
      <p:cxnSp>
        <p:nvCxnSpPr>
          <p:cNvPr id="11" name="10 Düz Ok Bağlayıcısı"/>
          <p:cNvCxnSpPr/>
          <p:nvPr/>
        </p:nvCxnSpPr>
        <p:spPr>
          <a:xfrm rot="5400000" flipH="1" flipV="1">
            <a:off x="2786050" y="4572008"/>
            <a:ext cx="642942" cy="35719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11 Dikdörtgen"/>
          <p:cNvSpPr/>
          <p:nvPr/>
        </p:nvSpPr>
        <p:spPr>
          <a:xfrm>
            <a:off x="2071670" y="5143512"/>
            <a:ext cx="1357322" cy="428628"/>
          </a:xfrm>
          <a:prstGeom prst="rect">
            <a:avLst/>
          </a:prstGeom>
          <a:noFill/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801225" cy="728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2 Dikdörtgen"/>
          <p:cNvSpPr/>
          <p:nvPr/>
        </p:nvSpPr>
        <p:spPr>
          <a:xfrm>
            <a:off x="714375" y="642918"/>
            <a:ext cx="8429625" cy="4616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i="1" dirty="0" smtClean="0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ŞİMDİKİ KARAKTER BİLGİSİ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51154" y="0"/>
            <a:ext cx="1792846" cy="1395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29 Dikdörtgen"/>
          <p:cNvSpPr>
            <a:spLocks noChangeArrowheads="1"/>
          </p:cNvSpPr>
          <p:nvPr/>
        </p:nvSpPr>
        <p:spPr bwMode="auto">
          <a:xfrm>
            <a:off x="5143504" y="3857628"/>
            <a:ext cx="3643338" cy="230832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latin typeface="Tahoma" pitchFamily="34" charset="0"/>
                <a:cs typeface="Tahoma" pitchFamily="34" charset="0"/>
              </a:rPr>
              <a:t>Karakterin yönü, proje çalışmaya başladığında karakterin hangi yöne gideceğini belirtir.</a:t>
            </a:r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3975424"/>
            <a:ext cx="4552973" cy="2025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29 Dikdörtgen"/>
          <p:cNvSpPr>
            <a:spLocks noChangeArrowheads="1"/>
          </p:cNvSpPr>
          <p:nvPr/>
        </p:nvSpPr>
        <p:spPr bwMode="auto">
          <a:xfrm>
            <a:off x="500034" y="1785926"/>
            <a:ext cx="6143668" cy="16789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latin typeface="Tahoma" pitchFamily="34" charset="0"/>
                <a:cs typeface="Tahoma" pitchFamily="34" charset="0"/>
              </a:rPr>
              <a:t>Karakter adının yanında yer alan kilide tıklanarak karakterin web üzerine taşınabilme izni açılır veya kapatılır.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801225" cy="728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2 Dikdörtgen"/>
          <p:cNvSpPr/>
          <p:nvPr/>
        </p:nvSpPr>
        <p:spPr>
          <a:xfrm>
            <a:off x="714375" y="642918"/>
            <a:ext cx="8429625" cy="4616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i="1" dirty="0" smtClean="0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ŞİMDİKİ KARAKTER BİLGİSİ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51154" y="0"/>
            <a:ext cx="1792846" cy="1395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3214686"/>
            <a:ext cx="3910031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29 Dikdörtgen"/>
          <p:cNvSpPr>
            <a:spLocks noChangeArrowheads="1"/>
          </p:cNvSpPr>
          <p:nvPr/>
        </p:nvSpPr>
        <p:spPr bwMode="auto">
          <a:xfrm>
            <a:off x="428596" y="1785926"/>
            <a:ext cx="5286412" cy="120032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latin typeface="Tahoma" pitchFamily="34" charset="0"/>
                <a:cs typeface="Tahoma" pitchFamily="34" charset="0"/>
              </a:rPr>
              <a:t>Tıklanırsa karakter verdiğiniz dönme komutlarını uygular.</a:t>
            </a:r>
          </a:p>
        </p:txBody>
      </p:sp>
      <p:cxnSp>
        <p:nvCxnSpPr>
          <p:cNvPr id="11" name="10 Düz Ok Bağlayıcısı"/>
          <p:cNvCxnSpPr/>
          <p:nvPr/>
        </p:nvCxnSpPr>
        <p:spPr>
          <a:xfrm rot="10800000">
            <a:off x="4214810" y="3000372"/>
            <a:ext cx="1285884" cy="5715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29 Dikdörtgen"/>
          <p:cNvSpPr>
            <a:spLocks noChangeArrowheads="1"/>
          </p:cNvSpPr>
          <p:nvPr/>
        </p:nvSpPr>
        <p:spPr bwMode="auto">
          <a:xfrm>
            <a:off x="214282" y="3460624"/>
            <a:ext cx="4857784" cy="175432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latin typeface="Tahoma" pitchFamily="34" charset="0"/>
                <a:cs typeface="Tahoma" pitchFamily="34" charset="0"/>
              </a:rPr>
              <a:t>Tıklanırsa karakter verilen dönme komutlarından sadece sağa-sola dönme hareketini uygular.</a:t>
            </a:r>
          </a:p>
        </p:txBody>
      </p:sp>
      <p:sp>
        <p:nvSpPr>
          <p:cNvPr id="14" name="29 Dikdörtgen"/>
          <p:cNvSpPr>
            <a:spLocks noChangeArrowheads="1"/>
          </p:cNvSpPr>
          <p:nvPr/>
        </p:nvSpPr>
        <p:spPr bwMode="auto">
          <a:xfrm>
            <a:off x="2857488" y="5429264"/>
            <a:ext cx="4643470" cy="120032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latin typeface="Tahoma" pitchFamily="34" charset="0"/>
                <a:cs typeface="Tahoma" pitchFamily="34" charset="0"/>
              </a:rPr>
              <a:t>Tıklanırsa karakter verdiğiniz dönme komutlarını uygulamaz.</a:t>
            </a:r>
          </a:p>
        </p:txBody>
      </p:sp>
      <p:cxnSp>
        <p:nvCxnSpPr>
          <p:cNvPr id="19" name="18 Düz Ok Bağlayıcısı"/>
          <p:cNvCxnSpPr/>
          <p:nvPr/>
        </p:nvCxnSpPr>
        <p:spPr>
          <a:xfrm rot="10800000" flipV="1">
            <a:off x="4786314" y="3857626"/>
            <a:ext cx="714380" cy="21431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21 Düz Ok Bağlayıcısı"/>
          <p:cNvCxnSpPr/>
          <p:nvPr/>
        </p:nvCxnSpPr>
        <p:spPr>
          <a:xfrm rot="5400000">
            <a:off x="4786314" y="4643446"/>
            <a:ext cx="1214446" cy="35719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801225" cy="728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2 Dikdörtgen"/>
          <p:cNvSpPr/>
          <p:nvPr/>
        </p:nvSpPr>
        <p:spPr>
          <a:xfrm>
            <a:off x="714375" y="642918"/>
            <a:ext cx="8429625" cy="4616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i="1" dirty="0" smtClean="0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YAZILAR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51154" y="0"/>
            <a:ext cx="1792846" cy="1395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29 Dikdörtgen"/>
          <p:cNvSpPr>
            <a:spLocks noChangeArrowheads="1"/>
          </p:cNvSpPr>
          <p:nvPr/>
        </p:nvSpPr>
        <p:spPr bwMode="auto">
          <a:xfrm>
            <a:off x="3857620" y="2120808"/>
            <a:ext cx="4857784" cy="230832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err="1" smtClean="0">
                <a:latin typeface="Tahoma" pitchFamily="34" charset="0"/>
                <a:cs typeface="Tahoma" pitchFamily="34" charset="0"/>
              </a:rPr>
              <a:t>Scratch</a:t>
            </a:r>
            <a:r>
              <a:rPr lang="tr-TR" sz="2400" dirty="0" smtClean="0">
                <a:latin typeface="Tahoma" pitchFamily="34" charset="0"/>
                <a:cs typeface="Tahoma" pitchFamily="34" charset="0"/>
              </a:rPr>
              <a:t> ile bilgisayar programı yazmak için kodların bloklar halinde üs üste ve yan yana 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latin typeface="Tahoma" pitchFamily="34" charset="0"/>
                <a:cs typeface="Tahoma" pitchFamily="34" charset="0"/>
              </a:rPr>
              <a:t>bir araya getirilmesi gerekir. </a:t>
            </a:r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1714488"/>
            <a:ext cx="3143272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15 Dikdörtgen"/>
          <p:cNvSpPr/>
          <p:nvPr/>
        </p:nvSpPr>
        <p:spPr>
          <a:xfrm>
            <a:off x="571472" y="2500306"/>
            <a:ext cx="1000132" cy="357190"/>
          </a:xfrm>
          <a:prstGeom prst="rect">
            <a:avLst/>
          </a:prstGeom>
          <a:noFill/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29 Dikdörtgen"/>
          <p:cNvSpPr>
            <a:spLocks noChangeArrowheads="1"/>
          </p:cNvSpPr>
          <p:nvPr/>
        </p:nvSpPr>
        <p:spPr bwMode="auto">
          <a:xfrm>
            <a:off x="1000100" y="4893286"/>
            <a:ext cx="6858048" cy="167898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err="1" smtClean="0">
                <a:latin typeface="Tahoma" pitchFamily="34" charset="0"/>
                <a:cs typeface="Tahoma" pitchFamily="34" charset="0"/>
              </a:rPr>
              <a:t>Scratch</a:t>
            </a:r>
            <a:r>
              <a:rPr lang="tr-TR" sz="2400" dirty="0" smtClean="0">
                <a:latin typeface="Tahoma" pitchFamily="34" charset="0"/>
                <a:cs typeface="Tahoma" pitchFamily="34" charset="0"/>
              </a:rPr>
              <a:t> programının Çek-Bırak özelliği sayesinde karakterin arzu edilen şeyleri yapabilmesi için yazılar bölümünde kod blok dizileri oluşturulur.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801225" cy="728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2 Dikdörtgen"/>
          <p:cNvSpPr/>
          <p:nvPr/>
        </p:nvSpPr>
        <p:spPr>
          <a:xfrm>
            <a:off x="714375" y="642918"/>
            <a:ext cx="8429625" cy="4616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i="1" dirty="0" smtClean="0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KOSTÜMLER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51154" y="0"/>
            <a:ext cx="1792846" cy="1395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29 Dikdörtgen"/>
          <p:cNvSpPr>
            <a:spLocks noChangeArrowheads="1"/>
          </p:cNvSpPr>
          <p:nvPr/>
        </p:nvSpPr>
        <p:spPr bwMode="auto">
          <a:xfrm>
            <a:off x="4286248" y="1713589"/>
            <a:ext cx="4572032" cy="286232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latin typeface="Tahoma" pitchFamily="34" charset="0"/>
                <a:cs typeface="Tahoma" pitchFamily="34" charset="0"/>
              </a:rPr>
              <a:t>Karakterimizin başka görünümlerinin olmasını istiyorsak kamera ile çekilebilir 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latin typeface="Tahoma" pitchFamily="34" charset="0"/>
                <a:cs typeface="Tahoma" pitchFamily="34" charset="0"/>
              </a:rPr>
              <a:t>kendimiz çizebilir ya da içe aktarabiliriz. </a:t>
            </a:r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68" y="1643050"/>
            <a:ext cx="2857500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9 Dikdörtgen"/>
          <p:cNvSpPr/>
          <p:nvPr/>
        </p:nvSpPr>
        <p:spPr>
          <a:xfrm>
            <a:off x="1571604" y="2428868"/>
            <a:ext cx="1000132" cy="357190"/>
          </a:xfrm>
          <a:prstGeom prst="rect">
            <a:avLst/>
          </a:prstGeom>
          <a:noFill/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29 Dikdörtgen"/>
          <p:cNvSpPr>
            <a:spLocks noChangeArrowheads="1"/>
          </p:cNvSpPr>
          <p:nvPr/>
        </p:nvSpPr>
        <p:spPr bwMode="auto">
          <a:xfrm>
            <a:off x="785786" y="4643446"/>
            <a:ext cx="7215238" cy="230832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latin typeface="Tahoma" pitchFamily="34" charset="0"/>
                <a:cs typeface="Tahoma" pitchFamily="34" charset="0"/>
              </a:rPr>
              <a:t>Var olan kostümleri ‘X’ butonuna basarak 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latin typeface="Tahoma" pitchFamily="34" charset="0"/>
                <a:cs typeface="Tahoma" pitchFamily="34" charset="0"/>
              </a:rPr>
              <a:t>silebiliriz, ‘Düzenle’ butonu ile kostümü düzenleyebiliriz veya ‘Kopyala’ butonu ile 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latin typeface="Tahoma" pitchFamily="34" charset="0"/>
                <a:cs typeface="Tahoma" pitchFamily="34" charset="0"/>
              </a:rPr>
              <a:t>kostümün aynısından bir tane daha ekleyebiliriz.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801225" cy="728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2 Dikdörtgen"/>
          <p:cNvSpPr/>
          <p:nvPr/>
        </p:nvSpPr>
        <p:spPr>
          <a:xfrm>
            <a:off x="714375" y="642918"/>
            <a:ext cx="8429625" cy="4616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i="1" dirty="0" smtClean="0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SESLER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51154" y="0"/>
            <a:ext cx="1792846" cy="1395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29 Dikdörtgen"/>
          <p:cNvSpPr>
            <a:spLocks noChangeArrowheads="1"/>
          </p:cNvSpPr>
          <p:nvPr/>
        </p:nvSpPr>
        <p:spPr bwMode="auto">
          <a:xfrm>
            <a:off x="4214810" y="3000372"/>
            <a:ext cx="4572032" cy="334097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latin typeface="Tahoma" pitchFamily="34" charset="0"/>
                <a:cs typeface="Tahoma" pitchFamily="34" charset="0"/>
              </a:rPr>
              <a:t>Karakter için var olan sesleri görebilmek için bu bölüme tıklarız. Bu bölümden yeni 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latin typeface="Tahoma" pitchFamily="34" charset="0"/>
                <a:cs typeface="Tahoma" pitchFamily="34" charset="0"/>
              </a:rPr>
              <a:t>sesler ekleyebilir (Kayıt/İçeri Aktar), var olan sesi dinleyebilir veya silebiliriz.</a:t>
            </a:r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714488"/>
            <a:ext cx="3805029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12 Dikdörtgen"/>
          <p:cNvSpPr/>
          <p:nvPr/>
        </p:nvSpPr>
        <p:spPr>
          <a:xfrm>
            <a:off x="2571736" y="2500306"/>
            <a:ext cx="1000132" cy="357190"/>
          </a:xfrm>
          <a:prstGeom prst="rect">
            <a:avLst/>
          </a:prstGeom>
          <a:noFill/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801225" cy="728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2 Dikdörtgen"/>
          <p:cNvSpPr/>
          <p:nvPr/>
        </p:nvSpPr>
        <p:spPr>
          <a:xfrm>
            <a:off x="714375" y="642918"/>
            <a:ext cx="8429625" cy="4616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i="1" dirty="0" smtClean="0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PROJEYE EKLENEN KARAKTERLER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51154" y="0"/>
            <a:ext cx="1792846" cy="1395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0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9563" y="1142984"/>
            <a:ext cx="4333875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29 Dikdörtgen"/>
          <p:cNvSpPr>
            <a:spLocks noChangeArrowheads="1"/>
          </p:cNvSpPr>
          <p:nvPr/>
        </p:nvSpPr>
        <p:spPr bwMode="auto">
          <a:xfrm>
            <a:off x="4929190" y="1643050"/>
            <a:ext cx="3857652" cy="452431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latin typeface="Tahoma" pitchFamily="34" charset="0"/>
                <a:cs typeface="Tahoma" pitchFamily="34" charset="0"/>
              </a:rPr>
              <a:t>Bu bölümde projene eklediğin karakterler görünür. Her karakterin içine yazılan komutlar başkadır. Karakterleri değiştirdikçe Yazılar bölümündeki kodlar da değişir.</a:t>
            </a:r>
          </a:p>
        </p:txBody>
      </p:sp>
      <p:sp>
        <p:nvSpPr>
          <p:cNvPr id="14" name="13 Dikdörtgen"/>
          <p:cNvSpPr/>
          <p:nvPr/>
        </p:nvSpPr>
        <p:spPr>
          <a:xfrm>
            <a:off x="857224" y="4929174"/>
            <a:ext cx="3643338" cy="1785974"/>
          </a:xfrm>
          <a:prstGeom prst="rect">
            <a:avLst/>
          </a:prstGeom>
          <a:noFill/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801225" cy="728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2 Dikdörtgen"/>
          <p:cNvSpPr/>
          <p:nvPr/>
        </p:nvSpPr>
        <p:spPr>
          <a:xfrm>
            <a:off x="714375" y="642918"/>
            <a:ext cx="8429625" cy="4616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i="1" dirty="0" smtClean="0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6. BÖLÜM</a:t>
            </a:r>
          </a:p>
        </p:txBody>
      </p:sp>
      <p:pic>
        <p:nvPicPr>
          <p:cNvPr id="12" name="11 Resim" descr="fen1.jpg"/>
          <p:cNvPicPr>
            <a:picLocks noChangeAspect="1"/>
          </p:cNvPicPr>
          <p:nvPr/>
        </p:nvPicPr>
        <p:blipFill>
          <a:blip r:embed="rId3"/>
          <a:srcRect b="5769"/>
          <a:stretch>
            <a:fillRect/>
          </a:stretch>
        </p:blipFill>
        <p:spPr>
          <a:xfrm>
            <a:off x="3786182" y="2357430"/>
            <a:ext cx="4976797" cy="250033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9" name="29 Dikdörtgen"/>
          <p:cNvSpPr>
            <a:spLocks noChangeArrowheads="1"/>
          </p:cNvSpPr>
          <p:nvPr/>
        </p:nvSpPr>
        <p:spPr bwMode="auto">
          <a:xfrm>
            <a:off x="4214810" y="5143512"/>
            <a:ext cx="3143272" cy="4912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0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Sahne Arka Planı</a:t>
            </a:r>
            <a:endParaRPr kumimoji="0" lang="tr-TR" sz="20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sp>
        <p:nvSpPr>
          <p:cNvPr id="13" name="29 Dikdörtgen"/>
          <p:cNvSpPr>
            <a:spLocks noChangeArrowheads="1"/>
          </p:cNvSpPr>
          <p:nvPr/>
        </p:nvSpPr>
        <p:spPr bwMode="auto">
          <a:xfrm>
            <a:off x="4214810" y="5768948"/>
            <a:ext cx="3143272" cy="4912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0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Blok Paleti</a:t>
            </a:r>
            <a:endParaRPr kumimoji="0" lang="tr-TR" sz="20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29 Dikdörtgen"/>
          <p:cNvSpPr>
            <a:spLocks noChangeArrowheads="1"/>
          </p:cNvSpPr>
          <p:nvPr/>
        </p:nvSpPr>
        <p:spPr bwMode="auto">
          <a:xfrm>
            <a:off x="4214810" y="6340428"/>
            <a:ext cx="3143272" cy="4912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0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Kod Blokları</a:t>
            </a:r>
            <a:endParaRPr kumimoji="0" lang="tr-TR" sz="20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801225" cy="728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2 Dikdörtgen"/>
          <p:cNvSpPr/>
          <p:nvPr/>
        </p:nvSpPr>
        <p:spPr>
          <a:xfrm>
            <a:off x="714375" y="642918"/>
            <a:ext cx="8429625" cy="4616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i="1" dirty="0" smtClean="0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SAHNE ARKA PLANI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51154" y="0"/>
            <a:ext cx="1792846" cy="1395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837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1714488"/>
            <a:ext cx="8501090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29 Dikdörtgen"/>
          <p:cNvSpPr>
            <a:spLocks noChangeArrowheads="1"/>
          </p:cNvSpPr>
          <p:nvPr/>
        </p:nvSpPr>
        <p:spPr bwMode="auto">
          <a:xfrm>
            <a:off x="357158" y="4357694"/>
            <a:ext cx="3143272" cy="230832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latin typeface="Tahoma" pitchFamily="34" charset="0"/>
                <a:cs typeface="Tahoma" pitchFamily="34" charset="0"/>
              </a:rPr>
              <a:t>Bu bölümde sahnenin arka planında ne görüneceğini belirleyebilirsin.</a:t>
            </a:r>
          </a:p>
        </p:txBody>
      </p:sp>
      <p:sp>
        <p:nvSpPr>
          <p:cNvPr id="17" name="16 Dikdörtgen"/>
          <p:cNvSpPr/>
          <p:nvPr/>
        </p:nvSpPr>
        <p:spPr>
          <a:xfrm>
            <a:off x="3643306" y="5357826"/>
            <a:ext cx="571504" cy="1500174"/>
          </a:xfrm>
          <a:prstGeom prst="rect">
            <a:avLst/>
          </a:prstGeom>
          <a:noFill/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Dikdörtgen"/>
          <p:cNvSpPr/>
          <p:nvPr/>
        </p:nvSpPr>
        <p:spPr>
          <a:xfrm>
            <a:off x="428596" y="1785926"/>
            <a:ext cx="3143272" cy="2428892"/>
          </a:xfrm>
          <a:prstGeom prst="rect">
            <a:avLst/>
          </a:prstGeom>
          <a:noFill/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801225" cy="728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2 Dikdörtgen"/>
          <p:cNvSpPr/>
          <p:nvPr/>
        </p:nvSpPr>
        <p:spPr>
          <a:xfrm>
            <a:off x="714375" y="642918"/>
            <a:ext cx="8429625" cy="4616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i="1" dirty="0" smtClean="0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KURULUM</a:t>
            </a:r>
          </a:p>
        </p:txBody>
      </p:sp>
      <p:sp>
        <p:nvSpPr>
          <p:cNvPr id="11" name="29 Dikdörtgen"/>
          <p:cNvSpPr>
            <a:spLocks noChangeArrowheads="1"/>
          </p:cNvSpPr>
          <p:nvPr/>
        </p:nvSpPr>
        <p:spPr bwMode="auto">
          <a:xfrm>
            <a:off x="428596" y="2000240"/>
            <a:ext cx="8501122" cy="120032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Google</a:t>
            </a:r>
            <a:r>
              <a:rPr lang="tr-TR" sz="2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Arama Motoruna: </a:t>
            </a:r>
            <a:r>
              <a:rPr lang="tr-TR" sz="24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scratch</a:t>
            </a:r>
            <a:r>
              <a:rPr lang="tr-TR" sz="2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r-TR" sz="24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download</a:t>
            </a:r>
            <a:r>
              <a:rPr lang="tr-TR" sz="2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yazıyoruz mit’ </a:t>
            </a:r>
            <a:r>
              <a:rPr lang="tr-TR" sz="24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nin</a:t>
            </a:r>
            <a:r>
              <a:rPr lang="tr-TR" sz="2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sitesine giriyoruz.</a:t>
            </a:r>
            <a:endParaRPr kumimoji="0" lang="tr-TR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0" name="9 Resim" descr="ScratchCat-Large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72462" y="142884"/>
            <a:ext cx="1071538" cy="1071538"/>
          </a:xfrm>
          <a:prstGeom prst="rect">
            <a:avLst/>
          </a:prstGeom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3643314"/>
            <a:ext cx="8643998" cy="28575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801225" cy="728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2 Dikdörtgen"/>
          <p:cNvSpPr/>
          <p:nvPr/>
        </p:nvSpPr>
        <p:spPr>
          <a:xfrm>
            <a:off x="714375" y="642918"/>
            <a:ext cx="8429625" cy="4616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i="1" dirty="0" smtClean="0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BLOK PALETİ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51154" y="0"/>
            <a:ext cx="1792846" cy="1395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29 Dikdörtgen"/>
          <p:cNvSpPr>
            <a:spLocks noChangeArrowheads="1"/>
          </p:cNvSpPr>
          <p:nvPr/>
        </p:nvSpPr>
        <p:spPr bwMode="auto">
          <a:xfrm>
            <a:off x="4429124" y="2714620"/>
            <a:ext cx="4286280" cy="341632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latin typeface="Tahoma" pitchFamily="34" charset="0"/>
                <a:cs typeface="Tahoma" pitchFamily="34" charset="0"/>
              </a:rPr>
              <a:t>Bu bölümde projeni geliştirmek için kullanabileceğin komut blokları bulunur. 8 farklı kategori vardır ve hepsinin rengi ayrıdır. </a:t>
            </a:r>
          </a:p>
        </p:txBody>
      </p:sp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3000372"/>
            <a:ext cx="3713095" cy="212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801225" cy="728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2 Dikdörtgen"/>
          <p:cNvSpPr/>
          <p:nvPr/>
        </p:nvSpPr>
        <p:spPr>
          <a:xfrm>
            <a:off x="714375" y="642918"/>
            <a:ext cx="8429625" cy="4616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i="1" dirty="0" smtClean="0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KOD BLOKLARI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5462583"/>
            <a:ext cx="1792846" cy="1395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29 Dikdörtgen"/>
          <p:cNvSpPr>
            <a:spLocks noChangeArrowheads="1"/>
          </p:cNvSpPr>
          <p:nvPr/>
        </p:nvSpPr>
        <p:spPr bwMode="auto">
          <a:xfrm>
            <a:off x="1500166" y="2357430"/>
            <a:ext cx="4286280" cy="230832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latin typeface="Tahoma" pitchFamily="34" charset="0"/>
                <a:cs typeface="Tahoma" pitchFamily="34" charset="0"/>
              </a:rPr>
              <a:t>Bu bölümde seçtiğin kategorilerdeki komut bloklarını görebilirsin. Her blok ayrı bir işlem yapar.</a:t>
            </a:r>
          </a:p>
        </p:txBody>
      </p:sp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420" y="214338"/>
            <a:ext cx="292892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801225" cy="728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2 Dikdörtgen"/>
          <p:cNvSpPr/>
          <p:nvPr/>
        </p:nvSpPr>
        <p:spPr>
          <a:xfrm>
            <a:off x="714375" y="642918"/>
            <a:ext cx="8429625" cy="4616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i="1" smtClean="0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ETKİNLİKLER</a:t>
            </a:r>
            <a:endParaRPr lang="tr-TR" sz="2400" b="1" i="1" dirty="0" smtClean="0">
              <a:solidFill>
                <a:srgbClr val="0027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</a:endParaRPr>
          </a:p>
        </p:txBody>
      </p:sp>
      <p:pic>
        <p:nvPicPr>
          <p:cNvPr id="12" name="11 Resim" descr="fen1.jpg"/>
          <p:cNvPicPr>
            <a:picLocks noChangeAspect="1"/>
          </p:cNvPicPr>
          <p:nvPr/>
        </p:nvPicPr>
        <p:blipFill>
          <a:blip r:embed="rId3"/>
          <a:srcRect b="5769"/>
          <a:stretch>
            <a:fillRect/>
          </a:stretch>
        </p:blipFill>
        <p:spPr>
          <a:xfrm>
            <a:off x="3786182" y="2357430"/>
            <a:ext cx="4976797" cy="250033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9" name="29 Dikdörtgen"/>
          <p:cNvSpPr>
            <a:spLocks noChangeArrowheads="1"/>
          </p:cNvSpPr>
          <p:nvPr/>
        </p:nvSpPr>
        <p:spPr bwMode="auto">
          <a:xfrm>
            <a:off x="428596" y="2428868"/>
            <a:ext cx="3143272" cy="4912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0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  <a:hlinkClick r:id="rId4" action="ppaction://hlinkfile"/>
              </a:rPr>
              <a:t>Papağan</a:t>
            </a:r>
            <a:endParaRPr kumimoji="0" lang="tr-TR" sz="20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sp>
        <p:nvSpPr>
          <p:cNvPr id="13" name="29 Dikdörtgen"/>
          <p:cNvSpPr>
            <a:spLocks noChangeArrowheads="1"/>
          </p:cNvSpPr>
          <p:nvPr/>
        </p:nvSpPr>
        <p:spPr bwMode="auto">
          <a:xfrm>
            <a:off x="428596" y="3000372"/>
            <a:ext cx="3143272" cy="4912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0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  <a:hlinkClick r:id="rId5" action="ppaction://hlinkfile"/>
              </a:rPr>
              <a:t>Akvaryum</a:t>
            </a:r>
            <a:endParaRPr kumimoji="0" lang="tr-TR" sz="20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29 Dikdörtgen"/>
          <p:cNvSpPr>
            <a:spLocks noChangeArrowheads="1"/>
          </p:cNvSpPr>
          <p:nvPr/>
        </p:nvSpPr>
        <p:spPr bwMode="auto">
          <a:xfrm>
            <a:off x="428596" y="3571876"/>
            <a:ext cx="3143272" cy="4912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0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  <a:hlinkClick r:id="rId6" action="ppaction://hlinkfile"/>
              </a:rPr>
              <a:t>Yön tuşları</a:t>
            </a:r>
            <a:endParaRPr lang="tr-TR" sz="20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801225" cy="728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2 Dikdörtgen"/>
          <p:cNvSpPr/>
          <p:nvPr/>
        </p:nvSpPr>
        <p:spPr>
          <a:xfrm>
            <a:off x="714375" y="642918"/>
            <a:ext cx="8429625" cy="4616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i="1" dirty="0" smtClean="0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KURULUM</a:t>
            </a:r>
          </a:p>
        </p:txBody>
      </p:sp>
      <p:sp>
        <p:nvSpPr>
          <p:cNvPr id="11" name="29 Dikdörtgen"/>
          <p:cNvSpPr>
            <a:spLocks noChangeArrowheads="1"/>
          </p:cNvSpPr>
          <p:nvPr/>
        </p:nvSpPr>
        <p:spPr bwMode="auto">
          <a:xfrm>
            <a:off x="428596" y="2000240"/>
            <a:ext cx="8501122" cy="112498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Açılan sayfada işletim sistemi tercihi sunulmuştur. Kendi işletim sistemimize uygun olanı seçip indiriyoruz.</a:t>
            </a:r>
            <a:endParaRPr kumimoji="0" lang="tr-TR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0" name="9 Resim" descr="ScratchCat-Large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72462" y="142884"/>
            <a:ext cx="1071538" cy="1071538"/>
          </a:xfrm>
          <a:prstGeom prst="rect">
            <a:avLst/>
          </a:prstGeom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3357562"/>
            <a:ext cx="8072494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801225" cy="728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2 Dikdörtgen"/>
          <p:cNvSpPr/>
          <p:nvPr/>
        </p:nvSpPr>
        <p:spPr>
          <a:xfrm>
            <a:off x="714375" y="642918"/>
            <a:ext cx="8429625" cy="4616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i="1" dirty="0" smtClean="0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KURULUM</a:t>
            </a:r>
          </a:p>
        </p:txBody>
      </p:sp>
      <p:sp>
        <p:nvSpPr>
          <p:cNvPr id="11" name="29 Dikdörtgen"/>
          <p:cNvSpPr>
            <a:spLocks noChangeArrowheads="1"/>
          </p:cNvSpPr>
          <p:nvPr/>
        </p:nvSpPr>
        <p:spPr bwMode="auto">
          <a:xfrm>
            <a:off x="428596" y="1603236"/>
            <a:ext cx="8501122" cy="175432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İndirilen </a:t>
            </a:r>
            <a:r>
              <a:rPr lang="tr-TR" sz="24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ScratchInstaller</a:t>
            </a:r>
            <a:r>
              <a:rPr lang="tr-TR" sz="2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1.4 dosyasını sağ tıklayıp çalıştırıyoruz. Açılan pencerede </a:t>
            </a:r>
            <a:r>
              <a:rPr lang="tr-TR" sz="24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Next</a:t>
            </a:r>
            <a:r>
              <a:rPr lang="tr-TR" sz="2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r-TR" sz="24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Next</a:t>
            </a:r>
            <a:r>
              <a:rPr lang="tr-TR" sz="2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r-TR" sz="24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Install</a:t>
            </a:r>
            <a:r>
              <a:rPr lang="tr-TR" sz="2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kısımlarına sırayla tıklayarak program kurulumunu tamamlamış oluyoruz.</a:t>
            </a:r>
            <a:endParaRPr kumimoji="0" lang="tr-TR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0" name="9 Resim" descr="ScratchCat-Large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72462" y="142884"/>
            <a:ext cx="1071538" cy="1071538"/>
          </a:xfrm>
          <a:prstGeom prst="rect">
            <a:avLst/>
          </a:prstGeom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3357562"/>
            <a:ext cx="7929618" cy="3604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801225" cy="728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2 Dikdörtgen"/>
          <p:cNvSpPr/>
          <p:nvPr/>
        </p:nvSpPr>
        <p:spPr>
          <a:xfrm>
            <a:off x="714375" y="642918"/>
            <a:ext cx="8429625" cy="4616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i="1" dirty="0" smtClean="0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2. BÖLÜM</a:t>
            </a:r>
          </a:p>
        </p:txBody>
      </p:sp>
      <p:pic>
        <p:nvPicPr>
          <p:cNvPr id="12" name="11 Resim" descr="fen1.jpg"/>
          <p:cNvPicPr>
            <a:picLocks noChangeAspect="1"/>
          </p:cNvPicPr>
          <p:nvPr/>
        </p:nvPicPr>
        <p:blipFill>
          <a:blip r:embed="rId3"/>
          <a:srcRect b="5769"/>
          <a:stretch>
            <a:fillRect/>
          </a:stretch>
        </p:blipFill>
        <p:spPr>
          <a:xfrm>
            <a:off x="3786182" y="2357430"/>
            <a:ext cx="4976797" cy="250033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7" name="29 Dikdörtgen"/>
          <p:cNvSpPr>
            <a:spLocks noChangeArrowheads="1"/>
          </p:cNvSpPr>
          <p:nvPr/>
        </p:nvSpPr>
        <p:spPr bwMode="auto">
          <a:xfrm>
            <a:off x="5429256" y="5000636"/>
            <a:ext cx="3143272" cy="4912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Scratch</a:t>
            </a:r>
            <a:r>
              <a:rPr kumimoji="0" lang="tr-TR" sz="200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 </a:t>
            </a:r>
            <a:r>
              <a:rPr kumimoji="0" lang="tr-TR" sz="200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Arayüzü</a:t>
            </a:r>
            <a:endParaRPr kumimoji="0" lang="tr-TR" sz="20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29 Dikdörtgen"/>
          <p:cNvSpPr>
            <a:spLocks noChangeArrowheads="1"/>
          </p:cNvSpPr>
          <p:nvPr/>
        </p:nvSpPr>
        <p:spPr bwMode="auto">
          <a:xfrm>
            <a:off x="5429256" y="5563299"/>
            <a:ext cx="3143272" cy="4912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İkonlar ve Menüler</a:t>
            </a:r>
          </a:p>
        </p:txBody>
      </p:sp>
      <p:sp>
        <p:nvSpPr>
          <p:cNvPr id="9" name="29 Dikdörtgen"/>
          <p:cNvSpPr>
            <a:spLocks noChangeArrowheads="1"/>
          </p:cNvSpPr>
          <p:nvPr/>
        </p:nvSpPr>
        <p:spPr bwMode="auto">
          <a:xfrm>
            <a:off x="5429256" y="6152485"/>
            <a:ext cx="3143272" cy="4912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Simgeler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858375" cy="696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2" name="11 Nesne"/>
          <p:cNvGraphicFramePr>
            <a:graphicFrameLocks noChangeAspect="1"/>
          </p:cNvGraphicFramePr>
          <p:nvPr/>
        </p:nvGraphicFramePr>
        <p:xfrm>
          <a:off x="2743200" y="3338513"/>
          <a:ext cx="3657600" cy="180975"/>
        </p:xfrm>
        <a:graphic>
          <a:graphicData uri="http://schemas.openxmlformats.org/presentationml/2006/ole">
            <p:oleObj spid="_x0000_s1027" name="WordPad Belgesi" r:id="rId4" imgW="3657600" imgH="181440" progId="WordPad.Document.1">
              <p:embed/>
            </p:oleObj>
          </a:graphicData>
        </a:graphic>
      </p:graphicFrame>
      <p:sp>
        <p:nvSpPr>
          <p:cNvPr id="4" name="3 Dikdörtgen"/>
          <p:cNvSpPr/>
          <p:nvPr/>
        </p:nvSpPr>
        <p:spPr>
          <a:xfrm>
            <a:off x="1142976" y="285728"/>
            <a:ext cx="3857652" cy="357190"/>
          </a:xfrm>
          <a:prstGeom prst="rect">
            <a:avLst/>
          </a:prstGeom>
          <a:noFill/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800</TotalTime>
  <Words>1296</Words>
  <Application>Microsoft Office PowerPoint</Application>
  <PresentationFormat>Ekran Gösterisi (4:3)</PresentationFormat>
  <Paragraphs>198</Paragraphs>
  <Slides>52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1</vt:i4>
      </vt:variant>
      <vt:variant>
        <vt:lpstr>Slayt Başlıkları</vt:lpstr>
      </vt:variant>
      <vt:variant>
        <vt:i4>52</vt:i4>
      </vt:variant>
    </vt:vector>
  </HeadingPairs>
  <TitlesOfParts>
    <vt:vector size="54" baseType="lpstr">
      <vt:lpstr>Ofis Teması</vt:lpstr>
      <vt:lpstr>WordPad Belgesi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Slayt 47</vt:lpstr>
      <vt:lpstr>Slayt 48</vt:lpstr>
      <vt:lpstr>Slayt 49</vt:lpstr>
      <vt:lpstr>Slayt 50</vt:lpstr>
      <vt:lpstr>Slayt 51</vt:lpstr>
      <vt:lpstr>Slayt 52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BİLGİSAYAR AĞLARI</dc:title>
  <dc:creator>öz</dc:creator>
  <cp:lastModifiedBy>ozgul horzum</cp:lastModifiedBy>
  <cp:revision>148</cp:revision>
  <dcterms:created xsi:type="dcterms:W3CDTF">2011-03-11T07:40:20Z</dcterms:created>
  <dcterms:modified xsi:type="dcterms:W3CDTF">2014-09-13T22:23:11Z</dcterms:modified>
</cp:coreProperties>
</file>