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73" r:id="rId5"/>
    <p:sldId id="274" r:id="rId6"/>
    <p:sldId id="259" r:id="rId7"/>
    <p:sldId id="260" r:id="rId8"/>
    <p:sldId id="275" r:id="rId9"/>
    <p:sldId id="272" r:id="rId10"/>
    <p:sldId id="262" r:id="rId11"/>
    <p:sldId id="263" r:id="rId12"/>
    <p:sldId id="264" r:id="rId13"/>
    <p:sldId id="265" r:id="rId14"/>
    <p:sldId id="266" r:id="rId15"/>
    <p:sldId id="267" r:id="rId16"/>
    <p:sldId id="278" r:id="rId17"/>
    <p:sldId id="271" r:id="rId18"/>
    <p:sldId id="268" r:id="rId19"/>
    <p:sldId id="270" r:id="rId20"/>
    <p:sldId id="269" r:id="rId21"/>
    <p:sldId id="276" r:id="rId22"/>
    <p:sldId id="280" r:id="rId23"/>
    <p:sldId id="279" r:id="rId24"/>
    <p:sldId id="282" r:id="rId25"/>
    <p:sldId id="281" r:id="rId26"/>
    <p:sldId id="283" r:id="rId27"/>
    <p:sldId id="284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A6CECAD9-BF35-4EE5-B496-8B7CE3B8CF3F}" type="datetimeFigureOut">
              <a:rPr lang="tr-TR" smtClean="0"/>
              <a:pPr/>
              <a:t>5.3.2014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ECAD9-BF35-4EE5-B496-8B7CE3B8CF3F}" type="datetimeFigureOut">
              <a:rPr lang="tr-TR" smtClean="0"/>
              <a:pPr/>
              <a:t>5.3.2014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A6CECAD9-BF35-4EE5-B496-8B7CE3B8CF3F}" type="datetimeFigureOut">
              <a:rPr lang="tr-TR" smtClean="0"/>
              <a:pPr/>
              <a:t>5.3.2014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ECAD9-BF35-4EE5-B496-8B7CE3B8CF3F}" type="datetimeFigureOut">
              <a:rPr lang="tr-TR" smtClean="0"/>
              <a:pPr/>
              <a:t>5.3.2014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Dikdörtgen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ECAD9-BF35-4EE5-B496-8B7CE3B8CF3F}" type="datetimeFigureOut">
              <a:rPr lang="tr-TR" smtClean="0"/>
              <a:pPr/>
              <a:t>5.3.2014</a:t>
            </a:fld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6CECAD9-BF35-4EE5-B496-8B7CE3B8CF3F}" type="datetimeFigureOut">
              <a:rPr lang="tr-TR" smtClean="0"/>
              <a:pPr/>
              <a:t>5.3.2014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6CECAD9-BF35-4EE5-B496-8B7CE3B8CF3F}" type="datetimeFigureOut">
              <a:rPr lang="tr-TR" smtClean="0"/>
              <a:pPr/>
              <a:t>5.3.2014</a:t>
            </a:fld>
            <a:endParaRPr lang="tr-TR"/>
          </a:p>
        </p:txBody>
      </p:sp>
      <p:sp>
        <p:nvSpPr>
          <p:cNvPr id="12" name="11 Slayt Numarası Yer Tutucusu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r-TR"/>
          </a:p>
        </p:txBody>
      </p:sp>
      <p:sp>
        <p:nvSpPr>
          <p:cNvPr id="16" name="15 Metin Yer Tutucusu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5" name="14 Metin Yer Tutucusu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ECAD9-BF35-4EE5-B496-8B7CE3B8CF3F}" type="datetimeFigureOut">
              <a:rPr lang="tr-TR" smtClean="0"/>
              <a:pPr/>
              <a:t>5.3.2014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ECAD9-BF35-4EE5-B496-8B7CE3B8CF3F}" type="datetimeFigureOut">
              <a:rPr lang="tr-TR" smtClean="0"/>
              <a:pPr/>
              <a:t>5.3.2014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ECAD9-BF35-4EE5-B496-8B7CE3B8CF3F}" type="datetimeFigureOut">
              <a:rPr lang="tr-TR" smtClean="0"/>
              <a:pPr/>
              <a:t>5.3.2014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ikdörtgen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Dikdörtgen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A6CECAD9-BF35-4EE5-B496-8B7CE3B8CF3F}" type="datetimeFigureOut">
              <a:rPr lang="tr-TR" smtClean="0"/>
              <a:pPr/>
              <a:t>5.3.2014</a:t>
            </a:fld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6CECAD9-BF35-4EE5-B496-8B7CE3B8CF3F}" type="datetimeFigureOut">
              <a:rPr lang="tr-TR" smtClean="0"/>
              <a:pPr/>
              <a:t>5.3.2014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ikdörtgen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B2A4D28-2A94-4727-A06B-6F7DA6B4275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google.com.tr/url?sa=i&amp;rct=j&amp;q=&amp;esrc=s&amp;frm=1&amp;source=images&amp;cd=&amp;cad=rja&amp;docid=EscHi4_Qwz9YoM&amp;tbnid=Kc3rTrcM_V2J0M:&amp;ved=0CAUQjRw&amp;url=http://ekonomi.haberturk.com/makro-ekonomi/haber/143779-kimlik-numarasi-parayla-ogrenilecek&amp;ei=qRyJUpT8EOK90QWQ6ICQDg&amp;bvm=bv.56643336,d.bGE&amp;psig=AFQjCNGGImP8Zsb2vQ44hTHPjwO-t6QdgA&amp;ust=1384803836079340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ownloads\G&#220;VENL&#304;%20INTERNET\Beckynin%20Hikayesi%20(T&#252;rk&#231;e).mp4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ownloads\G&#220;VENL&#304;%20INTERNET\&#199;ocuklar%20&#304;&#231;in%20G&#252;venli%20&#304;nternet%20Nas&#305;l%20Sa&#287;lan&#305;r.mp4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ownloads\G&#220;VENL&#304;%20INTERNET\Siber%20zorbal&#305;k.mp4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85786" y="1571612"/>
            <a:ext cx="7772400" cy="2571768"/>
          </a:xfrm>
        </p:spPr>
        <p:txBody>
          <a:bodyPr>
            <a:noAutofit/>
          </a:bodyPr>
          <a:lstStyle/>
          <a:p>
            <a:pPr algn="ctr"/>
            <a:r>
              <a:rPr lang="tr-TR" sz="5400" b="1" spc="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GÜVENLİ </a:t>
            </a:r>
            <a:br>
              <a:rPr lang="tr-TR" sz="5400" b="1" spc="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tr-TR" sz="5400" b="1" spc="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İNTERNET </a:t>
            </a:r>
            <a:br>
              <a:rPr lang="tr-TR" sz="5400" b="1" spc="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tr-TR" sz="5400" b="1" spc="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KULLANIMI</a:t>
            </a:r>
            <a:endParaRPr lang="tr-TR" sz="5400" b="1" spc="3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14282" y="6072206"/>
            <a:ext cx="8286808" cy="642942"/>
          </a:xfrm>
        </p:spPr>
        <p:txBody>
          <a:bodyPr>
            <a:normAutofit/>
          </a:bodyPr>
          <a:lstStyle/>
          <a:p>
            <a:pPr algn="l"/>
            <a:r>
              <a:rPr lang="tr-TR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EMRAH HAS			</a:t>
            </a:r>
            <a:r>
              <a:rPr lang="tr-TR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Bilişim Teknolojileri Öğretmeni</a:t>
            </a:r>
            <a:endParaRPr lang="tr-T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- 1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tr-TR" b="1" dirty="0" smtClean="0"/>
              <a:t>Güvenli şifreler oluşturun! 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Güvenli bir şifre, en az 8 karakterden oluşur. 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Büyük-küçük harfler, semboller ve sayılar kullanın.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Tüm hesaplar için aynı şifre kullanılmamalı.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Şifre düzenli olarak değiştirilmeli.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Kişisel bilgileri içermemeli.</a:t>
            </a:r>
          </a:p>
          <a:p>
            <a:pPr>
              <a:lnSpc>
                <a:spcPct val="150000"/>
              </a:lnSpc>
            </a:pPr>
            <a:endParaRPr lang="tr-TR" i="1" dirty="0" smtClean="0"/>
          </a:p>
        </p:txBody>
      </p:sp>
      <p:pic>
        <p:nvPicPr>
          <p:cNvPr id="1030" name="Picture 6" descr="http://www.aydinses.com/images/haberler/guvenli_internete_yeni_profiller_geliyor_h126419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07" r="21058"/>
          <a:stretch>
            <a:fillRect/>
          </a:stretch>
        </p:blipFill>
        <p:spPr bwMode="auto">
          <a:xfrm>
            <a:off x="6786578" y="4394404"/>
            <a:ext cx="2357422" cy="24635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- 2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tr-TR" b="1" dirty="0" smtClean="0"/>
              <a:t>Kimseye kişisel bilgilerinizi vermeyin!</a:t>
            </a:r>
          </a:p>
          <a:p>
            <a:pPr>
              <a:lnSpc>
                <a:spcPct val="150000"/>
              </a:lnSpc>
            </a:pPr>
            <a:r>
              <a:rPr lang="tr-TR" b="1" dirty="0" smtClean="0"/>
              <a:t>Anne kızlık soyadı, </a:t>
            </a:r>
            <a:br>
              <a:rPr lang="tr-TR" b="1" dirty="0" smtClean="0"/>
            </a:br>
            <a:r>
              <a:rPr lang="tr-TR" b="1" dirty="0" smtClean="0"/>
              <a:t>doğum tarihi,</a:t>
            </a:r>
            <a:br>
              <a:rPr lang="tr-TR" b="1" dirty="0" smtClean="0"/>
            </a:br>
            <a:r>
              <a:rPr lang="tr-TR" b="1" dirty="0" smtClean="0"/>
              <a:t>telefon numarası,</a:t>
            </a:r>
            <a:br>
              <a:rPr lang="tr-TR" b="1" dirty="0" smtClean="0"/>
            </a:br>
            <a:r>
              <a:rPr lang="tr-TR" b="1" dirty="0" smtClean="0"/>
              <a:t>adres bilgisi vb.</a:t>
            </a:r>
          </a:p>
        </p:txBody>
      </p:sp>
      <p:pic>
        <p:nvPicPr>
          <p:cNvPr id="7" name="Picture 2" descr="http://im.haberturk.com/2009/04/30/143779_detay.jpg?124107252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69" y="2499604"/>
            <a:ext cx="3500431" cy="4358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- 3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tr-TR" b="1" dirty="0" smtClean="0"/>
              <a:t>Her gelen e-postayı cevaplamayın/açmayın.</a:t>
            </a:r>
          </a:p>
          <a:p>
            <a:pPr>
              <a:lnSpc>
                <a:spcPct val="150000"/>
              </a:lnSpc>
            </a:pPr>
            <a:r>
              <a:rPr lang="tr-TR" sz="2800" dirty="0" smtClean="0"/>
              <a:t>Hırsızlar zaman zaman bankaları ya da alışveriş sitelerini taklit ederek size e-posta gönderebilir, bilgilerinizi güncellemenizi isteyebilir. </a:t>
            </a:r>
          </a:p>
          <a:p>
            <a:pPr>
              <a:lnSpc>
                <a:spcPct val="150000"/>
              </a:lnSpc>
            </a:pPr>
            <a:r>
              <a:rPr lang="tr-TR" sz="2800" dirty="0" smtClean="0"/>
              <a:t>Böyle bir e-posta alırsanız, e-posta gerçek gibi görünse bile cevap vermeyin ve ilgili kurumla iletişime geçin.</a:t>
            </a:r>
            <a:endParaRPr lang="tr-TR" dirty="0" smtClean="0"/>
          </a:p>
        </p:txBody>
      </p:sp>
      <p:pic>
        <p:nvPicPr>
          <p:cNvPr id="19458" name="Picture 2" descr="http://blog.vargonen.com/wp-content/uploads/2012/01/antivuri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5369827"/>
            <a:ext cx="2000232" cy="14881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- 4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r>
              <a:rPr lang="tr-TR" b="1" dirty="0" smtClean="0"/>
              <a:t>Yazılımlarınızı güncel tutun!</a:t>
            </a:r>
          </a:p>
          <a:p>
            <a:r>
              <a:rPr lang="tr-TR" dirty="0" smtClean="0"/>
              <a:t>İşletim sisteminizi ve anti-virüs yazılımlarını sürekli güncel tutun. </a:t>
            </a:r>
          </a:p>
          <a:p>
            <a:r>
              <a:rPr lang="tr-TR" dirty="0" smtClean="0"/>
              <a:t>Bu programlar kötü niyetli kişilerin bilgisayarınıza girip bilgilerinizi ele geçirmesini engeller.</a:t>
            </a:r>
          </a:p>
          <a:p>
            <a:r>
              <a:rPr lang="tr-TR" dirty="0" smtClean="0"/>
              <a:t>Güncelleme yaptığınızda ilgili yazılımdaki güvenlik açıklarını kapatmış ve böylece izinsiz girişleri engellemiş olursunuz.</a:t>
            </a:r>
            <a:endParaRPr lang="tr-TR" dirty="0"/>
          </a:p>
        </p:txBody>
      </p:sp>
      <p:pic>
        <p:nvPicPr>
          <p:cNvPr id="22530" name="Picture 2" descr="http://www.yasarcanturk.com/wp-content/uploads/2011/11/internet_temizlik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4277" y="5143512"/>
            <a:ext cx="2989724" cy="1714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- 5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r>
              <a:rPr lang="tr-TR" b="1" dirty="0" smtClean="0"/>
              <a:t>Her yerden bağlanmayın!</a:t>
            </a:r>
          </a:p>
          <a:p>
            <a:r>
              <a:rPr lang="tr-TR" dirty="0" smtClean="0"/>
              <a:t>Eğer internet </a:t>
            </a:r>
            <a:r>
              <a:rPr lang="tr-TR" dirty="0" err="1" smtClean="0"/>
              <a:t>cafe</a:t>
            </a:r>
            <a:r>
              <a:rPr lang="tr-TR" dirty="0" smtClean="0"/>
              <a:t>, AVM gibi kablosuz (</a:t>
            </a:r>
            <a:r>
              <a:rPr lang="tr-TR" dirty="0" err="1" smtClean="0"/>
              <a:t>WiFi</a:t>
            </a:r>
            <a:r>
              <a:rPr lang="tr-TR" dirty="0" smtClean="0"/>
              <a:t>) internet erişimi sunan bir yerden internete bağlanıyorsanız, alışveriş ya da bankacılık işlemlerini yapmayın.</a:t>
            </a:r>
            <a:endParaRPr lang="tr-TR" dirty="0"/>
          </a:p>
        </p:txBody>
      </p:sp>
      <p:pic>
        <p:nvPicPr>
          <p:cNvPr id="7" name="6 Resim" descr="untitl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5140" y="4214818"/>
            <a:ext cx="2322303" cy="2505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- 6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r>
              <a:rPr lang="tr-TR" b="1" dirty="0" smtClean="0"/>
              <a:t>Oturumu kapatın!</a:t>
            </a:r>
          </a:p>
          <a:p>
            <a:r>
              <a:rPr lang="tr-TR" dirty="0" smtClean="0"/>
              <a:t>Ortak kullanıma açık bilgisayarlardan internet kullanıyorsanız, bilgisayardan kalkmadan önce bütün hesaplarınızdan çıktığınızdan emin olun.</a:t>
            </a:r>
            <a:endParaRPr lang="tr-TR" dirty="0"/>
          </a:p>
        </p:txBody>
      </p:sp>
      <p:pic>
        <p:nvPicPr>
          <p:cNvPr id="24580" name="Picture 4" descr="http://www.sondakika.com/haber-foto/132/guvenli-internet-21-ilde-30-bin-kisiye-anlatildi-3879132_9081_30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999"/>
          <a:stretch>
            <a:fillRect/>
          </a:stretch>
        </p:blipFill>
        <p:spPr bwMode="auto">
          <a:xfrm>
            <a:off x="5969032" y="4000504"/>
            <a:ext cx="3174968" cy="2857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1"/>
                </a:solidFill>
              </a:rPr>
              <a:t>İNTERNETİN GÜVENLİ KULLANIMI</a:t>
            </a:r>
            <a:br>
              <a:rPr lang="tr-TR" b="1" dirty="0" smtClean="0">
                <a:solidFill>
                  <a:schemeClr val="accent1"/>
                </a:solidFill>
              </a:rPr>
            </a:br>
            <a:r>
              <a:rPr lang="tr-TR" b="1" dirty="0" smtClean="0">
                <a:solidFill>
                  <a:schemeClr val="accent2"/>
                </a:solidFill>
              </a:rPr>
              <a:t>İPUCU - 7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r>
              <a:rPr lang="tr-TR" b="1" dirty="0" smtClean="0"/>
              <a:t>Güvenli internet hizmetini kullanın!</a:t>
            </a:r>
          </a:p>
          <a:p>
            <a:r>
              <a:rPr lang="tr-TR" spc="-150" dirty="0" smtClean="0"/>
              <a:t>İnternetteki zararlı içeriklerden ailenizi korumak için güvenli internet hizmetini kullanın. </a:t>
            </a:r>
          </a:p>
          <a:p>
            <a:r>
              <a:rPr lang="tr-TR" dirty="0" smtClean="0"/>
              <a:t>Güvenli İnternet, iki farklı profil seçeneği sunar:</a:t>
            </a:r>
          </a:p>
          <a:p>
            <a:pPr lvl="2">
              <a:buNone/>
            </a:pPr>
            <a:r>
              <a:rPr lang="tr-TR" sz="3200" dirty="0" smtClean="0"/>
              <a:t>	Çocuk Profili</a:t>
            </a:r>
          </a:p>
          <a:p>
            <a:pPr lvl="2">
              <a:buNone/>
            </a:pPr>
            <a:r>
              <a:rPr lang="tr-TR" sz="3200" dirty="0" smtClean="0"/>
              <a:t>	      Aile Profili</a:t>
            </a:r>
          </a:p>
          <a:p>
            <a:pPr lvl="1"/>
            <a:endParaRPr lang="tr-TR" dirty="0" smtClean="0"/>
          </a:p>
          <a:p>
            <a:pPr>
              <a:buNone/>
            </a:pPr>
            <a:r>
              <a:rPr lang="tr-TR" sz="3600" b="1" dirty="0" smtClean="0"/>
              <a:t>	</a:t>
            </a:r>
            <a:r>
              <a:rPr lang="tr-TR" sz="4000" b="1" dirty="0" smtClean="0"/>
              <a:t>www.</a:t>
            </a:r>
            <a:r>
              <a:rPr lang="tr-TR" sz="4000" b="1" dirty="0" err="1" smtClean="0"/>
              <a:t>guvenlinet</a:t>
            </a:r>
            <a:r>
              <a:rPr lang="tr-TR" sz="4000" b="1" dirty="0" smtClean="0"/>
              <a:t>.org</a:t>
            </a:r>
            <a:endParaRPr lang="tr-TR" sz="3600" b="1" dirty="0" smtClean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5074" y="4857760"/>
            <a:ext cx="2857500" cy="1447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2" name="Picture 2" descr="http://www.haberlerne.com/wp-content/uploads/2012/09/guvenli_internet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3714752"/>
            <a:ext cx="1214446" cy="1111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guvenliinternet.org/images/guvenli/is_ozel_hd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3326" y="1714488"/>
            <a:ext cx="9591672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chemeClr val="accent1"/>
                </a:solidFill>
              </a:rPr>
              <a:t>SOSYAL AĞLARIN KULLANIMI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Autofit/>
          </a:bodyPr>
          <a:lstStyle/>
          <a:p>
            <a:r>
              <a:rPr lang="tr-TR" sz="2800" b="1" dirty="0" smtClean="0"/>
              <a:t>Paylaştığın bilgilere dikkat et! </a:t>
            </a:r>
          </a:p>
          <a:p>
            <a:r>
              <a:rPr lang="tr-TR" sz="2800" dirty="0" smtClean="0"/>
              <a:t>Unutma! Paylaştığın fotoğraf, video ya da benzeri herhangi bir bilgi senin kontrolünden çıkar ve her yere gidebilir.</a:t>
            </a:r>
          </a:p>
          <a:p>
            <a:r>
              <a:rPr lang="tr-TR" sz="2800" dirty="0" smtClean="0"/>
              <a:t>Koyduğun fotoğraflarda ve videolarda görünen bir cadde veya sokak tabelası, arka planda görünen bir simge, mekan ismi gibi detaylar kötü niyetli kişilerin yaşadığınız yeri belirlemesine yardım edebilir.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chemeClr val="accent1"/>
                </a:solidFill>
              </a:rPr>
              <a:t>SOSYAL AĞLARIN KULLANIMI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757758"/>
          </a:xfrm>
        </p:spPr>
        <p:txBody>
          <a:bodyPr>
            <a:noAutofit/>
          </a:bodyPr>
          <a:lstStyle/>
          <a:p>
            <a:r>
              <a:rPr lang="tr-TR" sz="3200" b="1" dirty="0" smtClean="0"/>
              <a:t>Gizlilik ayarlarını yap! </a:t>
            </a:r>
          </a:p>
          <a:p>
            <a:r>
              <a:rPr lang="tr-TR" sz="3200" dirty="0" smtClean="0"/>
              <a:t>Profilinizi herkese açık hale getirmeyin. </a:t>
            </a:r>
          </a:p>
          <a:p>
            <a:r>
              <a:rPr lang="tr-TR" sz="3200" dirty="0" smtClean="0"/>
              <a:t>Profilinizi kimlerin görüntüleyebileceği ile ilgili gizlilik ayarlarını mutlaka yapın.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Dünyada İnternet Kullanımı</a:t>
            </a:r>
            <a:endParaRPr lang="tr-TR" dirty="0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tr-TR" dirty="0" smtClean="0"/>
              <a:t>2 milyardan fazla kişi internet kullanıyor.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1 milyardan fazla kişi sosyal ağ sitelerine üye.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5 milyardan fazla cep telefonu kullanıcısı var.</a:t>
            </a:r>
          </a:p>
          <a:p>
            <a:pPr>
              <a:lnSpc>
                <a:spcPct val="150000"/>
              </a:lnSpc>
            </a:pPr>
            <a:endParaRPr lang="tr-TR" dirty="0" smtClean="0"/>
          </a:p>
        </p:txBody>
      </p:sp>
      <p:pic>
        <p:nvPicPr>
          <p:cNvPr id="9" name="Picture 2" descr="E:\TiB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82" y="0"/>
            <a:ext cx="1785918" cy="1309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chemeClr val="accent1"/>
                </a:solidFill>
              </a:rPr>
              <a:t>SOSYAL AĞLARIN KULLANIMI</a:t>
            </a:r>
            <a:endParaRPr lang="tr-TR" b="1" dirty="0">
              <a:solidFill>
                <a:schemeClr val="accent2"/>
              </a:solidFill>
            </a:endParaRPr>
          </a:p>
        </p:txBody>
      </p:sp>
      <p:pic>
        <p:nvPicPr>
          <p:cNvPr id="7" name="Beckynin Hikayesi (Türkçe).mp4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chemeClr val="accent1"/>
                </a:solidFill>
              </a:rPr>
              <a:t>SOSYAL AĞLARIN KULLANIMI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757758"/>
          </a:xfrm>
        </p:spPr>
        <p:txBody>
          <a:bodyPr>
            <a:noAutofit/>
          </a:bodyPr>
          <a:lstStyle/>
          <a:p>
            <a:r>
              <a:rPr lang="tr-TR" sz="3200" b="1" dirty="0" smtClean="0"/>
              <a:t>Tanımadığına güvenme! </a:t>
            </a:r>
          </a:p>
          <a:p>
            <a:r>
              <a:rPr lang="tr-TR" sz="3200" dirty="0" smtClean="0"/>
              <a:t>Sosyal ağlarda tanımadığın kişilere özel bilgilerini verme.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Çocuklar İçin Güvenli İnternet Nasıl Sağlanır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chemeClr val="accent1"/>
                </a:solidFill>
              </a:rPr>
              <a:t>SOSYAL AĞLARIN KULLANIMI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757758"/>
          </a:xfrm>
        </p:spPr>
        <p:txBody>
          <a:bodyPr>
            <a:noAutofit/>
          </a:bodyPr>
          <a:lstStyle/>
          <a:p>
            <a:r>
              <a:rPr lang="tr-TR" sz="3200" b="1" dirty="0" smtClean="0"/>
              <a:t>Zorbalık yapma! </a:t>
            </a:r>
          </a:p>
          <a:p>
            <a:r>
              <a:rPr lang="tr-TR" dirty="0" smtClean="0"/>
              <a:t>Sosyal ağlarda, günlük hayatta söylemeyeceğiniz sözleri yazmayın ve yapmayacağınız davranışlarda bulunmayın.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iber zorbalık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chemeClr val="accent1"/>
                </a:solidFill>
              </a:rPr>
              <a:t>SOSYAL AĞLARIN KULLANIMI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757758"/>
          </a:xfrm>
        </p:spPr>
        <p:txBody>
          <a:bodyPr>
            <a:noAutofit/>
          </a:bodyPr>
          <a:lstStyle/>
          <a:p>
            <a:r>
              <a:rPr lang="tr-TR" sz="3200" b="1" dirty="0" smtClean="0"/>
              <a:t>İhbar et! </a:t>
            </a:r>
          </a:p>
          <a:p>
            <a:r>
              <a:rPr lang="tr-TR" dirty="0" smtClean="0"/>
              <a:t>Kendinizin ya da ailenizin tehlikede olduğunu </a:t>
            </a:r>
          </a:p>
          <a:p>
            <a:pPr>
              <a:buNone/>
            </a:pPr>
            <a:r>
              <a:rPr lang="tr-TR" dirty="0" smtClean="0"/>
              <a:t>    hissettiğinizde mutlaka harekete geçin.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chemeClr val="accent2"/>
                </a:solidFill>
              </a:rPr>
              <a:t>Şikayet Edin!</a:t>
            </a:r>
            <a:endParaRPr lang="tr-TR" b="1" dirty="0">
              <a:solidFill>
                <a:schemeClr val="accent2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75775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dirty="0" smtClean="0"/>
              <a:t>	İnternette karşılaşabileceğiniz uygunsuz içerikli, zararlı ve rahatsız edici siteleri ihbar edin.</a:t>
            </a:r>
          </a:p>
          <a:p>
            <a:pPr>
              <a:buNone/>
            </a:pPr>
            <a:r>
              <a:rPr lang="tr-TR" dirty="0" smtClean="0"/>
              <a:t>	</a:t>
            </a:r>
          </a:p>
          <a:p>
            <a:pPr>
              <a:buNone/>
            </a:pPr>
            <a:r>
              <a:rPr lang="tr-TR" dirty="0" smtClean="0"/>
              <a:t>	Şikayet için;</a:t>
            </a:r>
          </a:p>
          <a:p>
            <a:pPr marL="880110" lvl="1" indent="-514350">
              <a:lnSpc>
                <a:spcPct val="150000"/>
              </a:lnSpc>
            </a:pPr>
            <a:r>
              <a:rPr lang="tr-TR" sz="3600" b="1" dirty="0" smtClean="0">
                <a:solidFill>
                  <a:srgbClr val="FF0000"/>
                </a:solidFill>
              </a:rPr>
              <a:t>www.</a:t>
            </a:r>
            <a:r>
              <a:rPr lang="tr-TR" sz="3600" b="1" dirty="0" err="1" smtClean="0">
                <a:solidFill>
                  <a:srgbClr val="FF0000"/>
                </a:solidFill>
              </a:rPr>
              <a:t>ihbarweb</a:t>
            </a:r>
            <a:r>
              <a:rPr lang="tr-TR" sz="3600" b="1" dirty="0" smtClean="0">
                <a:solidFill>
                  <a:srgbClr val="FF0000"/>
                </a:solidFill>
              </a:rPr>
              <a:t>.</a:t>
            </a:r>
            <a:r>
              <a:rPr lang="tr-TR" sz="3600" b="1" dirty="0" err="1" smtClean="0">
                <a:solidFill>
                  <a:srgbClr val="FF0000"/>
                </a:solidFill>
              </a:rPr>
              <a:t>org.tr</a:t>
            </a:r>
            <a:endParaRPr lang="tr-TR" sz="3600" b="1" dirty="0" smtClean="0">
              <a:solidFill>
                <a:srgbClr val="FF0000"/>
              </a:solidFill>
            </a:endParaRPr>
          </a:p>
          <a:p>
            <a:pPr marL="880110" lvl="1" indent="-514350">
              <a:lnSpc>
                <a:spcPct val="150000"/>
              </a:lnSpc>
            </a:pPr>
            <a:r>
              <a:rPr lang="tr-TR" sz="3600" b="1" dirty="0" smtClean="0">
                <a:solidFill>
                  <a:srgbClr val="FF0000"/>
                </a:solidFill>
              </a:rPr>
              <a:t>0 (312) 582 82 82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800" b="1" dirty="0" smtClean="0"/>
              <a:t>TEŞEKKÜRLER!</a:t>
            </a:r>
            <a:endParaRPr lang="tr-TR" sz="48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r-TR" sz="4000" dirty="0" smtClean="0"/>
          </a:p>
          <a:p>
            <a:pPr algn="ctr">
              <a:buNone/>
            </a:pPr>
            <a:endParaRPr lang="tr-TR" sz="4000" dirty="0" smtClean="0"/>
          </a:p>
          <a:p>
            <a:pPr algn="ctr">
              <a:buNone/>
            </a:pPr>
            <a:r>
              <a:rPr lang="tr-TR" sz="6000" i="1" dirty="0" smtClean="0">
                <a:solidFill>
                  <a:schemeClr val="accent2"/>
                </a:solidFill>
              </a:rPr>
              <a:t>Beni </a:t>
            </a:r>
            <a:r>
              <a:rPr lang="tr-TR" sz="6000" i="1" dirty="0" smtClean="0">
                <a:solidFill>
                  <a:schemeClr val="accent2"/>
                </a:solidFill>
              </a:rPr>
              <a:t>dinlediğiniz için…</a:t>
            </a:r>
            <a:endParaRPr lang="tr-TR" sz="6000" i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med">
    <p:sndAc>
      <p:stSnd>
        <p:snd r:embed="rId2" name="applaus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Türkiye’de İnternet Kullanımı</a:t>
            </a:r>
            <a:endParaRPr lang="tr-TR" dirty="0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tr-TR" dirty="0" smtClean="0"/>
              <a:t>40 milyondan fazla internet kullanıcısı var.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Kullanıcıların %78’i sosyal paylaşım ağları için internete giriyor.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12-24 yaş arası kullanıcı oranı, %47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Cep telefonundan internet kullanımı 8.5 milyon kişi</a:t>
            </a:r>
          </a:p>
          <a:p>
            <a:pPr>
              <a:lnSpc>
                <a:spcPct val="150000"/>
              </a:lnSpc>
            </a:pPr>
            <a:endParaRPr lang="tr-TR" dirty="0" smtClean="0"/>
          </a:p>
        </p:txBody>
      </p:sp>
      <p:pic>
        <p:nvPicPr>
          <p:cNvPr id="9" name="Picture 2" descr="E:\TiB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82" y="0"/>
            <a:ext cx="1785918" cy="1309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Türkiye’de İnternet Kullanımı</a:t>
            </a:r>
            <a:endParaRPr lang="tr-TR" dirty="0"/>
          </a:p>
        </p:txBody>
      </p:sp>
      <p:pic>
        <p:nvPicPr>
          <p:cNvPr id="9" name="Picture 2" descr="E:\TiB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82" y="0"/>
            <a:ext cx="1785918" cy="1309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Resim 10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1571612"/>
            <a:ext cx="6858048" cy="461868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9 Dikdörtgen"/>
          <p:cNvSpPr/>
          <p:nvPr/>
        </p:nvSpPr>
        <p:spPr>
          <a:xfrm>
            <a:off x="571472" y="6211669"/>
            <a:ext cx="6858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Microsoft tarafından analiz edilen </a:t>
            </a:r>
            <a:r>
              <a:rPr lang="tr-TR" sz="2400" dirty="0" err="1" smtClean="0"/>
              <a:t>malware</a:t>
            </a:r>
            <a:r>
              <a:rPr lang="tr-TR" sz="2400" dirty="0" smtClean="0"/>
              <a:t> sayıları</a:t>
            </a:r>
            <a:endParaRPr lang="tr-TR" sz="2400" dirty="0"/>
          </a:p>
        </p:txBody>
      </p:sp>
      <p:sp>
        <p:nvSpPr>
          <p:cNvPr id="11" name="10 Yuvarlatılmış Dikdörtgen"/>
          <p:cNvSpPr/>
          <p:nvPr/>
        </p:nvSpPr>
        <p:spPr>
          <a:xfrm>
            <a:off x="500034" y="4929198"/>
            <a:ext cx="7000924" cy="42862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>
          <a:xfrm>
            <a:off x="612648" y="-24"/>
            <a:ext cx="8153400" cy="428628"/>
          </a:xfrm>
        </p:spPr>
        <p:txBody>
          <a:bodyPr>
            <a:normAutofit fontScale="90000"/>
          </a:bodyPr>
          <a:lstStyle/>
          <a:p>
            <a:pPr algn="ctr"/>
            <a:r>
              <a:rPr lang="tr-TR" sz="3600" b="1" dirty="0" smtClean="0">
                <a:solidFill>
                  <a:schemeClr val="accent2"/>
                </a:solidFill>
              </a:rPr>
              <a:t>1 DAKİKADA İNTERNETTE NELER OLUYOR?</a:t>
            </a:r>
            <a:endParaRPr lang="tr-TR" sz="3600" b="1" dirty="0">
              <a:solidFill>
                <a:schemeClr val="accent2"/>
              </a:solidFill>
            </a:endParaRPr>
          </a:p>
        </p:txBody>
      </p:sp>
      <p:pic>
        <p:nvPicPr>
          <p:cNvPr id="7" name="İçerik Yer Tutucusu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61665"/>
            <a:ext cx="9144000" cy="6396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b="1" dirty="0" smtClean="0"/>
              <a:t>İnterneti En Çok Hangi Amaçlarla Kullanıyoruz?</a:t>
            </a:r>
            <a:endParaRPr lang="tr-TR" b="1" dirty="0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tr-TR" dirty="0" smtClean="0"/>
              <a:t>Araştırma yapmak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Sohbet etmek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Sosyal paylaşım (</a:t>
            </a:r>
            <a:r>
              <a:rPr lang="tr-TR" dirty="0" err="1" smtClean="0"/>
              <a:t>facebook</a:t>
            </a:r>
            <a:r>
              <a:rPr lang="tr-TR" dirty="0" smtClean="0"/>
              <a:t>, </a:t>
            </a:r>
            <a:r>
              <a:rPr lang="tr-TR" dirty="0" err="1" smtClean="0"/>
              <a:t>twitter</a:t>
            </a:r>
            <a:r>
              <a:rPr lang="tr-TR" dirty="0" smtClean="0"/>
              <a:t> vb.) sitelerinde paylaşım yapmak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İnternet bankacılığını kullanmak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E-posta almak/göndermek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Oyun oynamak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Film izlemek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Müzik dinlemek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Alışveriş yapmak</a:t>
            </a:r>
          </a:p>
        </p:txBody>
      </p:sp>
      <p:pic>
        <p:nvPicPr>
          <p:cNvPr id="3074" name="Picture 2" descr="http://kuheylan.wikispaces.com/file/view/ed2e482a-da9c-4474-905e-c0d2e03bbcdd-444x333.jpg/325406574/ed2e482a-da9c-4474-905e-c0d2e03bbcdd-444x3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3554017"/>
            <a:ext cx="4429124" cy="33218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 smtClean="0"/>
              <a:t>İnternet</a:t>
            </a:r>
            <a:endParaRPr lang="tr-TR" b="1" dirty="0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tr-TR" dirty="0" smtClean="0"/>
              <a:t>İnternetten yararlanmak herkesin temel hakkıdır.</a:t>
            </a:r>
          </a:p>
          <a:p>
            <a:pPr>
              <a:lnSpc>
                <a:spcPct val="150000"/>
              </a:lnSpc>
              <a:buNone/>
            </a:pPr>
            <a:r>
              <a:rPr lang="tr-TR" dirty="0" smtClean="0"/>
              <a:t>İnternet, sizi istediğiniz yere götüren uçan halı gibidir.</a:t>
            </a:r>
          </a:p>
          <a:p>
            <a:pPr>
              <a:lnSpc>
                <a:spcPct val="150000"/>
              </a:lnSpc>
              <a:buNone/>
            </a:pPr>
            <a:r>
              <a:rPr lang="tr-TR" dirty="0" smtClean="0"/>
              <a:t>İnternet, dünyamıza açılan bir özgürlük penceresidir.</a:t>
            </a:r>
          </a:p>
          <a:p>
            <a:pPr>
              <a:lnSpc>
                <a:spcPct val="150000"/>
              </a:lnSpc>
              <a:buNone/>
            </a:pPr>
            <a:r>
              <a:rPr lang="tr-TR" b="1" dirty="0" smtClean="0">
                <a:solidFill>
                  <a:schemeClr val="accent2"/>
                </a:solidFill>
              </a:rPr>
              <a:t>O hâlde,</a:t>
            </a:r>
          </a:p>
          <a:p>
            <a:pPr>
              <a:lnSpc>
                <a:spcPct val="150000"/>
              </a:lnSpc>
              <a:buNone/>
            </a:pPr>
            <a:r>
              <a:rPr lang="tr-TR" i="1" dirty="0" smtClean="0"/>
              <a:t>Evinizin dış kapısını ardına kadar açık bırakır mısınız?</a:t>
            </a:r>
          </a:p>
          <a:p>
            <a:pPr>
              <a:lnSpc>
                <a:spcPct val="150000"/>
              </a:lnSpc>
              <a:buNone/>
            </a:pPr>
            <a:r>
              <a:rPr lang="tr-TR" i="1" dirty="0" smtClean="0"/>
              <a:t>Her pencereden başınızı çıkarıp bakar mısınız?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İnternetin Riskleri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Yanlış veya zararlı bilgiye erişim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Siber zorbalık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Sanal dolandırıcılık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Kişisel bilgilerin paylaşımı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Zararlı yazılımlar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2500" b="1" dirty="0" smtClean="0">
                <a:ea typeface="Arial Unicode MS" pitchFamily="34" charset="-128"/>
                <a:cs typeface="Arial Unicode MS" pitchFamily="34" charset="-128"/>
              </a:rPr>
              <a:t>Porno</a:t>
            </a:r>
            <a:r>
              <a:rPr lang="tr-TR" sz="2500" b="1" dirty="0" err="1" smtClean="0">
                <a:ea typeface="Arial Unicode MS" pitchFamily="34" charset="-128"/>
                <a:cs typeface="Arial Unicode MS" pitchFamily="34" charset="-128"/>
              </a:rPr>
              <a:t>grafi</a:t>
            </a: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/Çocuk İstismarı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Oyun ve internet bağımlılığı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Yabancılarla çevrimiçi ve çevrimdışı iletişim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tr-TR" sz="2500" b="1" dirty="0" smtClean="0">
                <a:ea typeface="Arial Unicode MS" pitchFamily="34" charset="-128"/>
                <a:cs typeface="Arial Unicode MS" pitchFamily="34" charset="-128"/>
              </a:rPr>
              <a:t>Şiddet / Nefret / Irkçılık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guvenliinternet.org/images/guvenli/pratik_hd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1714488"/>
            <a:ext cx="9591672" cy="285752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talama">
  <a:themeElements>
    <a:clrScheme name="Ortalama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talam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172</TotalTime>
  <Words>557</Words>
  <Application>Microsoft Office PowerPoint</Application>
  <PresentationFormat>Ekran Gösterisi (4:3)</PresentationFormat>
  <Paragraphs>103</Paragraphs>
  <Slides>27</Slides>
  <Notes>0</Notes>
  <HiddenSlides>0</HiddenSlides>
  <MMClips>3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Ortalama</vt:lpstr>
      <vt:lpstr>GÜVENLİ  İNTERNET  KULLANIMI</vt:lpstr>
      <vt:lpstr>Dünyada İnternet Kullanımı</vt:lpstr>
      <vt:lpstr>Türkiye’de İnternet Kullanımı</vt:lpstr>
      <vt:lpstr>Türkiye’de İnternet Kullanımı</vt:lpstr>
      <vt:lpstr>1 DAKİKADA İNTERNETTE NELER OLUYOR?</vt:lpstr>
      <vt:lpstr>İnterneti En Çok Hangi Amaçlarla Kullanıyoruz?</vt:lpstr>
      <vt:lpstr>İnternet</vt:lpstr>
      <vt:lpstr>İnternetin Riskleri</vt:lpstr>
      <vt:lpstr>Slayt 9</vt:lpstr>
      <vt:lpstr>İNTERNETİN GÜVENLİ KULLANIMI İPUCU - 1</vt:lpstr>
      <vt:lpstr>İNTERNETİN GÜVENLİ KULLANIMI İPUCU - 2</vt:lpstr>
      <vt:lpstr>İNTERNETİN GÜVENLİ KULLANIMI İPUCU - 3</vt:lpstr>
      <vt:lpstr>İNTERNETİN GÜVENLİ KULLANIMI İPUCU - 4</vt:lpstr>
      <vt:lpstr>İNTERNETİN GÜVENLİ KULLANIMI İPUCU - 5</vt:lpstr>
      <vt:lpstr>İNTERNETİN GÜVENLİ KULLANIMI İPUCU - 6</vt:lpstr>
      <vt:lpstr>İNTERNETİN GÜVENLİ KULLANIMI İPUCU - 7</vt:lpstr>
      <vt:lpstr>Slayt 17</vt:lpstr>
      <vt:lpstr>SOSYAL AĞLARIN KULLANIMI</vt:lpstr>
      <vt:lpstr>SOSYAL AĞLARIN KULLANIMI</vt:lpstr>
      <vt:lpstr>SOSYAL AĞLARIN KULLANIMI</vt:lpstr>
      <vt:lpstr>SOSYAL AĞLARIN KULLANIMI</vt:lpstr>
      <vt:lpstr>Slayt 22</vt:lpstr>
      <vt:lpstr>SOSYAL AĞLARIN KULLANIMI</vt:lpstr>
      <vt:lpstr>Slayt 24</vt:lpstr>
      <vt:lpstr>SOSYAL AĞLARIN KULLANIMI</vt:lpstr>
      <vt:lpstr>Şikayet Edin!</vt:lpstr>
      <vt:lpstr>TEŞEKKÜRLER!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Emrah Has</dc:creator>
  <cp:lastModifiedBy>Emrah Has</cp:lastModifiedBy>
  <cp:revision>27</cp:revision>
  <dcterms:created xsi:type="dcterms:W3CDTF">2014-03-02T11:21:44Z</dcterms:created>
  <dcterms:modified xsi:type="dcterms:W3CDTF">2014-03-05T07:18:49Z</dcterms:modified>
</cp:coreProperties>
</file>