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slides/slide8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75" r:id="rId11"/>
    <p:sldId id="265" r:id="rId12"/>
    <p:sldId id="266" r:id="rId13"/>
    <p:sldId id="267" r:id="rId14"/>
    <p:sldId id="268" r:id="rId15"/>
    <p:sldId id="269" r:id="rId16"/>
    <p:sldId id="270" r:id="rId17"/>
    <p:sldId id="276" r:id="rId18"/>
    <p:sldId id="271" r:id="rId19"/>
    <p:sldId id="272" r:id="rId20"/>
    <p:sldId id="273" r:id="rId21"/>
    <p:sldId id="274"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1" r:id="rId36"/>
    <p:sldId id="290" r:id="rId37"/>
    <p:sldId id="293" r:id="rId38"/>
    <p:sldId id="292" r:id="rId39"/>
    <p:sldId id="294" r:id="rId40"/>
    <p:sldId id="301" r:id="rId41"/>
    <p:sldId id="299" r:id="rId42"/>
    <p:sldId id="300" r:id="rId43"/>
    <p:sldId id="303" r:id="rId44"/>
    <p:sldId id="304" r:id="rId45"/>
    <p:sldId id="305" r:id="rId46"/>
    <p:sldId id="306" r:id="rId47"/>
    <p:sldId id="297" r:id="rId48"/>
    <p:sldId id="296" r:id="rId49"/>
    <p:sldId id="302" r:id="rId50"/>
    <p:sldId id="307" r:id="rId51"/>
    <p:sldId id="308" r:id="rId52"/>
    <p:sldId id="309" r:id="rId53"/>
    <p:sldId id="330" r:id="rId54"/>
    <p:sldId id="327" r:id="rId55"/>
    <p:sldId id="328" r:id="rId56"/>
    <p:sldId id="341" r:id="rId57"/>
    <p:sldId id="312" r:id="rId58"/>
    <p:sldId id="310" r:id="rId59"/>
    <p:sldId id="311" r:id="rId60"/>
    <p:sldId id="318" r:id="rId61"/>
    <p:sldId id="313" r:id="rId62"/>
    <p:sldId id="315" r:id="rId63"/>
    <p:sldId id="319" r:id="rId64"/>
    <p:sldId id="317" r:id="rId65"/>
    <p:sldId id="321" r:id="rId66"/>
    <p:sldId id="322" r:id="rId67"/>
    <p:sldId id="323" r:id="rId68"/>
    <p:sldId id="320" r:id="rId69"/>
    <p:sldId id="324" r:id="rId70"/>
    <p:sldId id="326" r:id="rId71"/>
    <p:sldId id="325" r:id="rId72"/>
    <p:sldId id="331" r:id="rId73"/>
    <p:sldId id="332" r:id="rId74"/>
    <p:sldId id="333" r:id="rId75"/>
    <p:sldId id="334" r:id="rId76"/>
    <p:sldId id="335" r:id="rId77"/>
    <p:sldId id="336" r:id="rId78"/>
    <p:sldId id="337" r:id="rId79"/>
    <p:sldId id="339" r:id="rId80"/>
    <p:sldId id="338" r:id="rId81"/>
    <p:sldId id="340" r:id="rId8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3" autoAdjust="0"/>
    <p:restoredTop sz="94660"/>
  </p:normalViewPr>
  <p:slideViewPr>
    <p:cSldViewPr>
      <p:cViewPr varScale="1">
        <p:scale>
          <a:sx n="104" d="100"/>
          <a:sy n="104" d="100"/>
        </p:scale>
        <p:origin x="-162"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tr-TR" smtClean="0"/>
              <a:t>Asıl başlık stili için tıklatın</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5962B89A-06AA-45D8-8C31-FECB3AFBE3DB}" type="datetimeFigureOut">
              <a:rPr lang="tr-TR" smtClean="0"/>
              <a:pPr/>
              <a:t>16.10.2011</a:t>
            </a:fld>
            <a:endParaRPr lang="tr-TR"/>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tr-TR"/>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129FEFEC-02E6-4904-B3C1-10529A900995}" type="slidenum">
              <a:rPr lang="tr-TR" smtClean="0"/>
              <a:pPr/>
              <a:t>‹#›</a:t>
            </a:fld>
            <a:endParaRPr lang="tr-TR"/>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5962B89A-06AA-45D8-8C31-FECB3AFBE3DB}" type="datetimeFigureOut">
              <a:rPr lang="tr-TR" smtClean="0"/>
              <a:pPr/>
              <a:t>16.10.2011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29FEFEC-02E6-4904-B3C1-10529A900995}"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5962B89A-06AA-45D8-8C31-FECB3AFBE3DB}" type="datetimeFigureOut">
              <a:rPr lang="tr-TR" smtClean="0"/>
              <a:pPr/>
              <a:t>16.10.2011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29FEFEC-02E6-4904-B3C1-10529A900995}" type="slidenum">
              <a:rPr lang="tr-TR" smtClean="0"/>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Başlık, Metin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p>
            <a:r>
              <a:rPr lang="tr-TR" smtClean="0"/>
              <a:t>Asıl başlık stili için tıklatın</a:t>
            </a:r>
            <a:endParaRPr lang="tr-TR"/>
          </a:p>
        </p:txBody>
      </p:sp>
      <p:sp>
        <p:nvSpPr>
          <p:cNvPr id="3" name="2 Metin Yer Tutucusu"/>
          <p:cNvSpPr>
            <a:spLocks noGrp="1"/>
          </p:cNvSpPr>
          <p:nvPr>
            <p:ph type="body" sz="half" idx="1"/>
          </p:nvPr>
        </p:nvSpPr>
        <p:spPr>
          <a:xfrm>
            <a:off x="457200" y="1600200"/>
            <a:ext cx="4038600" cy="453072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3072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9"/>
          <p:cNvSpPr>
            <a:spLocks noGrp="1" noChangeArrowheads="1"/>
          </p:cNvSpPr>
          <p:nvPr>
            <p:ph type="dt" sz="half" idx="10"/>
          </p:nvPr>
        </p:nvSpPr>
        <p:spPr>
          <a:ln/>
        </p:spPr>
        <p:txBody>
          <a:bodyPr/>
          <a:lstStyle>
            <a:lvl1pPr>
              <a:defRPr/>
            </a:lvl1pPr>
          </a:lstStyle>
          <a:p>
            <a:pPr>
              <a:defRPr/>
            </a:pPr>
            <a:endParaRPr lang="tr-TR"/>
          </a:p>
        </p:txBody>
      </p:sp>
      <p:sp>
        <p:nvSpPr>
          <p:cNvPr id="6" name="Rectangle 10"/>
          <p:cNvSpPr>
            <a:spLocks noGrp="1" noChangeArrowheads="1"/>
          </p:cNvSpPr>
          <p:nvPr>
            <p:ph type="ftr" sz="quarter" idx="11"/>
          </p:nvPr>
        </p:nvSpPr>
        <p:spPr>
          <a:ln/>
        </p:spPr>
        <p:txBody>
          <a:bodyPr/>
          <a:lstStyle>
            <a:lvl1pPr>
              <a:defRPr/>
            </a:lvl1pPr>
          </a:lstStyle>
          <a:p>
            <a:pPr>
              <a:defRPr/>
            </a:pPr>
            <a:endParaRPr lang="tr-TR"/>
          </a:p>
        </p:txBody>
      </p:sp>
      <p:sp>
        <p:nvSpPr>
          <p:cNvPr id="7" name="Rectangle 11"/>
          <p:cNvSpPr>
            <a:spLocks noGrp="1" noChangeArrowheads="1"/>
          </p:cNvSpPr>
          <p:nvPr>
            <p:ph type="sldNum" sz="quarter" idx="12"/>
          </p:nvPr>
        </p:nvSpPr>
        <p:spPr>
          <a:ln/>
        </p:spPr>
        <p:txBody>
          <a:bodyPr/>
          <a:lstStyle>
            <a:lvl1pPr>
              <a:defRPr/>
            </a:lvl1pPr>
          </a:lstStyle>
          <a:p>
            <a:pPr>
              <a:defRPr/>
            </a:pPr>
            <a:fld id="{E7234053-FB4C-470B-B4F7-7C5C9BE38B76}" type="slidenum">
              <a:rPr lang="tr-TR"/>
              <a:pPr>
                <a:defRPr/>
              </a:pPr>
              <a:t>‹#›</a:t>
            </a:fld>
            <a:endParaRPr lang="tr-TR"/>
          </a:p>
        </p:txBody>
      </p:sp>
    </p:spTree>
    <p:extLst>
      <p:ext uri="{BB962C8B-B14F-4D97-AF65-F5344CB8AC3E}">
        <p14:creationId xmlns="" xmlns:p14="http://schemas.microsoft.com/office/powerpoint/2010/main" val="2553250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5962B89A-06AA-45D8-8C31-FECB3AFBE3DB}" type="datetimeFigureOut">
              <a:rPr lang="tr-TR" smtClean="0"/>
              <a:pPr/>
              <a:t>16.10.2011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29FEFEC-02E6-4904-B3C1-10529A900995}"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5962B89A-06AA-45D8-8C31-FECB3AFBE3DB}" type="datetimeFigureOut">
              <a:rPr lang="tr-TR" smtClean="0"/>
              <a:pPr/>
              <a:t>16.10.2011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29FEFEC-02E6-4904-B3C1-10529A900995}"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5962B89A-06AA-45D8-8C31-FECB3AFBE3DB}" type="datetimeFigureOut">
              <a:rPr lang="tr-TR" smtClean="0"/>
              <a:pPr/>
              <a:t>16.10.2011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29FEFEC-02E6-4904-B3C1-10529A900995}" type="slidenum">
              <a:rPr lang="tr-TR" smtClean="0"/>
              <a:pPr/>
              <a:t>‹#›</a:t>
            </a:fld>
            <a:endParaRPr lang="tr-TR"/>
          </a:p>
        </p:txBody>
      </p:sp>
      <p:sp>
        <p:nvSpPr>
          <p:cNvPr id="9" name="Content Placeholder 8"/>
          <p:cNvSpPr>
            <a:spLocks noGrp="1"/>
          </p:cNvSpPr>
          <p:nvPr>
            <p:ph sz="quarter" idx="13"/>
          </p:nvPr>
        </p:nvSpPr>
        <p:spPr>
          <a:xfrm>
            <a:off x="1042416" y="2313432"/>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5962B89A-06AA-45D8-8C31-FECB3AFBE3DB}" type="datetimeFigureOut">
              <a:rPr lang="tr-TR" smtClean="0"/>
              <a:pPr/>
              <a:t>16.10.2011</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129FEFEC-02E6-4904-B3C1-10529A900995}"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5962B89A-06AA-45D8-8C31-FECB3AFBE3DB}" type="datetimeFigureOut">
              <a:rPr lang="tr-TR" smtClean="0"/>
              <a:pPr/>
              <a:t>16.10.2011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129FEFEC-02E6-4904-B3C1-10529A900995}"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62B89A-06AA-45D8-8C31-FECB3AFBE3DB}" type="datetimeFigureOut">
              <a:rPr lang="tr-TR" smtClean="0"/>
              <a:pPr/>
              <a:t>16.10.2011</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129FEFEC-02E6-4904-B3C1-10529A900995}"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962B89A-06AA-45D8-8C31-FECB3AFBE3DB}" type="datetimeFigureOut">
              <a:rPr lang="tr-TR" smtClean="0"/>
              <a:pPr/>
              <a:t>16.10.2011</a:t>
            </a:fld>
            <a:endParaRPr lang="tr-TR"/>
          </a:p>
        </p:txBody>
      </p:sp>
      <p:sp>
        <p:nvSpPr>
          <p:cNvPr id="7" name="Slide Number Placeholder 6"/>
          <p:cNvSpPr>
            <a:spLocks noGrp="1"/>
          </p:cNvSpPr>
          <p:nvPr>
            <p:ph type="sldNum" sz="quarter" idx="12"/>
          </p:nvPr>
        </p:nvSpPr>
        <p:spPr/>
        <p:txBody>
          <a:bodyPr/>
          <a:lstStyle/>
          <a:p>
            <a:fld id="{129FEFEC-02E6-4904-B3C1-10529A900995}" type="slidenum">
              <a:rPr lang="tr-TR" smtClean="0"/>
              <a:pPr/>
              <a:t>‹#›</a:t>
            </a:fld>
            <a:endParaRPr lang="tr-TR"/>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tr-TR"/>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tr-TR" smtClean="0"/>
              <a:t>Asıl başlık stili için tıklatın</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tr-TR" smtClean="0"/>
              <a:t>Asıl başlık stili için tıklatın</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5962B89A-06AA-45D8-8C31-FECB3AFBE3DB}" type="datetimeFigureOut">
              <a:rPr lang="tr-TR" smtClean="0"/>
              <a:pPr/>
              <a:t>16.10.2011</a:t>
            </a:fld>
            <a:endParaRPr lang="tr-TR"/>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tr-TR"/>
          </a:p>
        </p:txBody>
      </p:sp>
      <p:sp>
        <p:nvSpPr>
          <p:cNvPr id="7" name="Slide Number Placeholder 6"/>
          <p:cNvSpPr>
            <a:spLocks noGrp="1"/>
          </p:cNvSpPr>
          <p:nvPr>
            <p:ph type="sldNum" sz="quarter" idx="12"/>
          </p:nvPr>
        </p:nvSpPr>
        <p:spPr/>
        <p:txBody>
          <a:bodyPr/>
          <a:lstStyle/>
          <a:p>
            <a:fld id="{129FEFEC-02E6-4904-B3C1-10529A900995}"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5962B89A-06AA-45D8-8C31-FECB3AFBE3DB}" type="datetimeFigureOut">
              <a:rPr lang="tr-TR" smtClean="0"/>
              <a:pPr/>
              <a:t>16.10.2011</a:t>
            </a:fld>
            <a:endParaRPr lang="tr-TR"/>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tr-TR"/>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129FEFEC-02E6-4904-B3C1-10529A900995}"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1.jpeg"/><Relationship Id="rId2" Type="http://schemas.openxmlformats.org/officeDocument/2006/relationships/hyperlink" Target="http://images.google.com.tr/imgres?imgurl=http://www.isilkirtasiye.com/urun/urun_106_4535.gif&amp;imgrefurl=http://www.isilkirtasiye.com/?part=urun&amp;gorev=kayitlar&amp;grup=&amp;shf=11&amp;h=145&amp;w=200&amp;sz=8&amp;hl=tr&amp;start=6&amp;sig2=x-X1VU1PmuJlytscxNW6bA&amp;tbnid=OfX_195f8XfoCM:&amp;tbnh=75&amp;tbnw=104&amp;ei=SRxnR5eQHqbAwwGwotnaDQ&amp;prev=/images?q=disket&amp;svnum=10&amp;hl=tr&amp;rlz=1T4GGLJ_trTR236TR236" TargetMode="External"/><Relationship Id="rId1" Type="http://schemas.openxmlformats.org/officeDocument/2006/relationships/slideLayout" Target="../slideLayouts/slideLayout2.xml"/><Relationship Id="rId6" Type="http://schemas.openxmlformats.org/officeDocument/2006/relationships/hyperlink" Target="http://images.google.com.tr/imgres?imgurl=http://img299.imageshack.us/img299/7720/256gbssdtw3.jpg&amp;imgrefurl=http://www.wardom.org/pqidan-2-5-256gb-sata-solidstate-notebook-diski-t140794.html&amp;h=452&amp;w=475&amp;sz=44&amp;hl=tr&amp;start=9&amp;sig2=Nymz4ifMzdm-KnbKSASSUw&amp;tbnid=-CAsoZxzWuQTFM:&amp;tbnh=123&amp;tbnw=129&amp;ei=txxnR7_hB6bAwwGwotnaDQ&amp;prev=/images?q=sabit+disk&amp;svnum=10&amp;hl=tr&amp;rlz=1T4GGLJ_trTR236TR236" TargetMode="External"/><Relationship Id="rId5" Type="http://schemas.openxmlformats.org/officeDocument/2006/relationships/image" Target="../media/image20.jpeg"/><Relationship Id="rId4" Type="http://schemas.openxmlformats.org/officeDocument/2006/relationships/hyperlink" Target="http://images.google.com.tr/imgres?imgurl=http://upload.wikimedia.org/wikipedia/commons/thumb/d/d5/CD_autolev_crop.jpg/240px-CD_autolev_crop.jpg&amp;imgrefurl=http://tr.wikipedia.org/wiki/CD&amp;h=240&amp;w=240&amp;sz=10&amp;hl=tr&amp;start=2&amp;sig2=7ml-kntv81msY1G_d8-hgQ&amp;tbnid=ZBVNuyKEOwUxLM:&amp;tbnh=110&amp;tbnw=110&amp;ei=ZRxnR9aDEJuKwAGw653bDQ&amp;prev=/images?q=CD&amp;svnum=10&amp;hl=tr&amp;rlz=1T4GGLJ_trTR236TR236" TargetMode="External"/></Relationships>
</file>

<file path=ppt/slides/_rels/slide6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4733365" y="3239008"/>
            <a:ext cx="3313355" cy="1702160"/>
          </a:xfrm>
        </p:spPr>
        <p:txBody>
          <a:bodyPr/>
          <a:lstStyle/>
          <a:p>
            <a:pPr algn="ctr"/>
            <a:r>
              <a:rPr lang="tr-TR" dirty="0" smtClean="0"/>
              <a:t>BİLGİSAYAR KULLANIMI</a:t>
            </a:r>
            <a:endParaRPr lang="tr-TR" dirty="0"/>
          </a:p>
        </p:txBody>
      </p:sp>
      <p:sp>
        <p:nvSpPr>
          <p:cNvPr id="3" name="Alt Başlık 2"/>
          <p:cNvSpPr>
            <a:spLocks noGrp="1"/>
          </p:cNvSpPr>
          <p:nvPr>
            <p:ph type="subTitle" idx="1"/>
          </p:nvPr>
        </p:nvSpPr>
        <p:spPr>
          <a:xfrm>
            <a:off x="4788572" y="5157192"/>
            <a:ext cx="3240360" cy="622920"/>
          </a:xfrm>
        </p:spPr>
        <p:txBody>
          <a:bodyPr>
            <a:normAutofit/>
          </a:bodyPr>
          <a:lstStyle/>
          <a:p>
            <a:pPr algn="ctr"/>
            <a:r>
              <a:rPr lang="tr-TR" sz="1800" dirty="0" smtClean="0"/>
              <a:t>Emrah HAS</a:t>
            </a:r>
            <a:r>
              <a:rPr lang="tr-TR" sz="1800" dirty="0" smtClean="0"/>
              <a:t/>
            </a:r>
            <a:br>
              <a:rPr lang="tr-TR" sz="1800" dirty="0" smtClean="0"/>
            </a:br>
            <a:r>
              <a:rPr lang="tr-TR" sz="1600" dirty="0" smtClean="0"/>
              <a:t>Bilişim Teknolojileri Öğretmeni</a:t>
            </a:r>
            <a:endParaRPr lang="tr-TR" sz="1800" dirty="0"/>
          </a:p>
        </p:txBody>
      </p:sp>
      <p:sp>
        <p:nvSpPr>
          <p:cNvPr id="4" name="Metin kutusu 3"/>
          <p:cNvSpPr txBox="1"/>
          <p:nvPr/>
        </p:nvSpPr>
        <p:spPr>
          <a:xfrm>
            <a:off x="5148064" y="3206633"/>
            <a:ext cx="2448272" cy="369332"/>
          </a:xfrm>
          <a:prstGeom prst="rect">
            <a:avLst/>
          </a:prstGeom>
          <a:noFill/>
        </p:spPr>
        <p:txBody>
          <a:bodyPr wrap="square" rtlCol="0">
            <a:spAutoFit/>
          </a:bodyPr>
          <a:lstStyle/>
          <a:p>
            <a:pPr algn="ctr"/>
            <a:r>
              <a:rPr lang="tr-TR" dirty="0" smtClean="0">
                <a:solidFill>
                  <a:schemeClr val="bg1">
                    <a:lumMod val="65000"/>
                  </a:schemeClr>
                </a:solidFill>
              </a:rPr>
              <a:t>MODÜL 1 – BÖLÜM 1</a:t>
            </a:r>
            <a:endParaRPr lang="tr-TR" dirty="0">
              <a:solidFill>
                <a:schemeClr val="bg1">
                  <a:lumMod val="65000"/>
                </a:schemeClr>
              </a:solidFill>
            </a:endParaRPr>
          </a:p>
        </p:txBody>
      </p:sp>
      <p:sp>
        <p:nvSpPr>
          <p:cNvPr id="5" name="Metin kutusu 4"/>
          <p:cNvSpPr txBox="1"/>
          <p:nvPr/>
        </p:nvSpPr>
        <p:spPr>
          <a:xfrm>
            <a:off x="4716016" y="79664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KULLANMA</a:t>
            </a:r>
            <a:endParaRPr lang="tr-TR" sz="2000" dirty="0">
              <a:solidFill>
                <a:schemeClr val="bg1">
                  <a:lumMod val="95000"/>
                </a:schemeClr>
              </a:solidFill>
            </a:endParaRPr>
          </a:p>
        </p:txBody>
      </p:sp>
    </p:spTree>
    <p:extLst>
      <p:ext uri="{BB962C8B-B14F-4D97-AF65-F5344CB8AC3E}">
        <p14:creationId xmlns="" xmlns:p14="http://schemas.microsoft.com/office/powerpoint/2010/main" val="7387352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636912"/>
            <a:ext cx="7776864" cy="1070992"/>
          </a:xfrm>
        </p:spPr>
        <p:txBody>
          <a:bodyPr>
            <a:noAutofit/>
          </a:bodyPr>
          <a:lstStyle/>
          <a:p>
            <a:pPr algn="ctr"/>
            <a:r>
              <a:rPr lang="tr-TR" sz="4800" dirty="0" smtClean="0"/>
              <a:t>BİLGİSAYAR ÇEŞİTLERİ</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1163130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3200" dirty="0" smtClean="0"/>
              <a:t>BİLGİSAYAR ÇEŞİTLERİ</a:t>
            </a:r>
            <a:endParaRPr lang="tr-TR" sz="3200" dirty="0"/>
          </a:p>
        </p:txBody>
      </p:sp>
      <p:sp>
        <p:nvSpPr>
          <p:cNvPr id="4" name="İçerik Yer Tutucusu 3"/>
          <p:cNvSpPr>
            <a:spLocks noGrp="1"/>
          </p:cNvSpPr>
          <p:nvPr>
            <p:ph idx="1"/>
          </p:nvPr>
        </p:nvSpPr>
        <p:spPr>
          <a:xfrm>
            <a:off x="1043491" y="2323652"/>
            <a:ext cx="7057997" cy="3508977"/>
          </a:xfrm>
        </p:spPr>
        <p:txBody>
          <a:bodyPr>
            <a:normAutofit lnSpcReduction="10000"/>
          </a:bodyPr>
          <a:lstStyle/>
          <a:p>
            <a:r>
              <a:rPr lang="tr-TR" dirty="0"/>
              <a:t>Bilgisayarları çeşitli şekillerde sınıflandırmak mümkündür. En genel sınıflandırması şöyledir</a:t>
            </a:r>
            <a:r>
              <a:rPr lang="tr-TR" dirty="0" smtClean="0"/>
              <a:t>;</a:t>
            </a:r>
          </a:p>
          <a:p>
            <a:endParaRPr lang="tr-TR" dirty="0" smtClean="0"/>
          </a:p>
          <a:p>
            <a:r>
              <a:rPr lang="tr-TR" dirty="0" smtClean="0"/>
              <a:t>Ana Bilgisayar</a:t>
            </a:r>
          </a:p>
          <a:p>
            <a:r>
              <a:rPr lang="tr-TR" dirty="0" smtClean="0"/>
              <a:t>Mini </a:t>
            </a:r>
            <a:r>
              <a:rPr lang="tr-TR" dirty="0"/>
              <a:t>Bilgisayar</a:t>
            </a:r>
          </a:p>
          <a:p>
            <a:r>
              <a:rPr lang="tr-TR" dirty="0" smtClean="0"/>
              <a:t>Ağ (Network) Bilgisayarı</a:t>
            </a:r>
            <a:endParaRPr lang="tr-TR" dirty="0"/>
          </a:p>
          <a:p>
            <a:r>
              <a:rPr lang="tr-TR" dirty="0" smtClean="0"/>
              <a:t>Kişisel Bilgisayar</a:t>
            </a:r>
          </a:p>
          <a:p>
            <a:r>
              <a:rPr lang="tr-TR" dirty="0" smtClean="0"/>
              <a:t>Dizüstü (Laptop) Bilgisayar </a:t>
            </a:r>
            <a:endParaRPr lang="tr-TR" dirty="0"/>
          </a:p>
          <a:p>
            <a:endParaRPr lang="tr-TR" dirty="0" smtClean="0"/>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7079805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3200" dirty="0"/>
              <a:t>BİLGİSAYAR ÇEŞİTLERİ</a:t>
            </a:r>
            <a:r>
              <a:rPr lang="tr-TR" sz="3200" dirty="0" smtClean="0"/>
              <a:t/>
            </a:r>
            <a:br>
              <a:rPr lang="tr-TR" sz="3200" dirty="0" smtClean="0"/>
            </a:br>
            <a:r>
              <a:rPr lang="tr-TR" sz="2800" dirty="0" smtClean="0">
                <a:solidFill>
                  <a:schemeClr val="bg2">
                    <a:lumMod val="75000"/>
                  </a:schemeClr>
                </a:solidFill>
              </a:rPr>
              <a:t>ANA BİLGİSAYAR</a:t>
            </a:r>
            <a:endParaRPr lang="tr-TR" sz="2800" dirty="0">
              <a:solidFill>
                <a:schemeClr val="bg2">
                  <a:lumMod val="75000"/>
                </a:schemeClr>
              </a:solidFill>
            </a:endParaRPr>
          </a:p>
        </p:txBody>
      </p:sp>
      <p:sp>
        <p:nvSpPr>
          <p:cNvPr id="4" name="İçerik Yer Tutucusu 3"/>
          <p:cNvSpPr>
            <a:spLocks noGrp="1"/>
          </p:cNvSpPr>
          <p:nvPr>
            <p:ph idx="1"/>
          </p:nvPr>
        </p:nvSpPr>
        <p:spPr>
          <a:xfrm>
            <a:off x="1043491" y="2323652"/>
            <a:ext cx="7057997" cy="3508977"/>
          </a:xfrm>
        </p:spPr>
        <p:txBody>
          <a:bodyPr>
            <a:normAutofit/>
          </a:bodyPr>
          <a:lstStyle/>
          <a:p>
            <a:r>
              <a:rPr lang="tr-TR" dirty="0"/>
              <a:t>Ana </a:t>
            </a:r>
            <a:r>
              <a:rPr lang="tr-TR" dirty="0" smtClean="0"/>
              <a:t>bilgisayar, </a:t>
            </a:r>
            <a:r>
              <a:rPr lang="tr-TR" dirty="0"/>
              <a:t>bir ağ yapısında bütün bilgisayarların bağlı olduğu çok yüksek kapasiteye sahip makinedir. Aynı anda yüzlerce kullanıcı tarafından kullanılabilir. Yan birimleri ve işlemcileri diğer bilgisayarlara göre daha güçlü olduğundan maliyetleri yüksektir.</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4639773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3200" dirty="0"/>
              <a:t>BİLGİSAYAR ÇEŞİTLERİ</a:t>
            </a:r>
            <a:r>
              <a:rPr lang="tr-TR" sz="3200" dirty="0" smtClean="0"/>
              <a:t/>
            </a:r>
            <a:br>
              <a:rPr lang="tr-TR" sz="3200" dirty="0" smtClean="0"/>
            </a:br>
            <a:r>
              <a:rPr lang="tr-TR" sz="2800" dirty="0" smtClean="0">
                <a:solidFill>
                  <a:schemeClr val="bg2">
                    <a:lumMod val="75000"/>
                  </a:schemeClr>
                </a:solidFill>
              </a:rPr>
              <a:t>MİNİ BİLGİSAYAR</a:t>
            </a:r>
            <a:endParaRPr lang="tr-TR" sz="2800" dirty="0">
              <a:solidFill>
                <a:schemeClr val="bg2">
                  <a:lumMod val="75000"/>
                </a:schemeClr>
              </a:solidFill>
            </a:endParaRPr>
          </a:p>
        </p:txBody>
      </p:sp>
      <p:sp>
        <p:nvSpPr>
          <p:cNvPr id="4" name="İçerik Yer Tutucusu 3"/>
          <p:cNvSpPr>
            <a:spLocks noGrp="1"/>
          </p:cNvSpPr>
          <p:nvPr>
            <p:ph idx="1"/>
          </p:nvPr>
        </p:nvSpPr>
        <p:spPr>
          <a:xfrm>
            <a:off x="1043491" y="2323652"/>
            <a:ext cx="7057997" cy="3508977"/>
          </a:xfrm>
        </p:spPr>
        <p:txBody>
          <a:bodyPr>
            <a:normAutofit fontScale="92500" lnSpcReduction="20000"/>
          </a:bodyPr>
          <a:lstStyle/>
          <a:p>
            <a:r>
              <a:rPr lang="tr-TR" dirty="0"/>
              <a:t>Bu bilgisayar </a:t>
            </a:r>
            <a:r>
              <a:rPr lang="tr-TR" dirty="0" smtClean="0"/>
              <a:t>türü Kişisel bilgisayarlar (PC) </a:t>
            </a:r>
            <a:r>
              <a:rPr lang="tr-TR" dirty="0"/>
              <a:t>ve Ana bilgisayarlar arasında kalır. </a:t>
            </a:r>
            <a:r>
              <a:rPr lang="tr-TR" dirty="0" smtClean="0"/>
              <a:t>Mini </a:t>
            </a:r>
            <a:r>
              <a:rPr lang="tr-TR" dirty="0"/>
              <a:t>bilgisayarları tanımlamak için kullanılan PDA (Personel Dijital </a:t>
            </a:r>
            <a:r>
              <a:rPr lang="tr-TR" dirty="0" err="1"/>
              <a:t>Assitant</a:t>
            </a:r>
            <a:r>
              <a:rPr lang="tr-TR" dirty="0"/>
              <a:t>) sözcüğü, dijital özel sekreter anlamına gelmektedir. Küçük bir bilgisayar gibi çalışan </a:t>
            </a:r>
            <a:r>
              <a:rPr lang="tr-TR" dirty="0" err="1"/>
              <a:t>PDA’da</a:t>
            </a:r>
            <a:r>
              <a:rPr lang="tr-TR" dirty="0"/>
              <a:t> genel olarak isim ve adreslerin saklanabildiği bir veri tabanı, not defteri ve iletişim kurmayı sağlayan programlar yer alır. Özel bir kalem ile ekrana dokunarak veri girmeyi sağlayan bu cihazlarda klavye yoktur. </a:t>
            </a:r>
            <a:r>
              <a:rPr lang="tr-TR" dirty="0" smtClean="0"/>
              <a:t>Handheld, </a:t>
            </a:r>
            <a:r>
              <a:rPr lang="tr-TR" dirty="0"/>
              <a:t>Pocket PC </a:t>
            </a:r>
            <a:r>
              <a:rPr lang="tr-TR" dirty="0" smtClean="0"/>
              <a:t>ve </a:t>
            </a:r>
            <a:r>
              <a:rPr lang="tr-TR" dirty="0" err="1"/>
              <a:t>Organizer</a:t>
            </a:r>
            <a:r>
              <a:rPr lang="tr-TR" dirty="0"/>
              <a:t> gibi mini bilgisayar türleri bulunmaktadır.</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19976290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3200" dirty="0"/>
              <a:t>BİLGİSAYAR ÇEŞİTLERİ</a:t>
            </a:r>
            <a:r>
              <a:rPr lang="tr-TR" sz="3200" dirty="0" smtClean="0"/>
              <a:t/>
            </a:r>
            <a:br>
              <a:rPr lang="tr-TR" sz="3200" dirty="0" smtClean="0"/>
            </a:br>
            <a:r>
              <a:rPr lang="tr-TR" sz="2800" dirty="0" smtClean="0">
                <a:solidFill>
                  <a:schemeClr val="bg2">
                    <a:lumMod val="75000"/>
                  </a:schemeClr>
                </a:solidFill>
              </a:rPr>
              <a:t>AĞ (NETWORK) BİLGİSAYARI</a:t>
            </a:r>
            <a:endParaRPr lang="tr-TR" sz="3200" dirty="0">
              <a:solidFill>
                <a:schemeClr val="bg2">
                  <a:lumMod val="75000"/>
                </a:schemeClr>
              </a:solidFill>
            </a:endParaRPr>
          </a:p>
        </p:txBody>
      </p:sp>
      <p:sp>
        <p:nvSpPr>
          <p:cNvPr id="4" name="İçerik Yer Tutucusu 3"/>
          <p:cNvSpPr>
            <a:spLocks noGrp="1"/>
          </p:cNvSpPr>
          <p:nvPr>
            <p:ph idx="1"/>
          </p:nvPr>
        </p:nvSpPr>
        <p:spPr>
          <a:xfrm>
            <a:off x="1043491" y="2323652"/>
            <a:ext cx="7057997" cy="3508977"/>
          </a:xfrm>
        </p:spPr>
        <p:txBody>
          <a:bodyPr>
            <a:normAutofit/>
          </a:bodyPr>
          <a:lstStyle/>
          <a:p>
            <a:r>
              <a:rPr lang="tr-TR" dirty="0"/>
              <a:t>Ağ bilgisayarları kişisel bilgisayarlar gibidir ancak bir ağa bağlı olarak çalışır. Ağa bağlı diğer bilgisayarlarla veri akışını sağlar. Bu şekilde bir ağa bağlı olarak çalışan bilgisayarlara </a:t>
            </a:r>
            <a:r>
              <a:rPr lang="tr-TR" b="1" dirty="0"/>
              <a:t>terminal</a:t>
            </a:r>
            <a:r>
              <a:rPr lang="tr-TR" dirty="0"/>
              <a:t> denir. Terminaller, ana bilgisayardan bağımsız olarak çalışabiliyorsa akıllı (</a:t>
            </a:r>
            <a:r>
              <a:rPr lang="tr-TR" dirty="0" err="1"/>
              <a:t>intelligent</a:t>
            </a:r>
            <a:r>
              <a:rPr lang="tr-TR" dirty="0" smtClean="0"/>
              <a:t>), </a:t>
            </a:r>
            <a:r>
              <a:rPr lang="tr-TR" dirty="0"/>
              <a:t>çalışamıyorsa akılsız (</a:t>
            </a:r>
            <a:r>
              <a:rPr lang="tr-TR" dirty="0" err="1"/>
              <a:t>dumb</a:t>
            </a:r>
            <a:r>
              <a:rPr lang="tr-TR" dirty="0"/>
              <a:t>) olarak tanımlanmaktadır.</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21381097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827584" y="1277888"/>
            <a:ext cx="7920998" cy="1143000"/>
          </a:xfrm>
        </p:spPr>
        <p:txBody>
          <a:bodyPr>
            <a:normAutofit fontScale="90000"/>
          </a:bodyPr>
          <a:lstStyle/>
          <a:p>
            <a:r>
              <a:rPr lang="tr-TR" sz="3200" dirty="0" smtClean="0"/>
              <a:t/>
            </a:r>
            <a:br>
              <a:rPr lang="tr-TR" sz="3200" dirty="0" smtClean="0"/>
            </a:br>
            <a:r>
              <a:rPr lang="tr-TR" sz="3200" dirty="0"/>
              <a:t>BİLGİSAYAR ÇEŞİTLERİ </a:t>
            </a:r>
            <a:r>
              <a:rPr lang="tr-TR" sz="3200" dirty="0" smtClean="0"/>
              <a:t/>
            </a:r>
            <a:br>
              <a:rPr lang="tr-TR" sz="3200" dirty="0" smtClean="0"/>
            </a:br>
            <a:r>
              <a:rPr lang="tr-TR" sz="3100" dirty="0" smtClean="0">
                <a:solidFill>
                  <a:schemeClr val="bg2">
                    <a:lumMod val="75000"/>
                  </a:schemeClr>
                </a:solidFill>
              </a:rPr>
              <a:t>KİŞİSEL BİLGİSAYAR (PC - </a:t>
            </a:r>
            <a:r>
              <a:rPr lang="tr-TR" sz="3100" dirty="0" err="1" smtClean="0">
                <a:solidFill>
                  <a:schemeClr val="bg2">
                    <a:lumMod val="75000"/>
                  </a:schemeClr>
                </a:solidFill>
              </a:rPr>
              <a:t>Personal</a:t>
            </a:r>
            <a:r>
              <a:rPr lang="tr-TR" sz="3100" dirty="0" smtClean="0">
                <a:solidFill>
                  <a:schemeClr val="bg2">
                    <a:lumMod val="75000"/>
                  </a:schemeClr>
                </a:solidFill>
              </a:rPr>
              <a:t> </a:t>
            </a:r>
            <a:r>
              <a:rPr lang="tr-TR" sz="3100" dirty="0" err="1" smtClean="0">
                <a:solidFill>
                  <a:schemeClr val="bg2">
                    <a:lumMod val="75000"/>
                  </a:schemeClr>
                </a:solidFill>
              </a:rPr>
              <a:t>Computer</a:t>
            </a:r>
            <a:r>
              <a:rPr lang="tr-TR" sz="3100" dirty="0" smtClean="0">
                <a:solidFill>
                  <a:schemeClr val="bg2">
                    <a:lumMod val="75000"/>
                  </a:schemeClr>
                </a:solidFill>
              </a:rPr>
              <a:t>)</a:t>
            </a:r>
            <a:endParaRPr lang="tr-TR" sz="3100" dirty="0">
              <a:solidFill>
                <a:schemeClr val="bg2">
                  <a:lumMod val="75000"/>
                </a:schemeClr>
              </a:solidFill>
            </a:endParaRPr>
          </a:p>
        </p:txBody>
      </p:sp>
      <p:sp>
        <p:nvSpPr>
          <p:cNvPr id="4" name="İçerik Yer Tutucusu 3"/>
          <p:cNvSpPr>
            <a:spLocks noGrp="1"/>
          </p:cNvSpPr>
          <p:nvPr>
            <p:ph idx="1"/>
          </p:nvPr>
        </p:nvSpPr>
        <p:spPr>
          <a:xfrm>
            <a:off x="1043491" y="2656327"/>
            <a:ext cx="7057997" cy="3508977"/>
          </a:xfrm>
        </p:spPr>
        <p:txBody>
          <a:bodyPr>
            <a:normAutofit/>
          </a:bodyPr>
          <a:lstStyle/>
          <a:p>
            <a:r>
              <a:rPr lang="tr-TR" dirty="0"/>
              <a:t>Kişisel bilgisayar, en yaygın kullanıma sahip bilgisayarlardır. PC (personel </a:t>
            </a:r>
            <a:r>
              <a:rPr lang="tr-TR" dirty="0" err="1"/>
              <a:t>computer</a:t>
            </a:r>
            <a:r>
              <a:rPr lang="tr-TR" dirty="0"/>
              <a:t>-kişisel bilgisayar) olarak da adlandırılır. Genelde evlerde ve ofislerde kullanılan bilgisayarlardır. Tek kullanıcı için tasarlanmıştır ancak bir ağa bağlı olarak da çalışabilir.</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2262155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3200" dirty="0"/>
              <a:t>BİLGİSAYAR ÇEŞİTLERİ</a:t>
            </a:r>
            <a:r>
              <a:rPr lang="tr-TR" sz="3200" dirty="0" smtClean="0"/>
              <a:t/>
            </a:r>
            <a:br>
              <a:rPr lang="tr-TR" sz="3200" dirty="0" smtClean="0"/>
            </a:br>
            <a:r>
              <a:rPr lang="tr-TR" sz="2800" dirty="0" smtClean="0">
                <a:solidFill>
                  <a:schemeClr val="bg2">
                    <a:lumMod val="75000"/>
                  </a:schemeClr>
                </a:solidFill>
              </a:rPr>
              <a:t>DİZÜSTÜ (LAPTOP) BİLGİSAYAR</a:t>
            </a:r>
            <a:endParaRPr lang="tr-TR" sz="3200" dirty="0">
              <a:solidFill>
                <a:schemeClr val="bg2">
                  <a:lumMod val="75000"/>
                </a:schemeClr>
              </a:solidFill>
            </a:endParaRPr>
          </a:p>
        </p:txBody>
      </p:sp>
      <p:sp>
        <p:nvSpPr>
          <p:cNvPr id="4" name="İçerik Yer Tutucusu 3"/>
          <p:cNvSpPr>
            <a:spLocks noGrp="1"/>
          </p:cNvSpPr>
          <p:nvPr>
            <p:ph idx="1"/>
          </p:nvPr>
        </p:nvSpPr>
        <p:spPr>
          <a:xfrm>
            <a:off x="1043491" y="2323652"/>
            <a:ext cx="7057997" cy="3508977"/>
          </a:xfrm>
        </p:spPr>
        <p:txBody>
          <a:bodyPr>
            <a:normAutofit/>
          </a:bodyPr>
          <a:lstStyle/>
          <a:p>
            <a:r>
              <a:rPr lang="tr-TR" dirty="0"/>
              <a:t>Dizüstü bilgisayar, masaüstü bilgisayarlara yakın kapasitede olan ve çanta gibi elde taşınabilen bilgisayar türüdür. Yaklaşık bir kitap büyüklüğünde olmalarına rağmen kişisel bilgisayarların yaptığı tüm işlemleri yapabilirler. İçinde bulunan şarj edilebilir cihazlar sayesinde elektrik olmayan yer ve durumlarda da çalışması kullanıcıya büyük olanak ve kolaylık sağlar.</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20746848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18048"/>
            <a:ext cx="7776864" cy="1287016"/>
          </a:xfrm>
        </p:spPr>
        <p:txBody>
          <a:bodyPr>
            <a:noAutofit/>
          </a:bodyPr>
          <a:lstStyle/>
          <a:p>
            <a:pPr algn="ctr"/>
            <a:r>
              <a:rPr lang="tr-TR" dirty="0" smtClean="0"/>
              <a:t>BİLGİSAYARLAR ARASINDAKİ FARKLILIKLAR</a:t>
            </a:r>
            <a:endParaRPr lang="tr-TR"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1163130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3200" dirty="0" smtClean="0"/>
              <a:t>BİLGİSAYARLAR ARASINDAKİ FARKLILIKLAR</a:t>
            </a:r>
            <a:endParaRPr lang="tr-TR" sz="3200" dirty="0"/>
          </a:p>
        </p:txBody>
      </p:sp>
      <p:sp>
        <p:nvSpPr>
          <p:cNvPr id="4" name="İçerik Yer Tutucusu 3"/>
          <p:cNvSpPr>
            <a:spLocks noGrp="1"/>
          </p:cNvSpPr>
          <p:nvPr>
            <p:ph idx="1"/>
          </p:nvPr>
        </p:nvSpPr>
        <p:spPr>
          <a:xfrm>
            <a:off x="1043491" y="2323652"/>
            <a:ext cx="7057997" cy="3508977"/>
          </a:xfrm>
        </p:spPr>
        <p:txBody>
          <a:bodyPr>
            <a:normAutofit/>
          </a:bodyPr>
          <a:lstStyle/>
          <a:p>
            <a:pPr marL="68580" indent="0">
              <a:buNone/>
            </a:pPr>
            <a:r>
              <a:rPr lang="tr-TR" sz="2200" dirty="0"/>
              <a:t>Bilgisayarlar kapasite, hız ve maliyet gibi alanlarda karşılaştırılabilir. Aşağıda bilgisayarlar arasındaki farklar tablo kullanılarak </a:t>
            </a:r>
            <a:r>
              <a:rPr lang="tr-TR" sz="2200" dirty="0" smtClean="0"/>
              <a:t>açıklanmıştır.</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graphicFrame>
        <p:nvGraphicFramePr>
          <p:cNvPr id="2" name="Tablo 1"/>
          <p:cNvGraphicFramePr>
            <a:graphicFrameLocks noGrp="1"/>
          </p:cNvGraphicFramePr>
          <p:nvPr>
            <p:extLst>
              <p:ext uri="{D42A27DB-BD31-4B8C-83A1-F6EECF244321}">
                <p14:modId xmlns="" xmlns:p14="http://schemas.microsoft.com/office/powerpoint/2010/main" val="2203566519"/>
              </p:ext>
            </p:extLst>
          </p:nvPr>
        </p:nvGraphicFramePr>
        <p:xfrm>
          <a:off x="1256348" y="4718614"/>
          <a:ext cx="6484004" cy="1211580"/>
        </p:xfrm>
        <a:graphic>
          <a:graphicData uri="http://schemas.openxmlformats.org/drawingml/2006/table">
            <a:tbl>
              <a:tblPr>
                <a:tableStyleId>{5C22544A-7EE6-4342-B048-85BDC9FD1C3A}</a:tableStyleId>
              </a:tblPr>
              <a:tblGrid>
                <a:gridCol w="3242002"/>
                <a:gridCol w="3242002"/>
              </a:tblGrid>
              <a:tr h="201930">
                <a:tc>
                  <a:txBody>
                    <a:bodyPr/>
                    <a:lstStyle/>
                    <a:p>
                      <a:pPr>
                        <a:spcAft>
                          <a:spcPts val="0"/>
                        </a:spcAft>
                      </a:pPr>
                      <a:r>
                        <a:rPr lang="tr-TR" sz="1200" dirty="0">
                          <a:solidFill>
                            <a:srgbClr val="FF0000"/>
                          </a:solidFill>
                          <a:effectLst/>
                        </a:rPr>
                        <a:t>Bilgisayar Türü</a:t>
                      </a:r>
                      <a:endParaRPr lang="tr-TR" sz="1200" dirty="0">
                        <a:solidFill>
                          <a:srgbClr val="FF0000"/>
                        </a:solidFill>
                        <a:effectLst/>
                        <a:latin typeface="Times New Roman"/>
                        <a:ea typeface="Times New Roman"/>
                      </a:endParaRPr>
                    </a:p>
                  </a:txBody>
                  <a:tcPr marL="9525" marR="9525" marT="9525" marB="9525" anchor="ctr"/>
                </a:tc>
                <a:tc>
                  <a:txBody>
                    <a:bodyPr/>
                    <a:lstStyle/>
                    <a:p>
                      <a:pPr>
                        <a:spcAft>
                          <a:spcPts val="0"/>
                        </a:spcAft>
                      </a:pPr>
                      <a:r>
                        <a:rPr lang="tr-TR" sz="1200" dirty="0" smtClean="0">
                          <a:solidFill>
                            <a:srgbClr val="FF0000"/>
                          </a:solidFill>
                          <a:effectLst/>
                        </a:rPr>
                        <a:t>Kapasite (Yaklaşık)</a:t>
                      </a:r>
                      <a:endParaRPr lang="tr-TR" sz="1200" dirty="0">
                        <a:solidFill>
                          <a:srgbClr val="FF0000"/>
                        </a:solidFill>
                        <a:effectLst/>
                        <a:latin typeface="Times New Roman"/>
                        <a:ea typeface="Times New Roman"/>
                      </a:endParaRPr>
                    </a:p>
                  </a:txBody>
                  <a:tcPr marL="9525" marR="9525" marT="9525" marB="9525" anchor="ctr"/>
                </a:tc>
              </a:tr>
              <a:tr h="201930">
                <a:tc>
                  <a:txBody>
                    <a:bodyPr/>
                    <a:lstStyle/>
                    <a:p>
                      <a:pPr>
                        <a:spcAft>
                          <a:spcPts val="0"/>
                        </a:spcAft>
                      </a:pPr>
                      <a:r>
                        <a:rPr lang="tr-TR" sz="1200">
                          <a:effectLst/>
                        </a:rPr>
                        <a:t>Ana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dirty="0">
                          <a:effectLst/>
                        </a:rPr>
                        <a:t>5 TB – 500 TB</a:t>
                      </a:r>
                      <a:endParaRPr lang="tr-TR" sz="1200" dirty="0">
                        <a:effectLst/>
                        <a:latin typeface="Times New Roman"/>
                        <a:ea typeface="Times New Roman"/>
                      </a:endParaRPr>
                    </a:p>
                  </a:txBody>
                  <a:tcPr marL="9525" marR="9525" marT="9525" marB="9525" anchor="ctr"/>
                </a:tc>
              </a:tr>
              <a:tr h="201930">
                <a:tc>
                  <a:txBody>
                    <a:bodyPr/>
                    <a:lstStyle/>
                    <a:p>
                      <a:pPr>
                        <a:spcAft>
                          <a:spcPts val="0"/>
                        </a:spcAft>
                      </a:pPr>
                      <a:r>
                        <a:rPr lang="tr-TR" sz="1200">
                          <a:effectLst/>
                        </a:rPr>
                        <a:t>Mini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dirty="0">
                          <a:effectLst/>
                        </a:rPr>
                        <a:t>60 MB – 1 GB</a:t>
                      </a:r>
                      <a:endParaRPr lang="tr-TR" sz="1200" dirty="0">
                        <a:effectLst/>
                        <a:latin typeface="Times New Roman"/>
                        <a:ea typeface="Times New Roman"/>
                      </a:endParaRPr>
                    </a:p>
                  </a:txBody>
                  <a:tcPr marL="9525" marR="9525" marT="9525" marB="9525" anchor="ctr"/>
                </a:tc>
              </a:tr>
              <a:tr h="201930">
                <a:tc>
                  <a:txBody>
                    <a:bodyPr/>
                    <a:lstStyle/>
                    <a:p>
                      <a:pPr>
                        <a:spcAft>
                          <a:spcPts val="0"/>
                        </a:spcAft>
                      </a:pPr>
                      <a:r>
                        <a:rPr lang="tr-TR" sz="1200">
                          <a:effectLst/>
                        </a:rPr>
                        <a:t>Ağ bilgisayarı</a:t>
                      </a:r>
                      <a:endParaRPr lang="tr-TR" sz="1200">
                        <a:effectLst/>
                        <a:latin typeface="Times New Roman"/>
                        <a:ea typeface="Times New Roman"/>
                      </a:endParaRPr>
                    </a:p>
                  </a:txBody>
                  <a:tcPr marL="9525" marR="9525" marT="9525" marB="9525" anchor="ctr"/>
                </a:tc>
                <a:tc>
                  <a:txBody>
                    <a:bodyPr/>
                    <a:lstStyle/>
                    <a:p>
                      <a:pPr>
                        <a:spcAft>
                          <a:spcPts val="0"/>
                        </a:spcAft>
                      </a:pPr>
                      <a:r>
                        <a:rPr lang="tr-TR" sz="1200" dirty="0">
                          <a:effectLst/>
                        </a:rPr>
                        <a:t>10 GB – </a:t>
                      </a:r>
                      <a:r>
                        <a:rPr lang="tr-TR" sz="1200" dirty="0" smtClean="0">
                          <a:effectLst/>
                        </a:rPr>
                        <a:t>160 GB</a:t>
                      </a:r>
                      <a:endParaRPr lang="tr-TR" sz="1200" dirty="0">
                        <a:effectLst/>
                        <a:latin typeface="Times New Roman"/>
                        <a:ea typeface="Times New Roman"/>
                      </a:endParaRPr>
                    </a:p>
                  </a:txBody>
                  <a:tcPr marL="9525" marR="9525" marT="9525" marB="9525" anchor="ctr"/>
                </a:tc>
              </a:tr>
              <a:tr h="201930">
                <a:tc>
                  <a:txBody>
                    <a:bodyPr/>
                    <a:lstStyle/>
                    <a:p>
                      <a:pPr>
                        <a:spcAft>
                          <a:spcPts val="0"/>
                        </a:spcAft>
                      </a:pPr>
                      <a:r>
                        <a:rPr lang="tr-TR" sz="1200">
                          <a:effectLst/>
                        </a:rPr>
                        <a:t>Kişisel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dirty="0">
                          <a:effectLst/>
                        </a:rPr>
                        <a:t>40 GB – </a:t>
                      </a:r>
                      <a:r>
                        <a:rPr lang="tr-TR" sz="1200" dirty="0" smtClean="0">
                          <a:effectLst/>
                        </a:rPr>
                        <a:t>1 TB</a:t>
                      </a:r>
                      <a:endParaRPr lang="tr-TR" sz="1200" dirty="0">
                        <a:effectLst/>
                        <a:latin typeface="Times New Roman"/>
                        <a:ea typeface="Times New Roman"/>
                      </a:endParaRPr>
                    </a:p>
                  </a:txBody>
                  <a:tcPr marL="9525" marR="9525" marT="9525" marB="9525" anchor="ctr"/>
                </a:tc>
              </a:tr>
              <a:tr h="201930">
                <a:tc>
                  <a:txBody>
                    <a:bodyPr/>
                    <a:lstStyle/>
                    <a:p>
                      <a:pPr>
                        <a:spcAft>
                          <a:spcPts val="0"/>
                        </a:spcAft>
                      </a:pPr>
                      <a:r>
                        <a:rPr lang="tr-TR" sz="1200">
                          <a:effectLst/>
                        </a:rPr>
                        <a:t>Dizüstü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dirty="0">
                          <a:effectLst/>
                        </a:rPr>
                        <a:t>40 GB – </a:t>
                      </a:r>
                      <a:r>
                        <a:rPr lang="tr-TR" sz="1200" dirty="0" smtClean="0">
                          <a:effectLst/>
                        </a:rPr>
                        <a:t>1 TB</a:t>
                      </a:r>
                      <a:endParaRPr lang="tr-TR" sz="1200" dirty="0">
                        <a:effectLst/>
                        <a:latin typeface="Times New Roman"/>
                        <a:ea typeface="Times New Roman"/>
                      </a:endParaRPr>
                    </a:p>
                  </a:txBody>
                  <a:tcPr marL="9525" marR="9525" marT="9525" marB="9525" anchor="ctr"/>
                </a:tc>
              </a:tr>
            </a:tbl>
          </a:graphicData>
        </a:graphic>
      </p:graphicFrame>
      <p:sp>
        <p:nvSpPr>
          <p:cNvPr id="5" name="Rectangle 1"/>
          <p:cNvSpPr>
            <a:spLocks noChangeArrowheads="1"/>
          </p:cNvSpPr>
          <p:nvPr/>
        </p:nvSpPr>
        <p:spPr bwMode="auto">
          <a:xfrm>
            <a:off x="1115616" y="3503910"/>
            <a:ext cx="7058500" cy="107721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 Kapasite</a:t>
            </a:r>
            <a:br>
              <a:rPr kumimoji="0" lang="tr-TR"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r>
              <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r>
            <a:br>
              <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r>
              <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Bilgisayarın kapasiteleri </a:t>
            </a:r>
            <a:r>
              <a:rPr kumimoji="0" lang="tr-TR"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byte</a:t>
            </a:r>
            <a:r>
              <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(bayt) olarak ölçülür ve saklayabileceği veri miktarını belirtir.</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 xmlns:p14="http://schemas.microsoft.com/office/powerpoint/2010/main" val="38380918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3200" dirty="0" smtClean="0"/>
              <a:t>BİLGİSAYARLAR ARASINDAKİ FARKLILIKLAR</a:t>
            </a:r>
            <a:endParaRPr lang="tr-TR" sz="3200" dirty="0"/>
          </a:p>
        </p:txBody>
      </p:sp>
      <p:graphicFrame>
        <p:nvGraphicFramePr>
          <p:cNvPr id="8" name="İçerik Yer Tutucusu 7"/>
          <p:cNvGraphicFramePr>
            <a:graphicFrameLocks noGrp="1"/>
          </p:cNvGraphicFramePr>
          <p:nvPr>
            <p:ph idx="1"/>
            <p:extLst>
              <p:ext uri="{D42A27DB-BD31-4B8C-83A1-F6EECF244321}">
                <p14:modId xmlns="" xmlns:p14="http://schemas.microsoft.com/office/powerpoint/2010/main" val="1430297015"/>
              </p:ext>
            </p:extLst>
          </p:nvPr>
        </p:nvGraphicFramePr>
        <p:xfrm>
          <a:off x="1183481" y="4017620"/>
          <a:ext cx="6777038" cy="1211580"/>
        </p:xfrm>
        <a:graphic>
          <a:graphicData uri="http://schemas.openxmlformats.org/drawingml/2006/table">
            <a:tbl>
              <a:tblPr>
                <a:tableStyleId>{5C22544A-7EE6-4342-B048-85BDC9FD1C3A}</a:tableStyleId>
              </a:tblPr>
              <a:tblGrid>
                <a:gridCol w="3388519"/>
                <a:gridCol w="3388519"/>
              </a:tblGrid>
              <a:tr h="0">
                <a:tc>
                  <a:txBody>
                    <a:bodyPr/>
                    <a:lstStyle/>
                    <a:p>
                      <a:pPr>
                        <a:spcAft>
                          <a:spcPts val="0"/>
                        </a:spcAft>
                      </a:pPr>
                      <a:r>
                        <a:rPr lang="tr-TR" sz="1200" dirty="0">
                          <a:solidFill>
                            <a:srgbClr val="FF0000"/>
                          </a:solidFill>
                          <a:effectLst/>
                        </a:rPr>
                        <a:t>Bilgisayar Türü</a:t>
                      </a:r>
                      <a:endParaRPr lang="tr-TR" sz="1200" dirty="0">
                        <a:solidFill>
                          <a:srgbClr val="FF0000"/>
                        </a:solidFill>
                        <a:effectLst/>
                        <a:latin typeface="Times New Roman"/>
                        <a:ea typeface="Times New Roman"/>
                      </a:endParaRPr>
                    </a:p>
                  </a:txBody>
                  <a:tcPr marL="9525" marR="9525" marT="9525" marB="9525" anchor="ctr"/>
                </a:tc>
                <a:tc>
                  <a:txBody>
                    <a:bodyPr/>
                    <a:lstStyle/>
                    <a:p>
                      <a:pPr>
                        <a:spcAft>
                          <a:spcPts val="0"/>
                        </a:spcAft>
                      </a:pPr>
                      <a:r>
                        <a:rPr lang="tr-TR" sz="1200" dirty="0" smtClean="0">
                          <a:solidFill>
                            <a:srgbClr val="FF0000"/>
                          </a:solidFill>
                          <a:effectLst/>
                          <a:latin typeface="+mn-lt"/>
                          <a:ea typeface="+mn-ea"/>
                        </a:rPr>
                        <a:t>Hız</a:t>
                      </a:r>
                      <a:endParaRPr lang="tr-TR" sz="1200" dirty="0">
                        <a:solidFill>
                          <a:srgbClr val="FF0000"/>
                        </a:solidFill>
                        <a:effectLst/>
                        <a:latin typeface="Times New Roman"/>
                        <a:ea typeface="Times New Roman"/>
                      </a:endParaRPr>
                    </a:p>
                  </a:txBody>
                  <a:tcPr marL="9525" marR="9525" marT="9525" marB="9525" anchor="ctr"/>
                </a:tc>
              </a:tr>
              <a:tr h="0">
                <a:tc>
                  <a:txBody>
                    <a:bodyPr/>
                    <a:lstStyle/>
                    <a:p>
                      <a:pPr>
                        <a:spcAft>
                          <a:spcPts val="0"/>
                        </a:spcAft>
                      </a:pPr>
                      <a:r>
                        <a:rPr lang="tr-TR" sz="1200">
                          <a:effectLst/>
                        </a:rPr>
                        <a:t>Ana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dirty="0">
                          <a:effectLst/>
                        </a:rPr>
                        <a:t>4 – 16 İşlemci </a:t>
                      </a:r>
                      <a:r>
                        <a:rPr lang="tr-TR" sz="1200" dirty="0" smtClean="0">
                          <a:effectLst/>
                        </a:rPr>
                        <a:t>bulunur (Çok Hızlı)</a:t>
                      </a:r>
                      <a:endParaRPr lang="tr-TR" sz="1200" dirty="0">
                        <a:effectLst/>
                        <a:latin typeface="Times New Roman"/>
                        <a:ea typeface="Times New Roman"/>
                      </a:endParaRPr>
                    </a:p>
                  </a:txBody>
                  <a:tcPr marL="9525" marR="9525" marT="9525" marB="9525" anchor="ctr"/>
                </a:tc>
              </a:tr>
              <a:tr h="0">
                <a:tc>
                  <a:txBody>
                    <a:bodyPr/>
                    <a:lstStyle/>
                    <a:p>
                      <a:pPr>
                        <a:spcAft>
                          <a:spcPts val="0"/>
                        </a:spcAft>
                      </a:pPr>
                      <a:r>
                        <a:rPr lang="tr-TR" sz="1200">
                          <a:effectLst/>
                        </a:rPr>
                        <a:t>Mini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a:effectLst/>
                        </a:rPr>
                        <a:t>200 Mhz – 800 Mhz</a:t>
                      </a:r>
                      <a:endParaRPr lang="tr-TR" sz="1200">
                        <a:effectLst/>
                        <a:latin typeface="Times New Roman"/>
                        <a:ea typeface="Times New Roman"/>
                      </a:endParaRPr>
                    </a:p>
                  </a:txBody>
                  <a:tcPr marL="9525" marR="9525" marT="9525" marB="9525" anchor="ctr"/>
                </a:tc>
              </a:tr>
              <a:tr h="0">
                <a:tc>
                  <a:txBody>
                    <a:bodyPr/>
                    <a:lstStyle/>
                    <a:p>
                      <a:pPr>
                        <a:spcAft>
                          <a:spcPts val="0"/>
                        </a:spcAft>
                      </a:pPr>
                      <a:r>
                        <a:rPr lang="tr-TR" sz="1200">
                          <a:effectLst/>
                        </a:rPr>
                        <a:t>Ağ bilgisayarı</a:t>
                      </a:r>
                      <a:endParaRPr lang="tr-TR" sz="1200">
                        <a:effectLst/>
                        <a:latin typeface="Times New Roman"/>
                        <a:ea typeface="Times New Roman"/>
                      </a:endParaRPr>
                    </a:p>
                  </a:txBody>
                  <a:tcPr marL="9525" marR="9525" marT="9525" marB="9525" anchor="ctr"/>
                </a:tc>
                <a:tc>
                  <a:txBody>
                    <a:bodyPr/>
                    <a:lstStyle/>
                    <a:p>
                      <a:pPr>
                        <a:spcAft>
                          <a:spcPts val="0"/>
                        </a:spcAft>
                      </a:pPr>
                      <a:r>
                        <a:rPr lang="tr-TR" sz="1200">
                          <a:effectLst/>
                        </a:rPr>
                        <a:t>1,2 Ghz – 3,1 Ghz</a:t>
                      </a:r>
                      <a:endParaRPr lang="tr-TR" sz="1200">
                        <a:effectLst/>
                        <a:latin typeface="Times New Roman"/>
                        <a:ea typeface="Times New Roman"/>
                      </a:endParaRPr>
                    </a:p>
                  </a:txBody>
                  <a:tcPr marL="9525" marR="9525" marT="9525" marB="9525" anchor="ctr"/>
                </a:tc>
              </a:tr>
              <a:tr h="0">
                <a:tc>
                  <a:txBody>
                    <a:bodyPr/>
                    <a:lstStyle/>
                    <a:p>
                      <a:pPr>
                        <a:spcAft>
                          <a:spcPts val="0"/>
                        </a:spcAft>
                      </a:pPr>
                      <a:r>
                        <a:rPr lang="tr-TR" sz="1200">
                          <a:effectLst/>
                        </a:rPr>
                        <a:t>Kişisel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a:effectLst/>
                        </a:rPr>
                        <a:t>1,7 Ghz – 3,6 Ghz</a:t>
                      </a:r>
                      <a:endParaRPr lang="tr-TR" sz="1200">
                        <a:effectLst/>
                        <a:latin typeface="Times New Roman"/>
                        <a:ea typeface="Times New Roman"/>
                      </a:endParaRPr>
                    </a:p>
                  </a:txBody>
                  <a:tcPr marL="9525" marR="9525" marT="9525" marB="9525" anchor="ctr"/>
                </a:tc>
              </a:tr>
              <a:tr h="0">
                <a:tc>
                  <a:txBody>
                    <a:bodyPr/>
                    <a:lstStyle/>
                    <a:p>
                      <a:pPr>
                        <a:spcAft>
                          <a:spcPts val="0"/>
                        </a:spcAft>
                      </a:pPr>
                      <a:r>
                        <a:rPr lang="tr-TR" sz="1200">
                          <a:effectLst/>
                        </a:rPr>
                        <a:t>Dizüstü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dirty="0">
                          <a:effectLst/>
                        </a:rPr>
                        <a:t>1,1 </a:t>
                      </a:r>
                      <a:r>
                        <a:rPr lang="tr-TR" sz="1200" dirty="0" err="1">
                          <a:effectLst/>
                        </a:rPr>
                        <a:t>Ghz</a:t>
                      </a:r>
                      <a:r>
                        <a:rPr lang="tr-TR" sz="1200" dirty="0">
                          <a:effectLst/>
                        </a:rPr>
                        <a:t> – 2,0 </a:t>
                      </a:r>
                      <a:r>
                        <a:rPr lang="tr-TR" sz="1200" dirty="0" err="1">
                          <a:effectLst/>
                        </a:rPr>
                        <a:t>Ghz</a:t>
                      </a:r>
                      <a:endParaRPr lang="tr-TR" sz="1200" dirty="0">
                        <a:effectLst/>
                        <a:latin typeface="Times New Roman"/>
                        <a:ea typeface="Times New Roman"/>
                      </a:endParaRPr>
                    </a:p>
                  </a:txBody>
                  <a:tcPr marL="9525" marR="9525" marT="9525" marB="9525" anchor="ctr"/>
                </a:tc>
              </a:tr>
            </a:tbl>
          </a:graphicData>
        </a:graphic>
      </p:graphicFrame>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
        <p:nvSpPr>
          <p:cNvPr id="9" name="Rectangle 1"/>
          <p:cNvSpPr>
            <a:spLocks noChangeArrowheads="1"/>
          </p:cNvSpPr>
          <p:nvPr/>
        </p:nvSpPr>
        <p:spPr bwMode="auto">
          <a:xfrm>
            <a:off x="1043608" y="2588712"/>
            <a:ext cx="6918800" cy="132343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 Hız</a:t>
            </a:r>
            <a:br>
              <a:rPr kumimoji="0" lang="tr-TR"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r>
              <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r>
            <a:br>
              <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r>
              <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Bilgisayarın hızı merkezi işlem biriminin işlemci hızı ile işlemcilerin hızı hertz (frekans hızı) birimi ile ölçülür. Günümüzde bilgisayarlar 1.7 </a:t>
            </a:r>
            <a:r>
              <a:rPr kumimoji="0" lang="tr-TR"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Ghz</a:t>
            </a:r>
            <a:r>
              <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2,8 </a:t>
            </a:r>
            <a:r>
              <a:rPr kumimoji="0" lang="tr-TR"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Ghz</a:t>
            </a:r>
            <a:r>
              <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3,6 </a:t>
            </a:r>
            <a:r>
              <a:rPr kumimoji="0" lang="tr-TR"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Ghz</a:t>
            </a:r>
            <a:r>
              <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gibi hızlara sahiptir.</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 xmlns:p14="http://schemas.microsoft.com/office/powerpoint/2010/main" val="13703462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574032"/>
            <a:ext cx="7776864" cy="1503040"/>
          </a:xfrm>
        </p:spPr>
        <p:txBody>
          <a:bodyPr>
            <a:noAutofit/>
          </a:bodyPr>
          <a:lstStyle/>
          <a:p>
            <a:pPr algn="ctr"/>
            <a:r>
              <a:rPr lang="tr-TR" sz="4400" dirty="0" smtClean="0"/>
              <a:t>BİLGİ TEKNOLOJİSİNİN TEMEL KAVRAMLARI</a:t>
            </a:r>
            <a:endParaRPr lang="tr-TR" sz="44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10083051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3200" dirty="0" smtClean="0"/>
              <a:t>BİLGİSAYARLAR ARASINDAKİ FARKLILIKLAR</a:t>
            </a:r>
            <a:endParaRPr lang="tr-TR" sz="3200" dirty="0"/>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graphicFrame>
        <p:nvGraphicFramePr>
          <p:cNvPr id="11" name="İçerik Yer Tutucusu 10"/>
          <p:cNvGraphicFramePr>
            <a:graphicFrameLocks noGrp="1"/>
          </p:cNvGraphicFramePr>
          <p:nvPr>
            <p:ph idx="1"/>
            <p:extLst>
              <p:ext uri="{D42A27DB-BD31-4B8C-83A1-F6EECF244321}">
                <p14:modId xmlns="" xmlns:p14="http://schemas.microsoft.com/office/powerpoint/2010/main" val="4186857334"/>
              </p:ext>
            </p:extLst>
          </p:nvPr>
        </p:nvGraphicFramePr>
        <p:xfrm>
          <a:off x="1042988" y="4437112"/>
          <a:ext cx="6777036" cy="1211580"/>
        </p:xfrm>
        <a:graphic>
          <a:graphicData uri="http://schemas.openxmlformats.org/drawingml/2006/table">
            <a:tbl>
              <a:tblPr>
                <a:tableStyleId>{5C22544A-7EE6-4342-B048-85BDC9FD1C3A}</a:tableStyleId>
              </a:tblPr>
              <a:tblGrid>
                <a:gridCol w="3388518"/>
                <a:gridCol w="3388518"/>
              </a:tblGrid>
              <a:tr h="201930">
                <a:tc>
                  <a:txBody>
                    <a:bodyPr/>
                    <a:lstStyle/>
                    <a:p>
                      <a:pPr>
                        <a:spcAft>
                          <a:spcPts val="0"/>
                        </a:spcAft>
                      </a:pPr>
                      <a:r>
                        <a:rPr lang="tr-TR" sz="1200" dirty="0">
                          <a:solidFill>
                            <a:srgbClr val="FF0000"/>
                          </a:solidFill>
                          <a:effectLst/>
                        </a:rPr>
                        <a:t>Bilgisayar Türü</a:t>
                      </a:r>
                      <a:endParaRPr lang="tr-TR" sz="1200" dirty="0">
                        <a:solidFill>
                          <a:srgbClr val="FF0000"/>
                        </a:solidFill>
                        <a:effectLst/>
                        <a:latin typeface="Times New Roman"/>
                        <a:ea typeface="Times New Roman"/>
                      </a:endParaRPr>
                    </a:p>
                  </a:txBody>
                  <a:tcPr marL="9525" marR="9525" marT="9525" marB="9525" anchor="ctr"/>
                </a:tc>
                <a:tc>
                  <a:txBody>
                    <a:bodyPr/>
                    <a:lstStyle/>
                    <a:p>
                      <a:pPr>
                        <a:spcAft>
                          <a:spcPts val="0"/>
                        </a:spcAft>
                      </a:pPr>
                      <a:r>
                        <a:rPr lang="tr-TR" sz="1200" dirty="0" smtClean="0">
                          <a:solidFill>
                            <a:srgbClr val="FF0000"/>
                          </a:solidFill>
                          <a:effectLst/>
                        </a:rPr>
                        <a:t>Maliyet</a:t>
                      </a:r>
                      <a:endParaRPr lang="tr-TR" sz="1200" dirty="0">
                        <a:solidFill>
                          <a:srgbClr val="FF0000"/>
                        </a:solidFill>
                        <a:effectLst/>
                        <a:latin typeface="Times New Roman"/>
                        <a:ea typeface="Times New Roman"/>
                      </a:endParaRPr>
                    </a:p>
                  </a:txBody>
                  <a:tcPr marL="9525" marR="9525" marT="9525" marB="9525" anchor="ctr"/>
                </a:tc>
              </a:tr>
              <a:tr h="201930">
                <a:tc>
                  <a:txBody>
                    <a:bodyPr/>
                    <a:lstStyle/>
                    <a:p>
                      <a:pPr>
                        <a:spcAft>
                          <a:spcPts val="0"/>
                        </a:spcAft>
                      </a:pPr>
                      <a:r>
                        <a:rPr lang="tr-TR" sz="1200">
                          <a:effectLst/>
                        </a:rPr>
                        <a:t>Ana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a:effectLst/>
                        </a:rPr>
                        <a:t>1200 USD – 3500 USD</a:t>
                      </a:r>
                      <a:endParaRPr lang="tr-TR" sz="1200">
                        <a:effectLst/>
                        <a:latin typeface="Times New Roman"/>
                        <a:ea typeface="Times New Roman"/>
                      </a:endParaRPr>
                    </a:p>
                  </a:txBody>
                  <a:tcPr marL="9525" marR="9525" marT="9525" marB="9525" anchor="ctr"/>
                </a:tc>
              </a:tr>
              <a:tr h="201930">
                <a:tc>
                  <a:txBody>
                    <a:bodyPr/>
                    <a:lstStyle/>
                    <a:p>
                      <a:pPr>
                        <a:spcAft>
                          <a:spcPts val="0"/>
                        </a:spcAft>
                      </a:pPr>
                      <a:r>
                        <a:rPr lang="tr-TR" sz="1200">
                          <a:effectLst/>
                        </a:rPr>
                        <a:t>Mini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a:effectLst/>
                        </a:rPr>
                        <a:t>500 USD – 900 USD</a:t>
                      </a:r>
                      <a:endParaRPr lang="tr-TR" sz="1200">
                        <a:effectLst/>
                        <a:latin typeface="Times New Roman"/>
                        <a:ea typeface="Times New Roman"/>
                      </a:endParaRPr>
                    </a:p>
                  </a:txBody>
                  <a:tcPr marL="9525" marR="9525" marT="9525" marB="9525" anchor="ctr"/>
                </a:tc>
              </a:tr>
              <a:tr h="201930">
                <a:tc>
                  <a:txBody>
                    <a:bodyPr/>
                    <a:lstStyle/>
                    <a:p>
                      <a:pPr>
                        <a:spcAft>
                          <a:spcPts val="0"/>
                        </a:spcAft>
                      </a:pPr>
                      <a:r>
                        <a:rPr lang="tr-TR" sz="1200">
                          <a:effectLst/>
                        </a:rPr>
                        <a:t>Ağ bilgisayarı</a:t>
                      </a:r>
                      <a:endParaRPr lang="tr-TR" sz="1200">
                        <a:effectLst/>
                        <a:latin typeface="Times New Roman"/>
                        <a:ea typeface="Times New Roman"/>
                      </a:endParaRPr>
                    </a:p>
                  </a:txBody>
                  <a:tcPr marL="9525" marR="9525" marT="9525" marB="9525" anchor="ctr"/>
                </a:tc>
                <a:tc>
                  <a:txBody>
                    <a:bodyPr/>
                    <a:lstStyle/>
                    <a:p>
                      <a:pPr>
                        <a:spcAft>
                          <a:spcPts val="0"/>
                        </a:spcAft>
                      </a:pPr>
                      <a:r>
                        <a:rPr lang="tr-TR" sz="1200">
                          <a:effectLst/>
                        </a:rPr>
                        <a:t>400 USD – 1800 USD</a:t>
                      </a:r>
                      <a:endParaRPr lang="tr-TR" sz="1200">
                        <a:effectLst/>
                        <a:latin typeface="Times New Roman"/>
                        <a:ea typeface="Times New Roman"/>
                      </a:endParaRPr>
                    </a:p>
                  </a:txBody>
                  <a:tcPr marL="9525" marR="9525" marT="9525" marB="9525" anchor="ctr"/>
                </a:tc>
              </a:tr>
              <a:tr h="201930">
                <a:tc>
                  <a:txBody>
                    <a:bodyPr/>
                    <a:lstStyle/>
                    <a:p>
                      <a:pPr>
                        <a:spcAft>
                          <a:spcPts val="0"/>
                        </a:spcAft>
                      </a:pPr>
                      <a:r>
                        <a:rPr lang="tr-TR" sz="1200">
                          <a:effectLst/>
                        </a:rPr>
                        <a:t>Kişisel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a:effectLst/>
                        </a:rPr>
                        <a:t>600 USD – 2100 USD</a:t>
                      </a:r>
                      <a:endParaRPr lang="tr-TR" sz="1200">
                        <a:effectLst/>
                        <a:latin typeface="Times New Roman"/>
                        <a:ea typeface="Times New Roman"/>
                      </a:endParaRPr>
                    </a:p>
                  </a:txBody>
                  <a:tcPr marL="9525" marR="9525" marT="9525" marB="9525" anchor="ctr"/>
                </a:tc>
              </a:tr>
              <a:tr h="201930">
                <a:tc>
                  <a:txBody>
                    <a:bodyPr/>
                    <a:lstStyle/>
                    <a:p>
                      <a:pPr>
                        <a:spcAft>
                          <a:spcPts val="0"/>
                        </a:spcAft>
                      </a:pPr>
                      <a:r>
                        <a:rPr lang="tr-TR" sz="1200">
                          <a:effectLst/>
                        </a:rPr>
                        <a:t>Dizüstü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dirty="0">
                          <a:effectLst/>
                        </a:rPr>
                        <a:t>700 USD – 4000 USD</a:t>
                      </a:r>
                      <a:endParaRPr lang="tr-TR" sz="1200" dirty="0">
                        <a:effectLst/>
                        <a:latin typeface="Times New Roman"/>
                        <a:ea typeface="Times New Roman"/>
                      </a:endParaRPr>
                    </a:p>
                  </a:txBody>
                  <a:tcPr marL="9525" marR="9525" marT="9525" marB="9525" anchor="ctr"/>
                </a:tc>
              </a:tr>
            </a:tbl>
          </a:graphicData>
        </a:graphic>
      </p:graphicFrame>
      <p:sp>
        <p:nvSpPr>
          <p:cNvPr id="12" name="Rectangle 2"/>
          <p:cNvSpPr>
            <a:spLocks noChangeArrowheads="1"/>
          </p:cNvSpPr>
          <p:nvPr/>
        </p:nvSpPr>
        <p:spPr bwMode="auto">
          <a:xfrm>
            <a:off x="985990" y="2284691"/>
            <a:ext cx="7058500" cy="181588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 Maliyet</a:t>
            </a:r>
            <a:br>
              <a:rPr kumimoji="0" lang="tr-TR"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endPar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Bilgisayarların maliyetleri; hızlarına, kapasitelerine, ebatlarına, donanım birimlerinin kalitesine ve sayısına göre değişmektedir. Bilgisayarların özelliklerinde bir standart söz konusu olmadığından tam bir karşılaştırma yapmak mümkün değildir. Çeşitli türde bilgisayarların ortalama özellikler ve günümüz fiyatlarıyla yaklaşık maliyetleri şöyledir;</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 xmlns:p14="http://schemas.microsoft.com/office/powerpoint/2010/main" val="42172078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1043490" y="332656"/>
            <a:ext cx="7024744" cy="1143000"/>
          </a:xfrm>
        </p:spPr>
        <p:txBody>
          <a:bodyPr>
            <a:normAutofit/>
          </a:bodyPr>
          <a:lstStyle/>
          <a:p>
            <a:r>
              <a:rPr lang="tr-TR" sz="3200" dirty="0" smtClean="0"/>
              <a:t>SONUÇ OLARAK</a:t>
            </a:r>
            <a:endParaRPr lang="tr-TR" sz="3200" dirty="0"/>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
        <p:nvSpPr>
          <p:cNvPr id="2" name="İçerik Yer Tutucusu 1"/>
          <p:cNvSpPr>
            <a:spLocks noGrp="1"/>
          </p:cNvSpPr>
          <p:nvPr>
            <p:ph idx="1"/>
          </p:nvPr>
        </p:nvSpPr>
        <p:spPr>
          <a:xfrm>
            <a:off x="1043492" y="1700808"/>
            <a:ext cx="6777317" cy="4131821"/>
          </a:xfrm>
        </p:spPr>
        <p:txBody>
          <a:bodyPr>
            <a:normAutofit fontScale="77500" lnSpcReduction="20000"/>
          </a:bodyPr>
          <a:lstStyle/>
          <a:p>
            <a:r>
              <a:rPr lang="tr-TR" dirty="0"/>
              <a:t>Bilgisayarlar çok geniş bir kullanıcı yelpazesine sahiptir. Günümüzde ev hanımları da, büyük şirket yöneticileri de bilgisayar kullanmaktadır. </a:t>
            </a:r>
            <a:endParaRPr lang="tr-TR" dirty="0" smtClean="0"/>
          </a:p>
          <a:p>
            <a:r>
              <a:rPr lang="tr-TR" dirty="0" smtClean="0"/>
              <a:t>Ana </a:t>
            </a:r>
            <a:r>
              <a:rPr lang="tr-TR" dirty="0"/>
              <a:t>bilgisayarlar genelde büyük işletmeler ve kamu kurumları tarafından kullanılır. </a:t>
            </a:r>
            <a:endParaRPr lang="tr-TR" dirty="0" smtClean="0"/>
          </a:p>
          <a:p>
            <a:r>
              <a:rPr lang="tr-TR" dirty="0" smtClean="0"/>
              <a:t>Ofis </a:t>
            </a:r>
            <a:r>
              <a:rPr lang="tr-TR" dirty="0"/>
              <a:t>ve evlerde ise daha çok kişisel bilgisayarlar kullanılmaktadır. </a:t>
            </a:r>
            <a:endParaRPr lang="tr-TR" dirty="0" smtClean="0"/>
          </a:p>
          <a:p>
            <a:r>
              <a:rPr lang="tr-TR" dirty="0" smtClean="0"/>
              <a:t>Sabit </a:t>
            </a:r>
            <a:r>
              <a:rPr lang="tr-TR" dirty="0"/>
              <a:t>olarak bir yerde çalışmayan ve sürekli olarak bilgisayarda işi olanların dizüstü bilgisayar kullanmaları daha uygundur. </a:t>
            </a:r>
            <a:endParaRPr lang="tr-TR" dirty="0" smtClean="0"/>
          </a:p>
          <a:p>
            <a:r>
              <a:rPr lang="tr-TR" dirty="0" smtClean="0"/>
              <a:t>Mini </a:t>
            </a:r>
            <a:r>
              <a:rPr lang="tr-TR" dirty="0"/>
              <a:t>bilgisayarlar ise yanında sürekli bir ajanda veya not tutucu taşımak isteyenlerin tercihi olmaktadır. </a:t>
            </a:r>
            <a:endParaRPr lang="tr-TR" dirty="0" smtClean="0"/>
          </a:p>
          <a:p>
            <a:r>
              <a:rPr lang="tr-TR" dirty="0" smtClean="0"/>
              <a:t>Yeni </a:t>
            </a:r>
            <a:r>
              <a:rPr lang="tr-TR" dirty="0"/>
              <a:t>kullanıcılar ihtiyaçlarını iyi karşılayacak bilgisayar türünü tercih etmektedirler. Bilgisayarın maliyetleri de bu tercihi büyük oranda etkilemektedir.</a:t>
            </a:r>
          </a:p>
          <a:p>
            <a:endParaRPr lang="tr-TR" dirty="0"/>
          </a:p>
        </p:txBody>
      </p:sp>
    </p:spTree>
    <p:extLst>
      <p:ext uri="{BB962C8B-B14F-4D97-AF65-F5344CB8AC3E}">
        <p14:creationId xmlns="" xmlns:p14="http://schemas.microsoft.com/office/powerpoint/2010/main" val="38928368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141984"/>
            <a:ext cx="7776864" cy="2367136"/>
          </a:xfrm>
        </p:spPr>
        <p:txBody>
          <a:bodyPr>
            <a:noAutofit/>
          </a:bodyPr>
          <a:lstStyle/>
          <a:p>
            <a:pPr algn="ctr"/>
            <a:r>
              <a:rPr lang="tr-TR" sz="4800" dirty="0" smtClean="0"/>
              <a:t>BİLGİ TEKNOLOJİSİ </a:t>
            </a:r>
            <a:br>
              <a:rPr lang="tr-TR" sz="4800" dirty="0" smtClean="0"/>
            </a:br>
            <a:r>
              <a:rPr lang="tr-TR" sz="4800" dirty="0" smtClean="0"/>
              <a:t>ve </a:t>
            </a:r>
            <a:br>
              <a:rPr lang="tr-TR" sz="4800" dirty="0" smtClean="0"/>
            </a:br>
            <a:r>
              <a:rPr lang="tr-TR" sz="4800" dirty="0" smtClean="0"/>
              <a:t>TOPLUM</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1163130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BİLGİ TOPLUMU</a:t>
            </a:r>
            <a:endParaRPr lang="tr-TR" dirty="0"/>
          </a:p>
        </p:txBody>
      </p:sp>
      <p:sp>
        <p:nvSpPr>
          <p:cNvPr id="3" name="İçerik Yer Tutucusu 2"/>
          <p:cNvSpPr>
            <a:spLocks noGrp="1"/>
          </p:cNvSpPr>
          <p:nvPr>
            <p:ph idx="1"/>
          </p:nvPr>
        </p:nvSpPr>
        <p:spPr/>
        <p:txBody>
          <a:bodyPr>
            <a:normAutofit/>
          </a:bodyPr>
          <a:lstStyle/>
          <a:p>
            <a:r>
              <a:rPr lang="tr-TR" dirty="0"/>
              <a:t>Bilgi toplumu; </a:t>
            </a:r>
            <a:r>
              <a:rPr lang="tr-TR" dirty="0" smtClean="0"/>
              <a:t>bir toplumda her türlü </a:t>
            </a:r>
            <a:r>
              <a:rPr lang="tr-TR" dirty="0"/>
              <a:t>bilgiyi üreten, bilgi ağlarına bağlanan</a:t>
            </a:r>
            <a:r>
              <a:rPr lang="tr-TR" dirty="0" smtClean="0"/>
              <a:t>, bilgiye </a:t>
            </a:r>
            <a:r>
              <a:rPr lang="tr-TR" dirty="0"/>
              <a:t>erişen, erişilmiş </a:t>
            </a:r>
            <a:r>
              <a:rPr lang="tr-TR" dirty="0" smtClean="0"/>
              <a:t>bilgileri kolaylıkla </a:t>
            </a:r>
            <a:r>
              <a:rPr lang="tr-TR" dirty="0"/>
              <a:t>yayabilen ve bilgileri her sektörde kullanan toplum </a:t>
            </a:r>
            <a:r>
              <a:rPr lang="tr-TR" dirty="0" smtClean="0"/>
              <a:t>olarak tanımlanmaktadır</a:t>
            </a:r>
            <a:r>
              <a:rPr lang="tr-TR" dirty="0"/>
              <a:t>.</a:t>
            </a:r>
            <a:endParaRPr lang="tr-TR" dirty="0" smtClean="0"/>
          </a:p>
          <a:p>
            <a:r>
              <a:rPr lang="tr-TR" dirty="0" smtClean="0"/>
              <a:t>1980’li </a:t>
            </a:r>
            <a:r>
              <a:rPr lang="tr-TR" dirty="0"/>
              <a:t>yıllardaki, bilim ve teknolojideki hızlı gelişmeler </a:t>
            </a:r>
            <a:r>
              <a:rPr lang="tr-TR" dirty="0" smtClean="0"/>
              <a:t>bilgi toplumunun </a:t>
            </a:r>
            <a:r>
              <a:rPr lang="tr-TR" dirty="0"/>
              <a:t>oluşmasının başlangıç yılları olmuştur.</a:t>
            </a:r>
          </a:p>
        </p:txBody>
      </p:sp>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7716546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r>
              <a:rPr lang="tr-TR" dirty="0"/>
              <a:t>BİLGİ TOPLUMU</a:t>
            </a:r>
          </a:p>
        </p:txBody>
      </p:sp>
      <p:sp>
        <p:nvSpPr>
          <p:cNvPr id="4" name="İçerik Yer Tutucusu 3"/>
          <p:cNvSpPr>
            <a:spLocks noGrp="1"/>
          </p:cNvSpPr>
          <p:nvPr>
            <p:ph idx="1"/>
          </p:nvPr>
        </p:nvSpPr>
        <p:spPr/>
        <p:txBody>
          <a:bodyPr>
            <a:normAutofit/>
          </a:bodyPr>
          <a:lstStyle/>
          <a:p>
            <a:r>
              <a:rPr lang="tr-TR" dirty="0"/>
              <a:t>Çağımızda gelişmiş ülkeleri, </a:t>
            </a:r>
            <a:r>
              <a:rPr lang="tr-TR" dirty="0" smtClean="0"/>
              <a:t>sanayi toplumu </a:t>
            </a:r>
            <a:r>
              <a:rPr lang="tr-TR" dirty="0"/>
              <a:t>olmaktan çıkarak bilgi toplumu olma aşamasına ulaşmışlardır. </a:t>
            </a:r>
            <a:r>
              <a:rPr lang="tr-TR" dirty="0" smtClean="0"/>
              <a:t>İletişim teknolojisinde </a:t>
            </a:r>
            <a:r>
              <a:rPr lang="tr-TR" dirty="0"/>
              <a:t>meydana gelen gelişmeler, bilgi toplumunun oluşturulmasında </a:t>
            </a:r>
            <a:r>
              <a:rPr lang="tr-TR" dirty="0" smtClean="0"/>
              <a:t>en önemli </a:t>
            </a:r>
            <a:r>
              <a:rPr lang="tr-TR" dirty="0"/>
              <a:t>etken olmuştur</a:t>
            </a:r>
            <a:r>
              <a:rPr lang="tr-TR" dirty="0" smtClean="0"/>
              <a:t>.</a:t>
            </a:r>
          </a:p>
          <a:p>
            <a:r>
              <a:rPr lang="tr-TR" dirty="0"/>
              <a:t>Bilgi, yaşadığımız çağın bir simgesi olarak </a:t>
            </a:r>
            <a:r>
              <a:rPr lang="tr-TR" dirty="0" smtClean="0"/>
              <a:t>kabul edilmektedir</a:t>
            </a:r>
            <a:r>
              <a:rPr lang="tr-TR" dirty="0"/>
              <a:t>.</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32660227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r>
              <a:rPr lang="tr-TR" dirty="0"/>
              <a:t>BİLGİ </a:t>
            </a:r>
            <a:r>
              <a:rPr lang="tr-TR" dirty="0" smtClean="0"/>
              <a:t>OTOYOLU</a:t>
            </a:r>
            <a:endParaRPr lang="tr-TR" dirty="0"/>
          </a:p>
        </p:txBody>
      </p:sp>
      <p:sp>
        <p:nvSpPr>
          <p:cNvPr id="4" name="İçerik Yer Tutucusu 3"/>
          <p:cNvSpPr>
            <a:spLocks noGrp="1"/>
          </p:cNvSpPr>
          <p:nvPr>
            <p:ph idx="1"/>
          </p:nvPr>
        </p:nvSpPr>
        <p:spPr/>
        <p:txBody>
          <a:bodyPr>
            <a:normAutofit lnSpcReduction="10000"/>
          </a:bodyPr>
          <a:lstStyle/>
          <a:p>
            <a:r>
              <a:rPr lang="tr-TR" dirty="0"/>
              <a:t>Son yıllarda meydana gelen bilgi patlaması </a:t>
            </a:r>
            <a:r>
              <a:rPr lang="tr-TR" dirty="0" smtClean="0"/>
              <a:t>araştırma-geliştirmeye verilen </a:t>
            </a:r>
            <a:r>
              <a:rPr lang="tr-TR" dirty="0"/>
              <a:t>önemin bir sonucudur. Teknolojik gelişmenin bir ürünü olarak evlere </a:t>
            </a:r>
            <a:r>
              <a:rPr lang="tr-TR" dirty="0" smtClean="0"/>
              <a:t>kadar uzanan </a:t>
            </a:r>
            <a:r>
              <a:rPr lang="tr-TR" dirty="0"/>
              <a:t>bilgi ağları bilgi çağının özelliği olarak algılanmaktadır. </a:t>
            </a:r>
            <a:endParaRPr lang="tr-TR" dirty="0" smtClean="0"/>
          </a:p>
          <a:p>
            <a:r>
              <a:rPr lang="tr-TR" dirty="0" smtClean="0"/>
              <a:t>Bu </a:t>
            </a:r>
            <a:r>
              <a:rPr lang="tr-TR" dirty="0"/>
              <a:t>bilgiler </a:t>
            </a:r>
            <a:r>
              <a:rPr lang="tr-TR" dirty="0" smtClean="0"/>
              <a:t>bilgi </a:t>
            </a:r>
            <a:r>
              <a:rPr lang="tr-TR" dirty="0" smtClean="0"/>
              <a:t>otoyolu </a:t>
            </a:r>
            <a:r>
              <a:rPr lang="tr-TR" dirty="0"/>
              <a:t>denen hızlı bilgi ulaşım ağları vasıtasıyla yapılmaktadır. </a:t>
            </a:r>
            <a:r>
              <a:rPr lang="tr-TR" dirty="0" smtClean="0"/>
              <a:t>Çağımızda bilginin </a:t>
            </a:r>
            <a:r>
              <a:rPr lang="tr-TR" dirty="0"/>
              <a:t>değeri tüm diğer ekonomik araçların önüne geçmiştir.</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25216410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80928"/>
            <a:ext cx="7776864" cy="1008112"/>
          </a:xfrm>
        </p:spPr>
        <p:txBody>
          <a:bodyPr>
            <a:noAutofit/>
          </a:bodyPr>
          <a:lstStyle/>
          <a:p>
            <a:pPr algn="ctr"/>
            <a:r>
              <a:rPr lang="tr-TR" sz="4800" dirty="0" smtClean="0"/>
              <a:t>İYİ BİR ÇALIŞMA ORTAMI</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25235734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r>
              <a:rPr lang="tr-TR" dirty="0"/>
              <a:t>İYİ BİR ÇALIŞMA ORTAMI</a:t>
            </a:r>
          </a:p>
        </p:txBody>
      </p:sp>
      <p:sp>
        <p:nvSpPr>
          <p:cNvPr id="4" name="İçerik Yer Tutucusu 3"/>
          <p:cNvSpPr>
            <a:spLocks noGrp="1"/>
          </p:cNvSpPr>
          <p:nvPr>
            <p:ph idx="1"/>
          </p:nvPr>
        </p:nvSpPr>
        <p:spPr/>
        <p:txBody>
          <a:bodyPr/>
          <a:lstStyle/>
          <a:p>
            <a:r>
              <a:rPr lang="tr-TR" dirty="0"/>
              <a:t>İnsanların iş verimlerini artırmak, olumlu çalışma şartlarının yaratılması ile sağlanır. Kötü bir çalışma ortamı bilgisayar kullanıcısının sağlığına zarar verir. Ayrıca zaman kaybına ve dolayısıyla maliyetlerin yükselmesine neden olur.</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6591383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fontScale="90000"/>
          </a:bodyPr>
          <a:lstStyle/>
          <a:p>
            <a:r>
              <a:rPr lang="tr-TR" dirty="0"/>
              <a:t>İYİ BİR ÇALIŞMA </a:t>
            </a:r>
            <a:r>
              <a:rPr lang="tr-TR" dirty="0" smtClean="0"/>
              <a:t>ORTAMININ FAYDALARI</a:t>
            </a:r>
            <a:endParaRPr lang="tr-TR" dirty="0"/>
          </a:p>
        </p:txBody>
      </p:sp>
      <p:sp>
        <p:nvSpPr>
          <p:cNvPr id="4" name="İçerik Yer Tutucusu 3"/>
          <p:cNvSpPr>
            <a:spLocks noGrp="1"/>
          </p:cNvSpPr>
          <p:nvPr>
            <p:ph idx="1"/>
          </p:nvPr>
        </p:nvSpPr>
        <p:spPr/>
        <p:txBody>
          <a:bodyPr/>
          <a:lstStyle/>
          <a:p>
            <a:r>
              <a:rPr lang="tr-TR" dirty="0"/>
              <a:t>İyi bir çalışma ortamının en önemli yararlarından </a:t>
            </a:r>
            <a:r>
              <a:rPr lang="tr-TR" dirty="0" smtClean="0"/>
              <a:t>birisi, </a:t>
            </a:r>
            <a:r>
              <a:rPr lang="tr-TR" dirty="0"/>
              <a:t>sağlık açısından oluşabilecek olumsuzlukları engellemesidir. İşler yapılırken ortaya çıkabilecek tehlikeli durumlar önceden belirlenmeli ve gerekli önlemler alınmalıdır. Gürültü, ışık, ısı vb. koşullar sağlığı bozacak derecede az veya fazla olmamalıdır.</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32925210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80928"/>
            <a:ext cx="7776864" cy="1008112"/>
          </a:xfrm>
        </p:spPr>
        <p:txBody>
          <a:bodyPr>
            <a:noAutofit/>
          </a:bodyPr>
          <a:lstStyle/>
          <a:p>
            <a:pPr algn="ctr"/>
            <a:r>
              <a:rPr lang="tr-TR" sz="4800" dirty="0" smtClean="0"/>
              <a:t>EKRAN (MONİTÖR)</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3839618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r>
              <a:rPr lang="tr-TR" dirty="0" smtClean="0"/>
              <a:t>BİLGİSAYAR NEDİR?</a:t>
            </a:r>
            <a:endParaRPr lang="tr-TR" dirty="0"/>
          </a:p>
        </p:txBody>
      </p:sp>
      <p:sp>
        <p:nvSpPr>
          <p:cNvPr id="4" name="İçerik Yer Tutucusu 3"/>
          <p:cNvSpPr>
            <a:spLocks noGrp="1"/>
          </p:cNvSpPr>
          <p:nvPr>
            <p:ph idx="1"/>
          </p:nvPr>
        </p:nvSpPr>
        <p:spPr>
          <a:xfrm>
            <a:off x="1043491" y="2323652"/>
            <a:ext cx="4997439" cy="3508977"/>
          </a:xfrm>
        </p:spPr>
        <p:txBody>
          <a:bodyPr>
            <a:normAutofit/>
          </a:bodyPr>
          <a:lstStyle/>
          <a:p>
            <a:r>
              <a:rPr lang="tr-TR" dirty="0"/>
              <a:t>Bilgisayar; girilen verileri kullanıcının isteğine göre işleyebilen, veriler üzerinde aritmetiksel ve mantıksal işlemler yaparak kullanıcıya tekrar sunabilen ve gerektiğinde bunları saklayabilen elektronik bir aygıttır.</a:t>
            </a:r>
          </a:p>
          <a:p>
            <a:endParaRPr lang="tr-TR" dirty="0"/>
          </a:p>
        </p:txBody>
      </p:sp>
      <p:pic>
        <p:nvPicPr>
          <p:cNvPr id="1026" name="Picture 2" descr="D:\RESİMLER\Bilgisayar - Elektronik Parça Resimleri\PosteDeTravail.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68851" y="2564904"/>
            <a:ext cx="2160240" cy="2160240"/>
          </a:xfrm>
          <a:prstGeom prst="rect">
            <a:avLst/>
          </a:prstGeom>
          <a:noFill/>
          <a:extLst>
            <a:ext uri="{909E8E84-426E-40DD-AFC4-6F175D3DCCD1}">
              <a14:hiddenFill xmlns="" xmlns:a14="http://schemas.microsoft.com/office/drawing/2010/main">
                <a:solidFill>
                  <a:srgbClr val="FFFFFF"/>
                </a:solidFill>
              </a14:hiddenFill>
            </a:ext>
          </a:extLst>
        </p:spPr>
      </p:pic>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209765503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fontScale="90000"/>
          </a:bodyPr>
          <a:lstStyle/>
          <a:p>
            <a:r>
              <a:rPr lang="tr-TR" dirty="0"/>
              <a:t>Monitörünüzü Kullanırken Dikkat </a:t>
            </a:r>
            <a:r>
              <a:rPr lang="tr-TR" dirty="0" smtClean="0"/>
              <a:t>Edilmesi </a:t>
            </a:r>
            <a:r>
              <a:rPr lang="tr-TR" dirty="0"/>
              <a:t>Gerekenler</a:t>
            </a:r>
          </a:p>
        </p:txBody>
      </p:sp>
      <p:sp>
        <p:nvSpPr>
          <p:cNvPr id="4" name="İçerik Yer Tutucusu 3"/>
          <p:cNvSpPr>
            <a:spLocks noGrp="1"/>
          </p:cNvSpPr>
          <p:nvPr>
            <p:ph idx="1"/>
          </p:nvPr>
        </p:nvSpPr>
        <p:spPr/>
        <p:txBody>
          <a:bodyPr>
            <a:normAutofit fontScale="85000" lnSpcReduction="20000"/>
          </a:bodyPr>
          <a:lstStyle/>
          <a:p>
            <a:pPr marL="68580" indent="0">
              <a:buNone/>
            </a:pPr>
            <a:r>
              <a:rPr lang="tr-TR" dirty="0" smtClean="0"/>
              <a:t>1-) Monitörü </a:t>
            </a:r>
            <a:r>
              <a:rPr lang="tr-TR" dirty="0"/>
              <a:t>güçlü manyetik alan yaratabilecek yüksek kapasiteli transformatörler, elektrik motorları ve harici hoparlörler veya fanlar gibi diğer aygıtlardan uzak tutun.</a:t>
            </a:r>
            <a:br>
              <a:rPr lang="tr-TR" dirty="0"/>
            </a:br>
            <a:r>
              <a:rPr lang="tr-TR" dirty="0"/>
              <a:t/>
            </a:r>
            <a:br>
              <a:rPr lang="tr-TR" dirty="0"/>
            </a:br>
            <a:r>
              <a:rPr lang="tr-TR" dirty="0" smtClean="0"/>
              <a:t>2-) Monitör </a:t>
            </a:r>
            <a:r>
              <a:rPr lang="tr-TR" dirty="0"/>
              <a:t>açıkken yerinin değiştirilmesi görüntüde renk kaybına yol açabilir. Bunu düzeltmek için, monitörü kapatın ve tekrar açmadan önce 15- 20 dakika bekleyin.</a:t>
            </a:r>
            <a:br>
              <a:rPr lang="tr-TR" dirty="0"/>
            </a:br>
            <a:r>
              <a:rPr lang="tr-TR" dirty="0"/>
              <a:t/>
            </a:r>
            <a:br>
              <a:rPr lang="tr-TR" dirty="0"/>
            </a:br>
            <a:r>
              <a:rPr lang="tr-TR" dirty="0" smtClean="0"/>
              <a:t>3-)</a:t>
            </a:r>
            <a:r>
              <a:rPr lang="tr-TR" dirty="0"/>
              <a:t>Isının düzgün olarak dağılması için, monitörün etrafında yeterli havalandırma alanı olmasına dikkat edin</a:t>
            </a:r>
            <a:r>
              <a:rPr lang="tr-TR" dirty="0" smtClean="0"/>
              <a:t>.</a:t>
            </a:r>
            <a:r>
              <a:rPr lang="tr-TR" dirty="0"/>
              <a:t/>
            </a:r>
            <a:br>
              <a:rPr lang="tr-TR" dirty="0"/>
            </a:br>
            <a:endParaRPr lang="tr-TR" dirty="0"/>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3404453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fontScale="90000"/>
          </a:bodyPr>
          <a:lstStyle/>
          <a:p>
            <a:r>
              <a:rPr lang="tr-TR" dirty="0"/>
              <a:t>Monitörünüzü Kullanırken Dikkat </a:t>
            </a:r>
            <a:r>
              <a:rPr lang="tr-TR" dirty="0" smtClean="0"/>
              <a:t>Edilmesi </a:t>
            </a:r>
            <a:r>
              <a:rPr lang="tr-TR" dirty="0"/>
              <a:t>Gerekenler</a:t>
            </a:r>
          </a:p>
        </p:txBody>
      </p:sp>
      <p:sp>
        <p:nvSpPr>
          <p:cNvPr id="4" name="İçerik Yer Tutucusu 3"/>
          <p:cNvSpPr>
            <a:spLocks noGrp="1"/>
          </p:cNvSpPr>
          <p:nvPr>
            <p:ph idx="1"/>
          </p:nvPr>
        </p:nvSpPr>
        <p:spPr/>
        <p:txBody>
          <a:bodyPr>
            <a:normAutofit fontScale="77500" lnSpcReduction="20000"/>
          </a:bodyPr>
          <a:lstStyle/>
          <a:p>
            <a:pPr marL="68580" indent="0">
              <a:buNone/>
            </a:pPr>
            <a:r>
              <a:rPr lang="tr-TR" dirty="0"/>
              <a:t>4</a:t>
            </a:r>
            <a:r>
              <a:rPr lang="tr-TR" dirty="0" smtClean="0"/>
              <a:t>-) Monitörün </a:t>
            </a:r>
            <a:r>
              <a:rPr lang="tr-TR" dirty="0"/>
              <a:t>yüksekliğini ekran göz seviyesinde veya biraz altında olacak </a:t>
            </a:r>
            <a:r>
              <a:rPr lang="tr-TR" dirty="0" smtClean="0"/>
              <a:t>şekilde ayarlayın</a:t>
            </a:r>
            <a:r>
              <a:rPr lang="tr-TR" dirty="0"/>
              <a:t>. Ekranın ortasına bakarken gözleriniz çok hafif aşağıya doğru bakmalıdır.</a:t>
            </a:r>
            <a:br>
              <a:rPr lang="tr-TR" dirty="0"/>
            </a:br>
            <a:r>
              <a:rPr lang="tr-TR" dirty="0"/>
              <a:t/>
            </a:r>
            <a:br>
              <a:rPr lang="tr-TR" dirty="0"/>
            </a:br>
            <a:r>
              <a:rPr lang="tr-TR" dirty="0" smtClean="0"/>
              <a:t>5-) Monitör </a:t>
            </a:r>
            <a:r>
              <a:rPr lang="tr-TR" dirty="0"/>
              <a:t>gözlerinize 40 cm’den yakın </a:t>
            </a:r>
            <a:r>
              <a:rPr lang="tr-TR" dirty="0" smtClean="0"/>
              <a:t>ve 70 </a:t>
            </a:r>
            <a:r>
              <a:rPr lang="tr-TR" dirty="0"/>
              <a:t>cm’den uzak olmamalıdır. En iyi mesafe 60 cm’dir.</a:t>
            </a:r>
            <a:br>
              <a:rPr lang="tr-TR" dirty="0"/>
            </a:br>
            <a:r>
              <a:rPr lang="tr-TR" dirty="0"/>
              <a:t/>
            </a:r>
            <a:br>
              <a:rPr lang="tr-TR" dirty="0"/>
            </a:br>
            <a:r>
              <a:rPr lang="tr-TR" dirty="0" smtClean="0"/>
              <a:t>6-) Gözlerinizi </a:t>
            </a:r>
            <a:r>
              <a:rPr lang="tr-TR" dirty="0"/>
              <a:t>periyodik olarak en az 6 m. uzaktaki bir nesneye </a:t>
            </a:r>
            <a:r>
              <a:rPr lang="tr-TR" dirty="0" smtClean="0"/>
              <a:t>odaklayarak dinlendirin</a:t>
            </a:r>
            <a:r>
              <a:rPr lang="tr-TR" dirty="0"/>
              <a:t>. Sık sık göz kırpın.</a:t>
            </a:r>
            <a:br>
              <a:rPr lang="tr-TR" dirty="0"/>
            </a:br>
            <a:r>
              <a:rPr lang="tr-TR" dirty="0"/>
              <a:t/>
            </a:r>
            <a:br>
              <a:rPr lang="tr-TR" dirty="0"/>
            </a:br>
            <a:r>
              <a:rPr lang="tr-TR" dirty="0" smtClean="0"/>
              <a:t>7-)</a:t>
            </a:r>
            <a:r>
              <a:rPr lang="tr-TR" dirty="0"/>
              <a:t>Parlama ve yansımaları en aza indirmek için monitörü pencere ve diğer </a:t>
            </a:r>
            <a:r>
              <a:rPr lang="tr-TR" dirty="0" smtClean="0"/>
              <a:t>ışık kaynaklarına 90° </a:t>
            </a:r>
            <a:r>
              <a:rPr lang="tr-TR" dirty="0"/>
              <a:t>açı ile yerleştirin. Monitörün eğimini ayarlayarak tavan ışıklarının ekranınıza yansımasını engelleyiniz</a:t>
            </a:r>
            <a:r>
              <a:rPr lang="tr-TR" dirty="0" smtClean="0"/>
              <a:t>.</a:t>
            </a:r>
            <a:endParaRPr lang="tr-TR" dirty="0"/>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15707454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fontScale="90000"/>
          </a:bodyPr>
          <a:lstStyle/>
          <a:p>
            <a:r>
              <a:rPr lang="tr-TR" dirty="0"/>
              <a:t>Monitörünüzü Kullanırken Dikkat </a:t>
            </a:r>
            <a:r>
              <a:rPr lang="tr-TR" dirty="0" smtClean="0"/>
              <a:t>Edilmesi </a:t>
            </a:r>
            <a:r>
              <a:rPr lang="tr-TR" dirty="0"/>
              <a:t>Gerekenler</a:t>
            </a:r>
          </a:p>
        </p:txBody>
      </p:sp>
      <p:sp>
        <p:nvSpPr>
          <p:cNvPr id="4" name="İçerik Yer Tutucusu 3"/>
          <p:cNvSpPr>
            <a:spLocks noGrp="1"/>
          </p:cNvSpPr>
          <p:nvPr>
            <p:ph idx="1"/>
          </p:nvPr>
        </p:nvSpPr>
        <p:spPr/>
        <p:txBody>
          <a:bodyPr>
            <a:normAutofit/>
          </a:bodyPr>
          <a:lstStyle/>
          <a:p>
            <a:pPr marL="68580" indent="0">
              <a:buNone/>
            </a:pPr>
            <a:r>
              <a:rPr lang="tr-TR" dirty="0" smtClean="0"/>
              <a:t>8-) Eğer </a:t>
            </a:r>
            <a:r>
              <a:rPr lang="tr-TR" dirty="0"/>
              <a:t>ışık yansımaları ekranınızı görmeyi zorlaştırıyorsa, parlama engelleyici filtre kullanın.</a:t>
            </a:r>
            <a:br>
              <a:rPr lang="tr-TR" dirty="0"/>
            </a:br>
            <a:r>
              <a:rPr lang="tr-TR" dirty="0"/>
              <a:t/>
            </a:r>
            <a:br>
              <a:rPr lang="tr-TR" dirty="0"/>
            </a:br>
            <a:r>
              <a:rPr lang="tr-TR" dirty="0" smtClean="0"/>
              <a:t>9-) </a:t>
            </a:r>
            <a:r>
              <a:rPr lang="tr-TR" dirty="0"/>
              <a:t>Havalandırma boşluklarını kapatmayın ya da monitörü radyatör veya diğer ısı kaynaklarının yakınına yerleştirmeyin. Monitörün üzerine hiçbir şey koymayın.</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26492831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80928"/>
            <a:ext cx="7776864" cy="1008112"/>
          </a:xfrm>
        </p:spPr>
        <p:txBody>
          <a:bodyPr>
            <a:noAutofit/>
          </a:bodyPr>
          <a:lstStyle/>
          <a:p>
            <a:pPr algn="ctr"/>
            <a:r>
              <a:rPr lang="tr-TR" sz="4800" dirty="0" smtClean="0"/>
              <a:t>KOLTUK VE OTURUŞ</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2775687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1043490" y="548680"/>
            <a:ext cx="7024744" cy="1143000"/>
          </a:xfrm>
        </p:spPr>
        <p:txBody>
          <a:bodyPr>
            <a:normAutofit/>
          </a:bodyPr>
          <a:lstStyle/>
          <a:p>
            <a:r>
              <a:rPr lang="tr-TR" dirty="0" smtClean="0"/>
              <a:t>KOLTUK VE OTURUŞ</a:t>
            </a:r>
            <a:endParaRPr lang="tr-TR" dirty="0"/>
          </a:p>
        </p:txBody>
      </p:sp>
      <p:sp>
        <p:nvSpPr>
          <p:cNvPr id="4" name="İçerik Yer Tutucusu 3"/>
          <p:cNvSpPr>
            <a:spLocks noGrp="1"/>
          </p:cNvSpPr>
          <p:nvPr>
            <p:ph idx="1"/>
          </p:nvPr>
        </p:nvSpPr>
        <p:spPr>
          <a:xfrm>
            <a:off x="1043492" y="2323652"/>
            <a:ext cx="4104571" cy="3508977"/>
          </a:xfrm>
        </p:spPr>
        <p:txBody>
          <a:bodyPr>
            <a:normAutofit fontScale="70000" lnSpcReduction="20000"/>
          </a:bodyPr>
          <a:lstStyle/>
          <a:p>
            <a:pPr marL="68580" indent="0">
              <a:buNone/>
            </a:pPr>
            <a:r>
              <a:rPr lang="tr-TR" b="1" dirty="0" smtClean="0"/>
              <a:t>Bilgisayarın </a:t>
            </a:r>
            <a:r>
              <a:rPr lang="tr-TR" b="1" dirty="0"/>
              <a:t>karşısında otururken şunlara özen gösterilmelidir: </a:t>
            </a:r>
            <a:r>
              <a:rPr lang="tr-TR" b="1" dirty="0" smtClean="0"/>
              <a:t/>
            </a:r>
            <a:br>
              <a:rPr lang="tr-TR" b="1" dirty="0" smtClean="0"/>
            </a:br>
            <a:endParaRPr lang="tr-TR" b="1" dirty="0"/>
          </a:p>
          <a:p>
            <a:pPr lvl="0"/>
            <a:r>
              <a:rPr lang="tr-TR" dirty="0" smtClean="0"/>
              <a:t>Masa </a:t>
            </a:r>
            <a:r>
              <a:rPr lang="tr-TR" dirty="0"/>
              <a:t>yüksekliği 65-70 cm. </a:t>
            </a:r>
          </a:p>
          <a:p>
            <a:pPr lvl="0"/>
            <a:r>
              <a:rPr lang="tr-TR" dirty="0"/>
              <a:t>Yüksekliği ayarlanabilir, sırtı bele uygun ve esnek bir ergonomik koltuk </a:t>
            </a:r>
          </a:p>
          <a:p>
            <a:pPr lvl="0"/>
            <a:r>
              <a:rPr lang="tr-TR" dirty="0"/>
              <a:t>Omuzlar rahat bırakılmış </a:t>
            </a:r>
          </a:p>
          <a:p>
            <a:pPr lvl="0"/>
            <a:r>
              <a:rPr lang="tr-TR" dirty="0"/>
              <a:t>Dik oturulmuş ve sırt desteklenmiş </a:t>
            </a:r>
          </a:p>
          <a:p>
            <a:pPr lvl="0"/>
            <a:r>
              <a:rPr lang="tr-TR" dirty="0"/>
              <a:t>Kollar yatay veya biraz yukarıda </a:t>
            </a:r>
          </a:p>
          <a:p>
            <a:pPr lvl="0"/>
            <a:r>
              <a:rPr lang="tr-TR" dirty="0"/>
              <a:t>Dirsek ve eller düz bir çizgide </a:t>
            </a:r>
          </a:p>
          <a:p>
            <a:pPr lvl="0"/>
            <a:r>
              <a:rPr lang="tr-TR" dirty="0"/>
              <a:t>Bacakların üst kısmı yatay </a:t>
            </a:r>
          </a:p>
          <a:p>
            <a:r>
              <a:rPr lang="tr-TR" dirty="0"/>
              <a:t>Dizler 90 veya 110 derece açıda olmalı</a:t>
            </a:r>
          </a:p>
        </p:txBody>
      </p:sp>
      <p:pic>
        <p:nvPicPr>
          <p:cNvPr id="1026" name="Picture 2" descr="D:\ÖĞRETMEN\2008-2009 Genel\Bilgisayar ve Sağlık\bilgisayar oturuş düzeni.gif"/>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076056" y="2708920"/>
            <a:ext cx="3496178" cy="2952328"/>
          </a:xfrm>
          <a:prstGeom prst="rect">
            <a:avLst/>
          </a:prstGeom>
          <a:noFill/>
          <a:extLst>
            <a:ext uri="{909E8E84-426E-40DD-AFC4-6F175D3DCCD1}">
              <a14:hiddenFill xmlns="" xmlns:a14="http://schemas.microsoft.com/office/drawing/2010/main">
                <a:solidFill>
                  <a:srgbClr val="FFFFFF"/>
                </a:solidFill>
              </a14:hiddenFill>
            </a:ext>
          </a:extLst>
        </p:spPr>
      </p:pic>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382796830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80928"/>
            <a:ext cx="7776864" cy="1008112"/>
          </a:xfrm>
        </p:spPr>
        <p:txBody>
          <a:bodyPr>
            <a:noAutofit/>
          </a:bodyPr>
          <a:lstStyle/>
          <a:p>
            <a:pPr algn="ctr"/>
            <a:r>
              <a:rPr lang="tr-TR" sz="4800" dirty="0" smtClean="0"/>
              <a:t>KLAVYE</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213637277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1043490" y="548680"/>
            <a:ext cx="7024744" cy="1143000"/>
          </a:xfrm>
        </p:spPr>
        <p:txBody>
          <a:bodyPr>
            <a:normAutofit/>
          </a:bodyPr>
          <a:lstStyle/>
          <a:p>
            <a:r>
              <a:rPr lang="tr-TR" dirty="0" smtClean="0"/>
              <a:t>KLAVYE</a:t>
            </a:r>
            <a:endParaRPr lang="tr-TR" dirty="0"/>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9" name="Picture 2" descr="C:\Documents and Settings\MAHONY\Desktop\2008-2009 Genel\Bilgisayar ve Sağlık\bilekler1.gif"/>
          <p:cNvPicPr>
            <a:picLocks noChangeAspect="1" noChangeArrowheads="1"/>
          </p:cNvPicPr>
          <p:nvPr/>
        </p:nvPicPr>
        <p:blipFill>
          <a:blip r:embed="rId2" cstate="print"/>
          <a:srcRect/>
          <a:stretch>
            <a:fillRect/>
          </a:stretch>
        </p:blipFill>
        <p:spPr bwMode="auto">
          <a:xfrm>
            <a:off x="2323150" y="2060848"/>
            <a:ext cx="4337082" cy="3715305"/>
          </a:xfrm>
          <a:prstGeom prst="rect">
            <a:avLst/>
          </a:prstGeom>
          <a:noFill/>
        </p:spPr>
      </p:pic>
    </p:spTree>
    <p:extLst>
      <p:ext uri="{BB962C8B-B14F-4D97-AF65-F5344CB8AC3E}">
        <p14:creationId xmlns="" xmlns:p14="http://schemas.microsoft.com/office/powerpoint/2010/main" val="7876515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80928"/>
            <a:ext cx="7776864" cy="1008112"/>
          </a:xfrm>
        </p:spPr>
        <p:txBody>
          <a:bodyPr>
            <a:noAutofit/>
          </a:bodyPr>
          <a:lstStyle/>
          <a:p>
            <a:pPr algn="ctr"/>
            <a:r>
              <a:rPr lang="tr-TR" sz="4800" dirty="0" smtClean="0"/>
              <a:t>GÖZ SAĞLIĞI</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20061358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1043490" y="548680"/>
            <a:ext cx="7024744" cy="1143000"/>
          </a:xfrm>
        </p:spPr>
        <p:txBody>
          <a:bodyPr>
            <a:normAutofit/>
          </a:bodyPr>
          <a:lstStyle/>
          <a:p>
            <a:r>
              <a:rPr lang="tr-TR" dirty="0" smtClean="0"/>
              <a:t>GÖZLERİMİZİN SAĞLIĞI İÇİN:</a:t>
            </a:r>
            <a:endParaRPr lang="tr-TR" dirty="0"/>
          </a:p>
        </p:txBody>
      </p:sp>
      <p:sp>
        <p:nvSpPr>
          <p:cNvPr id="4" name="İçerik Yer Tutucusu 3"/>
          <p:cNvSpPr>
            <a:spLocks noGrp="1"/>
          </p:cNvSpPr>
          <p:nvPr>
            <p:ph idx="1"/>
          </p:nvPr>
        </p:nvSpPr>
        <p:spPr>
          <a:xfrm>
            <a:off x="1043492" y="1916832"/>
            <a:ext cx="7057996" cy="3915797"/>
          </a:xfrm>
        </p:spPr>
        <p:txBody>
          <a:bodyPr>
            <a:normAutofit fontScale="85000" lnSpcReduction="20000"/>
          </a:bodyPr>
          <a:lstStyle/>
          <a:p>
            <a:pPr lvl="0"/>
            <a:r>
              <a:rPr lang="tr-TR" dirty="0" smtClean="0"/>
              <a:t>Bilgisayar </a:t>
            </a:r>
            <a:r>
              <a:rPr lang="tr-TR" dirty="0"/>
              <a:t>kullanmadan önce bir göz muayenesinden geçmeli, görme bozukluğu varsa mutlaka düzeltilmeli </a:t>
            </a:r>
          </a:p>
          <a:p>
            <a:pPr lvl="0"/>
            <a:r>
              <a:rPr lang="tr-TR" dirty="0"/>
              <a:t>Ekrandan 45-75 cm. uzakta oturmalı </a:t>
            </a:r>
          </a:p>
          <a:p>
            <a:pPr lvl="0"/>
            <a:r>
              <a:rPr lang="tr-TR" dirty="0"/>
              <a:t>Ekranın üst kenarı ile göz hizasının aynı seviyede olmasına dikkat etmeli </a:t>
            </a:r>
          </a:p>
          <a:p>
            <a:pPr lvl="0"/>
            <a:r>
              <a:rPr lang="tr-TR" dirty="0"/>
              <a:t>Kağıt tutucu kullanıyorsak bunu ekranla aynı hizada tutmalı </a:t>
            </a:r>
          </a:p>
          <a:p>
            <a:pPr lvl="0"/>
            <a:r>
              <a:rPr lang="tr-TR" dirty="0"/>
              <a:t>Odanın loş ışıklı, aydınlatma 30-50 mumluk ve </a:t>
            </a:r>
            <a:r>
              <a:rPr lang="tr-TR" dirty="0" err="1"/>
              <a:t>indirekt</a:t>
            </a:r>
            <a:r>
              <a:rPr lang="tr-TR" dirty="0"/>
              <a:t> olmalı </a:t>
            </a:r>
          </a:p>
          <a:p>
            <a:pPr lvl="0"/>
            <a:r>
              <a:rPr lang="tr-TR" dirty="0"/>
              <a:t>Işık ekrana dik açıyla gelmemeli </a:t>
            </a:r>
          </a:p>
          <a:p>
            <a:pPr lvl="0"/>
            <a:r>
              <a:rPr lang="tr-TR" dirty="0"/>
              <a:t>Işık yansıma ve parlamaları önlemeli </a:t>
            </a:r>
          </a:p>
          <a:p>
            <a:pPr lvl="0"/>
            <a:r>
              <a:rPr lang="tr-TR" dirty="0"/>
              <a:t>15-20 dakikada bir kısa süre gözleri uzağa odaklayarak göz kaslarının dinlenmesi sağlanmalı. </a:t>
            </a:r>
          </a:p>
          <a:p>
            <a:pPr marL="68580" indent="0">
              <a:buNone/>
            </a:pPr>
            <a:endParaRPr lang="tr-TR" dirty="0"/>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197855185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80928"/>
            <a:ext cx="7776864" cy="1008112"/>
          </a:xfrm>
        </p:spPr>
        <p:txBody>
          <a:bodyPr>
            <a:noAutofit/>
          </a:bodyPr>
          <a:lstStyle/>
          <a:p>
            <a:pPr algn="ctr"/>
            <a:r>
              <a:rPr lang="tr-TR" sz="4800" dirty="0" smtClean="0"/>
              <a:t>DONANIM BİRİMLERİ</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20061358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2800" dirty="0" smtClean="0"/>
              <a:t>ÖZETLE BİLGİSAYAR ŞUNLARI YAPAR</a:t>
            </a:r>
            <a:endParaRPr lang="tr-TR" sz="2800" dirty="0"/>
          </a:p>
        </p:txBody>
      </p:sp>
      <p:sp>
        <p:nvSpPr>
          <p:cNvPr id="4" name="İçerik Yer Tutucusu 3"/>
          <p:cNvSpPr>
            <a:spLocks noGrp="1"/>
          </p:cNvSpPr>
          <p:nvPr>
            <p:ph idx="1"/>
          </p:nvPr>
        </p:nvSpPr>
        <p:spPr>
          <a:xfrm>
            <a:off x="1043608" y="2492896"/>
            <a:ext cx="6777317" cy="3508977"/>
          </a:xfrm>
        </p:spPr>
        <p:txBody>
          <a:bodyPr/>
          <a:lstStyle/>
          <a:p>
            <a:r>
              <a:rPr lang="tr-TR" dirty="0"/>
              <a:t>V</a:t>
            </a:r>
            <a:r>
              <a:rPr lang="tr-TR" dirty="0" smtClean="0"/>
              <a:t>eriler </a:t>
            </a:r>
            <a:r>
              <a:rPr lang="tr-TR" dirty="0"/>
              <a:t>üzerinde aritmetiksel ve mantıksal işlemler </a:t>
            </a:r>
            <a:r>
              <a:rPr lang="tr-TR" dirty="0" smtClean="0"/>
              <a:t>yapar.</a:t>
            </a:r>
          </a:p>
          <a:p>
            <a:r>
              <a:rPr lang="tr-TR" dirty="0" smtClean="0"/>
              <a:t>Yaptığı işlemlerin sonucunu saklar.</a:t>
            </a:r>
          </a:p>
          <a:p>
            <a:r>
              <a:rPr lang="tr-TR" dirty="0" smtClean="0"/>
              <a:t>Sakladığı bilgilere istenildiğinde erişilebilir.</a:t>
            </a:r>
            <a:endParaRPr lang="tr-TR" dirty="0"/>
          </a:p>
          <a:p>
            <a:endParaRPr lang="tr-TR" dirty="0"/>
          </a:p>
        </p:txBody>
      </p:sp>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2050" name="Picture 2" descr="D:\RESİMLER\Bilgisayar - Elektronik Parça Resimleri\Resim9.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458270" y="4293096"/>
            <a:ext cx="1833810" cy="201622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20529932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096140" y="836712"/>
            <a:ext cx="7024744" cy="1143000"/>
          </a:xfrm>
        </p:spPr>
        <p:txBody>
          <a:bodyPr/>
          <a:lstStyle/>
          <a:p>
            <a:pPr eaLnBrk="1" hangingPunct="1"/>
            <a:r>
              <a:rPr lang="tr-TR" dirty="0" smtClean="0"/>
              <a:t>Bilgisayarın Çalışma Mantığı</a:t>
            </a:r>
          </a:p>
        </p:txBody>
      </p:sp>
      <p:sp>
        <p:nvSpPr>
          <p:cNvPr id="36867" name="Line 5"/>
          <p:cNvSpPr>
            <a:spLocks noChangeShapeType="1"/>
          </p:cNvSpPr>
          <p:nvPr/>
        </p:nvSpPr>
        <p:spPr bwMode="auto">
          <a:xfrm flipV="1">
            <a:off x="4356100" y="3422650"/>
            <a:ext cx="0" cy="792163"/>
          </a:xfrm>
          <a:prstGeom prst="line">
            <a:avLst/>
          </a:prstGeom>
          <a:noFill/>
          <a:ln w="57150">
            <a:solidFill>
              <a:schemeClr val="hlink"/>
            </a:solidFill>
            <a:round/>
            <a:headEnd/>
            <a:tailEnd type="triangle" w="med" len="med"/>
          </a:ln>
          <a:extLst>
            <a:ext uri="{909E8E84-426E-40DD-AFC4-6F175D3DCCD1}">
              <a14:hiddenFill xmlns="" xmlns:a14="http://schemas.microsoft.com/office/drawing/2010/main">
                <a:noFill/>
              </a14:hiddenFill>
            </a:ext>
          </a:extLst>
        </p:spPr>
        <p:txBody>
          <a:bodyPr/>
          <a:lstStyle/>
          <a:p>
            <a:endParaRPr lang="tr-TR"/>
          </a:p>
        </p:txBody>
      </p:sp>
      <p:sp>
        <p:nvSpPr>
          <p:cNvPr id="36868" name="Line 8"/>
          <p:cNvSpPr>
            <a:spLocks noChangeShapeType="1"/>
          </p:cNvSpPr>
          <p:nvPr/>
        </p:nvSpPr>
        <p:spPr bwMode="auto">
          <a:xfrm rot="10800000" flipH="1" flipV="1">
            <a:off x="2987675" y="4721225"/>
            <a:ext cx="935038" cy="0"/>
          </a:xfrm>
          <a:prstGeom prst="line">
            <a:avLst/>
          </a:prstGeom>
          <a:noFill/>
          <a:ln w="57150">
            <a:solidFill>
              <a:schemeClr val="hlink"/>
            </a:solidFill>
            <a:round/>
            <a:headEnd/>
            <a:tailEnd type="triangle" w="med" len="med"/>
          </a:ln>
          <a:extLst>
            <a:ext uri="{909E8E84-426E-40DD-AFC4-6F175D3DCCD1}">
              <a14:hiddenFill xmlns="" xmlns:a14="http://schemas.microsoft.com/office/drawing/2010/main">
                <a:noFill/>
              </a14:hiddenFill>
            </a:ext>
          </a:extLst>
        </p:spPr>
        <p:txBody>
          <a:bodyPr/>
          <a:lstStyle/>
          <a:p>
            <a:endParaRPr lang="tr-TR"/>
          </a:p>
        </p:txBody>
      </p:sp>
      <p:sp>
        <p:nvSpPr>
          <p:cNvPr id="36869" name="Rectangle 9"/>
          <p:cNvSpPr>
            <a:spLocks noChangeArrowheads="1"/>
          </p:cNvSpPr>
          <p:nvPr/>
        </p:nvSpPr>
        <p:spPr bwMode="auto">
          <a:xfrm>
            <a:off x="622995" y="4217988"/>
            <a:ext cx="2364829" cy="957763"/>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endParaRPr lang="tr-TR"/>
          </a:p>
        </p:txBody>
      </p:sp>
      <p:sp>
        <p:nvSpPr>
          <p:cNvPr id="36870" name="Rectangle 13"/>
          <p:cNvSpPr>
            <a:spLocks noChangeArrowheads="1"/>
          </p:cNvSpPr>
          <p:nvPr/>
        </p:nvSpPr>
        <p:spPr bwMode="auto">
          <a:xfrm>
            <a:off x="3348038" y="2565400"/>
            <a:ext cx="2366962" cy="863600"/>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endParaRPr lang="tr-TR"/>
          </a:p>
        </p:txBody>
      </p:sp>
      <p:sp>
        <p:nvSpPr>
          <p:cNvPr id="36871" name="Rectangle 14"/>
          <p:cNvSpPr>
            <a:spLocks noChangeArrowheads="1"/>
          </p:cNvSpPr>
          <p:nvPr/>
        </p:nvSpPr>
        <p:spPr bwMode="auto">
          <a:xfrm>
            <a:off x="3924300" y="4217988"/>
            <a:ext cx="1368425" cy="1354137"/>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endParaRPr lang="tr-TR"/>
          </a:p>
        </p:txBody>
      </p:sp>
      <p:sp>
        <p:nvSpPr>
          <p:cNvPr id="36872" name="Rectangle 15"/>
          <p:cNvSpPr>
            <a:spLocks noChangeArrowheads="1"/>
          </p:cNvSpPr>
          <p:nvPr/>
        </p:nvSpPr>
        <p:spPr bwMode="auto">
          <a:xfrm>
            <a:off x="6192838" y="4217988"/>
            <a:ext cx="2364829" cy="957763"/>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endParaRPr lang="tr-TR"/>
          </a:p>
        </p:txBody>
      </p:sp>
      <p:sp>
        <p:nvSpPr>
          <p:cNvPr id="36873" name="Rectangle 16"/>
          <p:cNvSpPr>
            <a:spLocks noChangeArrowheads="1"/>
          </p:cNvSpPr>
          <p:nvPr/>
        </p:nvSpPr>
        <p:spPr bwMode="auto">
          <a:xfrm>
            <a:off x="467544" y="4474369"/>
            <a:ext cx="2571750" cy="566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342900" indent="-342900" algn="ctr">
              <a:spcBef>
                <a:spcPct val="20000"/>
              </a:spcBef>
              <a:buClr>
                <a:schemeClr val="folHlink"/>
              </a:buClr>
              <a:buSzPct val="60000"/>
              <a:buFont typeface="Wingdings" pitchFamily="2" charset="2"/>
              <a:buNone/>
            </a:pPr>
            <a:r>
              <a:rPr lang="tr-TR" sz="2800" dirty="0"/>
              <a:t>Giriş Birimleri</a:t>
            </a:r>
          </a:p>
        </p:txBody>
      </p:sp>
      <p:sp>
        <p:nvSpPr>
          <p:cNvPr id="36874" name="Text Box 17"/>
          <p:cNvSpPr txBox="1">
            <a:spLocks noChangeArrowheads="1"/>
          </p:cNvSpPr>
          <p:nvPr/>
        </p:nvSpPr>
        <p:spPr bwMode="auto">
          <a:xfrm>
            <a:off x="3924300" y="2711450"/>
            <a:ext cx="1290638"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spcBef>
                <a:spcPct val="50000"/>
              </a:spcBef>
            </a:pPr>
            <a:r>
              <a:rPr lang="tr-TR" sz="3200" dirty="0"/>
              <a:t>Bellek </a:t>
            </a:r>
          </a:p>
        </p:txBody>
      </p:sp>
      <p:sp>
        <p:nvSpPr>
          <p:cNvPr id="36875" name="11 Dikdörtgen"/>
          <p:cNvSpPr>
            <a:spLocks noChangeArrowheads="1"/>
          </p:cNvSpPr>
          <p:nvPr/>
        </p:nvSpPr>
        <p:spPr bwMode="auto">
          <a:xfrm>
            <a:off x="3970338" y="4300538"/>
            <a:ext cx="1285875" cy="1154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r>
              <a:rPr lang="tr-TR" sz="2300" dirty="0"/>
              <a:t>Merkezi İşlem Birimi</a:t>
            </a:r>
          </a:p>
        </p:txBody>
      </p:sp>
      <p:sp>
        <p:nvSpPr>
          <p:cNvPr id="36876" name="12 Dikdörtgen"/>
          <p:cNvSpPr>
            <a:spLocks noChangeArrowheads="1"/>
          </p:cNvSpPr>
          <p:nvPr/>
        </p:nvSpPr>
        <p:spPr bwMode="auto">
          <a:xfrm>
            <a:off x="6156176" y="4455646"/>
            <a:ext cx="2401619"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a:r>
              <a:rPr lang="tr-TR" sz="2800" dirty="0"/>
              <a:t>Çıkış Birimleri</a:t>
            </a:r>
          </a:p>
        </p:txBody>
      </p:sp>
      <p:sp>
        <p:nvSpPr>
          <p:cNvPr id="36877" name="Line 8"/>
          <p:cNvSpPr>
            <a:spLocks noChangeShapeType="1"/>
          </p:cNvSpPr>
          <p:nvPr/>
        </p:nvSpPr>
        <p:spPr bwMode="auto">
          <a:xfrm flipV="1">
            <a:off x="5280025" y="4714875"/>
            <a:ext cx="935038" cy="0"/>
          </a:xfrm>
          <a:prstGeom prst="line">
            <a:avLst/>
          </a:prstGeom>
          <a:noFill/>
          <a:ln w="57150">
            <a:solidFill>
              <a:schemeClr val="hlink"/>
            </a:solidFill>
            <a:round/>
            <a:headEnd/>
            <a:tailEnd type="triangle" w="med" len="med"/>
          </a:ln>
          <a:extLst>
            <a:ext uri="{909E8E84-426E-40DD-AFC4-6F175D3DCCD1}">
              <a14:hiddenFill xmlns="" xmlns:a14="http://schemas.microsoft.com/office/drawing/2010/main">
                <a:noFill/>
              </a14:hiddenFill>
            </a:ext>
          </a:extLst>
        </p:spPr>
        <p:txBody>
          <a:bodyPr/>
          <a:lstStyle/>
          <a:p>
            <a:endParaRPr lang="tr-TR"/>
          </a:p>
        </p:txBody>
      </p:sp>
      <p:sp>
        <p:nvSpPr>
          <p:cNvPr id="36878" name="Line 5"/>
          <p:cNvSpPr>
            <a:spLocks noChangeShapeType="1"/>
          </p:cNvSpPr>
          <p:nvPr/>
        </p:nvSpPr>
        <p:spPr bwMode="auto">
          <a:xfrm rot="10800000" flipV="1">
            <a:off x="4643438" y="3429000"/>
            <a:ext cx="0" cy="792163"/>
          </a:xfrm>
          <a:prstGeom prst="line">
            <a:avLst/>
          </a:prstGeom>
          <a:noFill/>
          <a:ln w="57150">
            <a:solidFill>
              <a:schemeClr val="hlink"/>
            </a:solidFill>
            <a:round/>
            <a:headEnd/>
            <a:tailEnd type="triangle" w="med" len="med"/>
          </a:ln>
          <a:extLst>
            <a:ext uri="{909E8E84-426E-40DD-AFC4-6F175D3DCCD1}">
              <a14:hiddenFill xmlns="" xmlns:a14="http://schemas.microsoft.com/office/drawing/2010/main">
                <a:noFill/>
              </a14:hiddenFill>
            </a:ext>
          </a:extLst>
        </p:spPr>
        <p:txBody>
          <a:bodyPr/>
          <a:lstStyle/>
          <a:p>
            <a:endParaRPr lang="tr-TR"/>
          </a:p>
        </p:txBody>
      </p:sp>
      <p:sp>
        <p:nvSpPr>
          <p:cNvPr id="15"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25802946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34888" y="701824"/>
            <a:ext cx="6861448" cy="1143000"/>
          </a:xfrm>
        </p:spPr>
        <p:txBody>
          <a:bodyPr>
            <a:normAutofit/>
          </a:bodyPr>
          <a:lstStyle/>
          <a:p>
            <a:pPr eaLnBrk="1" hangingPunct="1"/>
            <a:r>
              <a:rPr lang="tr-TR" sz="4800" dirty="0" smtClean="0"/>
              <a:t>DONANIM AYGITLARI </a:t>
            </a:r>
          </a:p>
        </p:txBody>
      </p:sp>
      <p:sp>
        <p:nvSpPr>
          <p:cNvPr id="5123" name="Rectangle 3"/>
          <p:cNvSpPr>
            <a:spLocks noGrp="1" noChangeArrowheads="1"/>
          </p:cNvSpPr>
          <p:nvPr>
            <p:ph type="body" sz="half" idx="1"/>
          </p:nvPr>
        </p:nvSpPr>
        <p:spPr>
          <a:xfrm>
            <a:off x="745579" y="2320280"/>
            <a:ext cx="6562725" cy="2404864"/>
          </a:xfrm>
        </p:spPr>
        <p:txBody>
          <a:bodyPr/>
          <a:lstStyle/>
          <a:p>
            <a:pPr marL="533400" indent="-533400" eaLnBrk="1" hangingPunct="1">
              <a:lnSpc>
                <a:spcPct val="90000"/>
              </a:lnSpc>
            </a:pPr>
            <a:r>
              <a:rPr lang="tr-TR" sz="2800" dirty="0" smtClean="0"/>
              <a:t>Giriş aygıtları</a:t>
            </a:r>
          </a:p>
          <a:p>
            <a:pPr marL="533400" indent="-533400" eaLnBrk="1" hangingPunct="1">
              <a:lnSpc>
                <a:spcPct val="90000"/>
              </a:lnSpc>
            </a:pPr>
            <a:r>
              <a:rPr lang="tr-TR" sz="2800" dirty="0" smtClean="0"/>
              <a:t>Merkezi İşlem Birimi (İşlemci)</a:t>
            </a:r>
          </a:p>
          <a:p>
            <a:pPr marL="533400" indent="-533400" eaLnBrk="1" hangingPunct="1">
              <a:lnSpc>
                <a:spcPct val="90000"/>
              </a:lnSpc>
            </a:pPr>
            <a:r>
              <a:rPr lang="tr-TR" sz="2800" dirty="0" smtClean="0"/>
              <a:t>Depolama aygıtları</a:t>
            </a:r>
          </a:p>
          <a:p>
            <a:pPr marL="533400" indent="-533400" eaLnBrk="1" hangingPunct="1">
              <a:lnSpc>
                <a:spcPct val="90000"/>
              </a:lnSpc>
            </a:pPr>
            <a:r>
              <a:rPr lang="tr-TR" sz="2800" dirty="0" smtClean="0"/>
              <a:t>Çıkış aygıtları</a:t>
            </a:r>
          </a:p>
          <a:p>
            <a:pPr marL="533400" indent="-533400" eaLnBrk="1" hangingPunct="1">
              <a:lnSpc>
                <a:spcPct val="90000"/>
              </a:lnSpc>
            </a:pPr>
            <a:r>
              <a:rPr lang="tr-TR" sz="2800" dirty="0" smtClean="0"/>
              <a:t>Çevresel aygıtlar</a:t>
            </a:r>
            <a:endParaRPr lang="en-AU" sz="2800" dirty="0" smtClean="0"/>
          </a:p>
        </p:txBody>
      </p:sp>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279051595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body" sz="half" idx="1"/>
          </p:nvPr>
        </p:nvSpPr>
        <p:spPr>
          <a:xfrm>
            <a:off x="827585" y="2492301"/>
            <a:ext cx="6984775" cy="4249067"/>
          </a:xfrm>
        </p:spPr>
        <p:txBody>
          <a:bodyPr numCol="2">
            <a:normAutofit/>
          </a:bodyPr>
          <a:lstStyle/>
          <a:p>
            <a:pPr marL="533400" indent="-533400" eaLnBrk="1" hangingPunct="1"/>
            <a:r>
              <a:rPr lang="tr-TR" sz="2400" dirty="0" smtClean="0">
                <a:solidFill>
                  <a:schemeClr val="tx1"/>
                </a:solidFill>
              </a:rPr>
              <a:t>Klavye</a:t>
            </a:r>
          </a:p>
          <a:p>
            <a:pPr marL="533400" indent="-533400" eaLnBrk="1" hangingPunct="1"/>
            <a:r>
              <a:rPr lang="tr-TR" sz="2400" dirty="0" smtClean="0">
                <a:solidFill>
                  <a:schemeClr val="tx1"/>
                </a:solidFill>
              </a:rPr>
              <a:t>Fare</a:t>
            </a:r>
          </a:p>
          <a:p>
            <a:pPr marL="533400" indent="-533400" eaLnBrk="1" hangingPunct="1"/>
            <a:r>
              <a:rPr lang="tr-TR" sz="2400" dirty="0" smtClean="0">
                <a:solidFill>
                  <a:schemeClr val="tx1"/>
                </a:solidFill>
              </a:rPr>
              <a:t>Tarayıcı</a:t>
            </a:r>
          </a:p>
          <a:p>
            <a:pPr marL="533400" indent="-533400" eaLnBrk="1" hangingPunct="1"/>
            <a:r>
              <a:rPr lang="tr-TR" sz="2400" dirty="0" smtClean="0"/>
              <a:t>Modem</a:t>
            </a:r>
          </a:p>
          <a:p>
            <a:pPr marL="533400" indent="-533400" eaLnBrk="1" hangingPunct="1"/>
            <a:r>
              <a:rPr lang="tr-TR" sz="2400" dirty="0" smtClean="0"/>
              <a:t>Optik Okuyucu</a:t>
            </a:r>
          </a:p>
          <a:p>
            <a:pPr marL="533400" indent="-533400" eaLnBrk="1" hangingPunct="1"/>
            <a:r>
              <a:rPr lang="tr-TR" sz="2400" dirty="0" smtClean="0"/>
              <a:t>Barkod Okuyucu</a:t>
            </a:r>
          </a:p>
          <a:p>
            <a:pPr marL="533400" indent="-533400" eaLnBrk="1" hangingPunct="1"/>
            <a:r>
              <a:rPr lang="tr-TR" sz="2400" dirty="0" smtClean="0"/>
              <a:t>Mikrofon</a:t>
            </a:r>
          </a:p>
          <a:p>
            <a:pPr marL="533400" indent="-533400" eaLnBrk="1" hangingPunct="1"/>
            <a:r>
              <a:rPr lang="tr-TR" sz="2400" dirty="0" smtClean="0"/>
              <a:t>Dokunmatik </a:t>
            </a:r>
            <a:r>
              <a:rPr lang="tr-TR" sz="2400" dirty="0" smtClean="0"/>
              <a:t>Ekran</a:t>
            </a:r>
            <a:endParaRPr lang="tr-TR" sz="2400" dirty="0" smtClean="0"/>
          </a:p>
        </p:txBody>
      </p:sp>
      <p:sp>
        <p:nvSpPr>
          <p:cNvPr id="5" name="Rectangle 2"/>
          <p:cNvSpPr txBox="1">
            <a:spLocks noChangeArrowheads="1"/>
          </p:cNvSpPr>
          <p:nvPr/>
        </p:nvSpPr>
        <p:spPr>
          <a:xfrm>
            <a:off x="1115616" y="989856"/>
            <a:ext cx="6861448" cy="1143000"/>
          </a:xfrm>
          <a:prstGeom prst="rect">
            <a:avLst/>
          </a:prstGeom>
        </p:spPr>
        <p:txBody>
          <a:bodyPr vert="horz" lIns="91440" tIns="45720" rIns="91440" bIns="45720" rtlCol="0" anchor="b">
            <a:normAutofit fontScale="92500" lnSpcReduction="20000"/>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tr-TR" sz="4800" dirty="0" smtClean="0"/>
              <a:t>DONANIM AYGITLARI</a:t>
            </a:r>
            <a:br>
              <a:rPr lang="tr-TR" sz="4800" dirty="0" smtClean="0"/>
            </a:br>
            <a:r>
              <a:rPr lang="tr-TR" sz="3800" dirty="0" smtClean="0"/>
              <a:t>GİRİŞ AYGITLARI </a:t>
            </a:r>
            <a:endParaRPr lang="tr-TR" sz="4800" dirty="0" smtClean="0"/>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90881744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11560" y="1417340"/>
            <a:ext cx="8229600" cy="1143000"/>
          </a:xfrm>
        </p:spPr>
        <p:txBody>
          <a:bodyPr/>
          <a:lstStyle/>
          <a:p>
            <a:pPr eaLnBrk="1" hangingPunct="1"/>
            <a:r>
              <a:rPr lang="tr-TR" b="1" dirty="0" smtClean="0"/>
              <a:t>KLAVYE </a:t>
            </a:r>
            <a:r>
              <a:rPr lang="tr-TR" b="1" dirty="0" smtClean="0"/>
              <a:t>(</a:t>
            </a:r>
            <a:r>
              <a:rPr lang="tr-TR" b="1" dirty="0" err="1" smtClean="0"/>
              <a:t>Keyboard</a:t>
            </a:r>
            <a:r>
              <a:rPr lang="tr-TR" b="1" dirty="0" smtClean="0"/>
              <a:t>)</a:t>
            </a:r>
          </a:p>
        </p:txBody>
      </p:sp>
      <p:sp>
        <p:nvSpPr>
          <p:cNvPr id="7171" name="Rectangle 3"/>
          <p:cNvSpPr>
            <a:spLocks noGrp="1" noChangeArrowheads="1"/>
          </p:cNvSpPr>
          <p:nvPr>
            <p:ph type="body" sz="half" idx="1"/>
          </p:nvPr>
        </p:nvSpPr>
        <p:spPr>
          <a:xfrm>
            <a:off x="899592" y="2996952"/>
            <a:ext cx="7559675" cy="3089275"/>
          </a:xfrm>
        </p:spPr>
        <p:txBody>
          <a:bodyPr/>
          <a:lstStyle/>
          <a:p>
            <a:pPr marL="533400" indent="-533400" eaLnBrk="1" hangingPunct="1">
              <a:lnSpc>
                <a:spcPct val="90000"/>
              </a:lnSpc>
            </a:pPr>
            <a:r>
              <a:rPr lang="tr-TR" sz="2800" dirty="0" smtClean="0"/>
              <a:t>Bilgisayarın en önemli giriş parçasıdır. Bilgisayara veri ve komut girişi klavye sayesinde olur. </a:t>
            </a:r>
          </a:p>
          <a:p>
            <a:pPr marL="533400" indent="-533400" eaLnBrk="1" hangingPunct="1">
              <a:lnSpc>
                <a:spcPct val="90000"/>
              </a:lnSpc>
            </a:pPr>
            <a:endParaRPr lang="tr-TR" sz="2800" dirty="0" smtClean="0"/>
          </a:p>
          <a:p>
            <a:pPr marL="533400" indent="-533400" eaLnBrk="1" hangingPunct="1">
              <a:lnSpc>
                <a:spcPct val="90000"/>
              </a:lnSpc>
            </a:pPr>
            <a:r>
              <a:rPr lang="tr-TR" sz="2800" dirty="0" smtClean="0"/>
              <a:t>Bilgisayara yazı yazmak ve komut vermek gibi işlemlerin yapılabilmesini sağlayan daktiloya benzer donanımdır. </a:t>
            </a:r>
          </a:p>
        </p:txBody>
      </p:sp>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1026" name="Picture 2"/>
          <p:cNvPicPr>
            <a:picLocks noChangeAspect="1" noChangeArrowheads="1"/>
          </p:cNvPicPr>
          <p:nvPr/>
        </p:nvPicPr>
        <p:blipFill>
          <a:blip r:embed="rId2" cstate="print"/>
          <a:srcRect/>
          <a:stretch>
            <a:fillRect/>
          </a:stretch>
        </p:blipFill>
        <p:spPr bwMode="auto">
          <a:xfrm>
            <a:off x="683568" y="548680"/>
            <a:ext cx="3825427" cy="1224136"/>
          </a:xfrm>
          <a:prstGeom prst="rect">
            <a:avLst/>
          </a:prstGeom>
          <a:noFill/>
          <a:ln w="9525">
            <a:noFill/>
            <a:miter lim="800000"/>
            <a:headEnd/>
            <a:tailEnd/>
          </a:ln>
        </p:spPr>
      </p:pic>
    </p:spTree>
    <p:extLst>
      <p:ext uri="{BB962C8B-B14F-4D97-AF65-F5344CB8AC3E}">
        <p14:creationId xmlns="" xmlns:p14="http://schemas.microsoft.com/office/powerpoint/2010/main" val="240757016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tr-TR" b="1" dirty="0" smtClean="0"/>
              <a:t>KLAVYE </a:t>
            </a:r>
            <a:r>
              <a:rPr lang="tr-TR" b="1" dirty="0" smtClean="0"/>
              <a:t>(</a:t>
            </a:r>
            <a:r>
              <a:rPr lang="tr-TR" b="1" dirty="0" err="1" smtClean="0"/>
              <a:t>Keyboard</a:t>
            </a:r>
            <a:r>
              <a:rPr lang="tr-TR" b="1" dirty="0" smtClean="0"/>
              <a:t>)</a:t>
            </a:r>
          </a:p>
        </p:txBody>
      </p:sp>
      <p:sp>
        <p:nvSpPr>
          <p:cNvPr id="8195" name="Rectangle 3"/>
          <p:cNvSpPr>
            <a:spLocks noGrp="1" noChangeArrowheads="1"/>
          </p:cNvSpPr>
          <p:nvPr>
            <p:ph type="body" sz="half" idx="1"/>
          </p:nvPr>
        </p:nvSpPr>
        <p:spPr>
          <a:xfrm>
            <a:off x="900113" y="1700213"/>
            <a:ext cx="7559675" cy="4673600"/>
          </a:xfrm>
        </p:spPr>
        <p:txBody>
          <a:bodyPr>
            <a:normAutofit lnSpcReduction="10000"/>
          </a:bodyPr>
          <a:lstStyle/>
          <a:p>
            <a:pPr marL="533400" indent="-533400" eaLnBrk="1" hangingPunct="1"/>
            <a:r>
              <a:rPr lang="tr-TR" sz="2800" smtClean="0"/>
              <a:t>Klavyede bir devre vardır ve bu sayede basılan tuşun kodu İşlemciye iletilir. </a:t>
            </a:r>
          </a:p>
          <a:p>
            <a:pPr marL="533400" indent="-533400" eaLnBrk="1" hangingPunct="1"/>
            <a:endParaRPr lang="tr-TR" sz="2800" smtClean="0"/>
          </a:p>
          <a:p>
            <a:pPr marL="533400" indent="-533400" eaLnBrk="1" hangingPunct="1"/>
            <a:r>
              <a:rPr lang="tr-TR" sz="2800" smtClean="0"/>
              <a:t>Klavye üzerindeki tuşları, her program kendi amacı doğrultusunda kullanır. </a:t>
            </a:r>
          </a:p>
          <a:p>
            <a:pPr marL="533400" indent="-533400" eaLnBrk="1" hangingPunct="1"/>
            <a:endParaRPr lang="tr-TR" sz="2800" smtClean="0"/>
          </a:p>
          <a:p>
            <a:pPr marL="533400" indent="-533400" eaLnBrk="1" hangingPunct="1"/>
            <a:r>
              <a:rPr lang="tr-TR" sz="2800" smtClean="0"/>
              <a:t>Yani bir tuş bir programda farklı bir amaç için kullanılırken başka bir programda farklı bir amaç için kullanılabilir.</a:t>
            </a:r>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16044724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tr-TR" b="1" smtClean="0"/>
              <a:t>FARE (Mouse)</a:t>
            </a:r>
          </a:p>
        </p:txBody>
      </p:sp>
      <p:sp>
        <p:nvSpPr>
          <p:cNvPr id="9219" name="Rectangle 3"/>
          <p:cNvSpPr>
            <a:spLocks noGrp="1" noChangeArrowheads="1"/>
          </p:cNvSpPr>
          <p:nvPr>
            <p:ph type="body" sz="half" idx="1"/>
          </p:nvPr>
        </p:nvSpPr>
        <p:spPr>
          <a:xfrm>
            <a:off x="900113" y="1700213"/>
            <a:ext cx="7559675" cy="4673600"/>
          </a:xfrm>
        </p:spPr>
        <p:txBody>
          <a:bodyPr/>
          <a:lstStyle/>
          <a:p>
            <a:pPr marL="533400" indent="-533400" eaLnBrk="1" hangingPunct="1"/>
            <a:endParaRPr lang="tr-TR" sz="2800" smtClean="0"/>
          </a:p>
          <a:p>
            <a:pPr marL="533400" indent="-533400" eaLnBrk="1" hangingPunct="1"/>
            <a:endParaRPr lang="tr-TR" sz="2800" smtClean="0"/>
          </a:p>
          <a:p>
            <a:pPr marL="533400" indent="-533400" eaLnBrk="1" hangingPunct="1"/>
            <a:endParaRPr lang="tr-TR" sz="2800" smtClean="0"/>
          </a:p>
          <a:p>
            <a:pPr marL="533400" indent="-533400" eaLnBrk="1" hangingPunct="1"/>
            <a:r>
              <a:rPr lang="tr-TR" sz="2800" smtClean="0"/>
              <a:t>Farenin iki önemli bileşeni vardır. </a:t>
            </a:r>
          </a:p>
          <a:p>
            <a:pPr marL="533400" indent="-533400" eaLnBrk="1" hangingPunct="1">
              <a:buFont typeface="Wingdings" pitchFamily="2" charset="2"/>
              <a:buAutoNum type="arabicPeriod"/>
            </a:pPr>
            <a:r>
              <a:rPr lang="tr-TR" sz="2800" smtClean="0"/>
              <a:t>hareket ettirildiğinde, dönerek ekranda görünen fare imlecinin yerini değiştiren içi metal dışı plastik bir top; (optik farelerde top yoktur)</a:t>
            </a:r>
          </a:p>
          <a:p>
            <a:pPr marL="533400" indent="-533400" eaLnBrk="1" hangingPunct="1">
              <a:buFont typeface="Wingdings" pitchFamily="2" charset="2"/>
              <a:buAutoNum type="arabicPeriod"/>
            </a:pPr>
            <a:r>
              <a:rPr lang="tr-TR" sz="2800" smtClean="0"/>
              <a:t> iki veya üç adet düğme. </a:t>
            </a:r>
          </a:p>
        </p:txBody>
      </p:sp>
      <p:pic>
        <p:nvPicPr>
          <p:cNvPr id="9220" name="5 İçerik Yer Tutucusu" descr="resim (630).jpg"/>
          <p:cNvPicPr>
            <a:picLocks noGrp="1" noChangeAspect="1"/>
          </p:cNvPicPr>
          <p:nvPr>
            <p:ph sz="half" idx="2"/>
          </p:nvPr>
        </p:nvPicPr>
        <p:blipFill>
          <a:blip r:embed="rId2" cstate="print">
            <a:extLst>
              <a:ext uri="{28A0092B-C50C-407E-A947-70E740481C1C}">
                <a14:useLocalDpi xmlns="" xmlns:a14="http://schemas.microsoft.com/office/drawing/2010/main" val="0"/>
              </a:ext>
            </a:extLst>
          </a:blip>
          <a:srcRect/>
          <a:stretch>
            <a:fillRect/>
          </a:stretch>
        </p:blipFill>
        <p:spPr>
          <a:xfrm>
            <a:off x="3786188" y="1357313"/>
            <a:ext cx="2000250" cy="1738312"/>
          </a:xfrm>
        </p:spPr>
      </p:pic>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128482839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tr-TR" b="1" smtClean="0"/>
              <a:t>TARAYICI (Scanner)</a:t>
            </a:r>
          </a:p>
        </p:txBody>
      </p:sp>
      <p:sp>
        <p:nvSpPr>
          <p:cNvPr id="10243" name="Rectangle 3"/>
          <p:cNvSpPr>
            <a:spLocks noGrp="1" noChangeArrowheads="1"/>
          </p:cNvSpPr>
          <p:nvPr>
            <p:ph type="body" sz="half" idx="1"/>
          </p:nvPr>
        </p:nvSpPr>
        <p:spPr>
          <a:xfrm>
            <a:off x="900113" y="2355850"/>
            <a:ext cx="7559675" cy="3305175"/>
          </a:xfrm>
        </p:spPr>
        <p:txBody>
          <a:bodyPr/>
          <a:lstStyle/>
          <a:p>
            <a:pPr marL="533400" indent="-533400" eaLnBrk="1" hangingPunct="1"/>
            <a:endParaRPr lang="tr-TR" sz="2800" smtClean="0"/>
          </a:p>
          <a:p>
            <a:pPr marL="533400" indent="-533400" eaLnBrk="1" hangingPunct="1"/>
            <a:endParaRPr lang="tr-TR" sz="2800" smtClean="0"/>
          </a:p>
          <a:p>
            <a:pPr marL="533400" indent="-533400" eaLnBrk="1" hangingPunct="1"/>
            <a:endParaRPr lang="tr-TR" sz="2800" smtClean="0"/>
          </a:p>
          <a:p>
            <a:pPr marL="533400" indent="-533400" eaLnBrk="1" hangingPunct="1"/>
            <a:r>
              <a:rPr lang="tr-TR" sz="2800" smtClean="0"/>
              <a:t>Bir resim, bir fotoğraf veya kağıt üzerinde bir dokümanı bilgisayar ortamına aktarmayı sağlayan cihazdır. </a:t>
            </a:r>
          </a:p>
        </p:txBody>
      </p:sp>
      <p:pic>
        <p:nvPicPr>
          <p:cNvPr id="10244" name="Picture 6" descr="mustek"/>
          <p:cNvPicPr>
            <a:picLocks noGrp="1" noChangeAspect="1" noChangeArrowheads="1"/>
          </p:cNvPicPr>
          <p:nvPr>
            <p:ph sz="half" idx="2"/>
          </p:nvPr>
        </p:nvPicPr>
        <p:blipFill>
          <a:blip r:embed="rId2" cstate="print">
            <a:extLst>
              <a:ext uri="{28A0092B-C50C-407E-A947-70E740481C1C}">
                <a14:useLocalDpi xmlns="" xmlns:a14="http://schemas.microsoft.com/office/drawing/2010/main" val="0"/>
              </a:ext>
            </a:extLst>
          </a:blip>
          <a:srcRect/>
          <a:stretch>
            <a:fillRect/>
          </a:stretch>
        </p:blipFill>
        <p:spPr>
          <a:xfrm>
            <a:off x="2771775" y="1562100"/>
            <a:ext cx="2881313" cy="2011363"/>
          </a:xfrm>
          <a:noFill/>
        </p:spPr>
      </p:pic>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191185213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43490" y="908720"/>
            <a:ext cx="7024744" cy="1656184"/>
          </a:xfrm>
        </p:spPr>
        <p:txBody>
          <a:bodyPr>
            <a:noAutofit/>
          </a:bodyPr>
          <a:lstStyle/>
          <a:p>
            <a:r>
              <a:rPr lang="tr-TR" sz="4800" dirty="0" smtClean="0"/>
              <a:t/>
            </a:r>
            <a:br>
              <a:rPr lang="tr-TR" sz="4800" dirty="0" smtClean="0"/>
            </a:br>
            <a:r>
              <a:rPr lang="tr-TR" sz="4800" dirty="0"/>
              <a:t>DONANIM AYGITLARI </a:t>
            </a:r>
            <a:r>
              <a:rPr lang="tr-TR" sz="3500" dirty="0" smtClean="0"/>
              <a:t>MERKEZİ </a:t>
            </a:r>
            <a:r>
              <a:rPr lang="tr-TR" sz="3500" dirty="0"/>
              <a:t>İŞLEM </a:t>
            </a:r>
            <a:r>
              <a:rPr lang="tr-TR" sz="3500" dirty="0" smtClean="0"/>
              <a:t>BİRİMİ</a:t>
            </a:r>
            <a:br>
              <a:rPr lang="tr-TR" sz="3500" dirty="0" smtClean="0"/>
            </a:br>
            <a:r>
              <a:rPr lang="tr-TR" sz="2400" b="1" dirty="0"/>
              <a:t>(</a:t>
            </a:r>
            <a:r>
              <a:rPr lang="tr-TR" sz="2400" b="1" dirty="0">
                <a:solidFill>
                  <a:srgbClr val="FF0000"/>
                </a:solidFill>
              </a:rPr>
              <a:t>C</a:t>
            </a:r>
            <a:r>
              <a:rPr lang="tr-TR" sz="2400" b="1" dirty="0"/>
              <a:t>entral </a:t>
            </a:r>
            <a:r>
              <a:rPr lang="tr-TR" sz="2400" b="1" dirty="0" err="1">
                <a:solidFill>
                  <a:srgbClr val="FF0000"/>
                </a:solidFill>
              </a:rPr>
              <a:t>P</a:t>
            </a:r>
            <a:r>
              <a:rPr lang="tr-TR" sz="2400" b="1" dirty="0" err="1"/>
              <a:t>rocessor</a:t>
            </a:r>
            <a:r>
              <a:rPr lang="tr-TR" sz="2400" b="1" dirty="0"/>
              <a:t> </a:t>
            </a:r>
            <a:r>
              <a:rPr lang="tr-TR" sz="2400" b="1" dirty="0" err="1">
                <a:solidFill>
                  <a:srgbClr val="FF0000"/>
                </a:solidFill>
              </a:rPr>
              <a:t>U</a:t>
            </a:r>
            <a:r>
              <a:rPr lang="tr-TR" sz="2400" b="1" dirty="0" err="1"/>
              <a:t>nit</a:t>
            </a:r>
            <a:r>
              <a:rPr lang="tr-TR" sz="2400" b="1" dirty="0"/>
              <a:t> – </a:t>
            </a:r>
            <a:r>
              <a:rPr lang="tr-TR" sz="2400" b="1" dirty="0">
                <a:solidFill>
                  <a:srgbClr val="FF0000"/>
                </a:solidFill>
              </a:rPr>
              <a:t>M</a:t>
            </a:r>
            <a:r>
              <a:rPr lang="tr-TR" sz="2400" b="1" dirty="0"/>
              <a:t>erkezi </a:t>
            </a:r>
            <a:r>
              <a:rPr lang="tr-TR" sz="2400" b="1" dirty="0">
                <a:solidFill>
                  <a:srgbClr val="FF0000"/>
                </a:solidFill>
              </a:rPr>
              <a:t>İ</a:t>
            </a:r>
            <a:r>
              <a:rPr lang="tr-TR" sz="2400" b="1" dirty="0"/>
              <a:t>şlem </a:t>
            </a:r>
            <a:r>
              <a:rPr lang="tr-TR" sz="2400" b="1" dirty="0">
                <a:solidFill>
                  <a:srgbClr val="FF0000"/>
                </a:solidFill>
              </a:rPr>
              <a:t>B</a:t>
            </a:r>
            <a:r>
              <a:rPr lang="tr-TR" sz="2400" b="1" dirty="0"/>
              <a:t>irimi)</a:t>
            </a:r>
            <a:endParaRPr lang="tr-TR" sz="24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
        <p:nvSpPr>
          <p:cNvPr id="6" name="Rectangle 3"/>
          <p:cNvSpPr>
            <a:spLocks noGrp="1" noChangeArrowheads="1"/>
          </p:cNvSpPr>
          <p:nvPr>
            <p:ph idx="1"/>
          </p:nvPr>
        </p:nvSpPr>
        <p:spPr>
          <a:xfrm>
            <a:off x="1043492" y="2800344"/>
            <a:ext cx="6777317" cy="1134822"/>
          </a:xfrm>
        </p:spPr>
        <p:txBody>
          <a:bodyPr>
            <a:normAutofit/>
          </a:bodyPr>
          <a:lstStyle/>
          <a:p>
            <a:pPr marL="0" indent="0" eaLnBrk="1" hangingPunct="1">
              <a:buNone/>
            </a:pPr>
            <a:r>
              <a:rPr lang="tr-TR" dirty="0" smtClean="0"/>
              <a:t>Bilgisayarda bütün işlemlerin gerçekleşmesini sağlar. CPU yada MİB de denir. </a:t>
            </a:r>
          </a:p>
        </p:txBody>
      </p:sp>
      <p:pic>
        <p:nvPicPr>
          <p:cNvPr id="7" name="Picture 4" descr="athlon"/>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a:xfrm>
            <a:off x="5198301" y="3935165"/>
            <a:ext cx="2758075" cy="1738495"/>
          </a:xfrm>
          <a:prstGeom prst="rect">
            <a:avLst/>
          </a:prstGeom>
          <a:noFill/>
        </p:spPr>
      </p:pic>
      <p:pic>
        <p:nvPicPr>
          <p:cNvPr id="8" name="5 Resim" descr="resim (713).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81207" y="4382977"/>
            <a:ext cx="2848942" cy="13229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22172624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629816"/>
            <a:ext cx="8229600" cy="1143000"/>
          </a:xfrm>
        </p:spPr>
        <p:txBody>
          <a:bodyPr>
            <a:normAutofit/>
          </a:bodyPr>
          <a:lstStyle/>
          <a:p>
            <a:pPr algn="ctr"/>
            <a:r>
              <a:rPr lang="tr-TR" sz="4800" dirty="0"/>
              <a:t>MERKEZİ İŞLEM BİRİMİ</a:t>
            </a:r>
            <a:endParaRPr lang="tr-TR" sz="4800" dirty="0" smtClean="0"/>
          </a:p>
        </p:txBody>
      </p:sp>
      <p:sp>
        <p:nvSpPr>
          <p:cNvPr id="20485" name="Text Box 6"/>
          <p:cNvSpPr txBox="1">
            <a:spLocks noChangeArrowheads="1"/>
          </p:cNvSpPr>
          <p:nvPr/>
        </p:nvSpPr>
        <p:spPr bwMode="auto">
          <a:xfrm>
            <a:off x="755576" y="1916832"/>
            <a:ext cx="7715250" cy="44504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0000"/>
              </a:lnSpc>
              <a:spcBef>
                <a:spcPct val="20000"/>
              </a:spcBef>
              <a:buClr>
                <a:schemeClr val="accent1"/>
              </a:buClr>
              <a:buFont typeface="Wingdings" pitchFamily="2" charset="2"/>
              <a:buChar char="l"/>
            </a:pPr>
            <a:r>
              <a:rPr lang="tr-TR" sz="1600" dirty="0"/>
              <a:t> </a:t>
            </a:r>
            <a:r>
              <a:rPr lang="tr-TR" sz="2400" dirty="0"/>
              <a:t>Çeşitli donanım aygıtlarından gelen verileri </a:t>
            </a:r>
            <a:r>
              <a:rPr lang="tr-TR" sz="2400" dirty="0" smtClean="0"/>
              <a:t>işleyerek, </a:t>
            </a:r>
            <a:r>
              <a:rPr lang="tr-TR" sz="2400" dirty="0"/>
              <a:t>aritmetiksel ve mantıksal işlemleri yaparak diğer aygıtların anlayabileceği dile çevirir ve bu verileri ilgili donanıma gönderir</a:t>
            </a:r>
            <a:r>
              <a:rPr lang="tr-TR" sz="2400" dirty="0" smtClean="0"/>
              <a:t>.</a:t>
            </a:r>
          </a:p>
          <a:p>
            <a:pPr eaLnBrk="1" hangingPunct="1">
              <a:lnSpc>
                <a:spcPct val="90000"/>
              </a:lnSpc>
              <a:spcBef>
                <a:spcPct val="20000"/>
              </a:spcBef>
              <a:buClr>
                <a:schemeClr val="accent1"/>
              </a:buClr>
              <a:buFont typeface="Wingdings" pitchFamily="2" charset="2"/>
              <a:buChar char="l"/>
            </a:pPr>
            <a:r>
              <a:rPr lang="tr-TR" sz="2400" dirty="0"/>
              <a:t> </a:t>
            </a:r>
            <a:r>
              <a:rPr lang="tr-TR" sz="2400" dirty="0" smtClean="0"/>
              <a:t>İşlemcide </a:t>
            </a:r>
            <a:r>
              <a:rPr lang="tr-TR" sz="2400" dirty="0"/>
              <a:t>gerçekleştirilen tüm işlemlerin zamanında yapılıp yapılmadığını belirlemek için bir ‘saat’ bulunmaktadır</a:t>
            </a:r>
            <a:r>
              <a:rPr lang="tr-TR" sz="2400" dirty="0" smtClean="0"/>
              <a:t>.</a:t>
            </a:r>
          </a:p>
          <a:p>
            <a:pPr eaLnBrk="1" hangingPunct="1">
              <a:lnSpc>
                <a:spcPct val="90000"/>
              </a:lnSpc>
              <a:spcBef>
                <a:spcPct val="20000"/>
              </a:spcBef>
              <a:buClr>
                <a:schemeClr val="accent1"/>
              </a:buClr>
              <a:buFont typeface="Wingdings" pitchFamily="2" charset="2"/>
              <a:buChar char="l"/>
            </a:pPr>
            <a:r>
              <a:rPr lang="tr-TR" sz="2400" dirty="0"/>
              <a:t> </a:t>
            </a:r>
            <a:r>
              <a:rPr lang="tr-TR" sz="2400" dirty="0" smtClean="0"/>
              <a:t>Saatin </a:t>
            </a:r>
            <a:r>
              <a:rPr lang="tr-TR" sz="2400" dirty="0"/>
              <a:t>salınımları saniyede bir milyon </a:t>
            </a:r>
            <a:r>
              <a:rPr lang="tr-TR" sz="2400" dirty="0" smtClean="0"/>
              <a:t>döngü (Megahertz) </a:t>
            </a:r>
            <a:r>
              <a:rPr lang="tr-TR" sz="2400" dirty="0"/>
              <a:t>şeklinde ölçülür. </a:t>
            </a:r>
            <a:endParaRPr lang="tr-TR" sz="2400" dirty="0" smtClean="0"/>
          </a:p>
          <a:p>
            <a:pPr eaLnBrk="1" hangingPunct="1">
              <a:lnSpc>
                <a:spcPct val="90000"/>
              </a:lnSpc>
              <a:spcBef>
                <a:spcPct val="20000"/>
              </a:spcBef>
              <a:buClr>
                <a:schemeClr val="accent1"/>
              </a:buClr>
              <a:buFont typeface="Wingdings" pitchFamily="2" charset="2"/>
              <a:buChar char="l"/>
            </a:pPr>
            <a:r>
              <a:rPr lang="tr-TR" sz="2400" dirty="0"/>
              <a:t> </a:t>
            </a:r>
            <a:r>
              <a:rPr lang="tr-TR" sz="2400" dirty="0" smtClean="0"/>
              <a:t>Salınım </a:t>
            </a:r>
            <a:r>
              <a:rPr lang="tr-TR" sz="2400" dirty="0"/>
              <a:t>sayısı arttıkça </a:t>
            </a:r>
            <a:r>
              <a:rPr lang="tr-TR" sz="2400" dirty="0" err="1"/>
              <a:t>MİB’nin</a:t>
            </a:r>
            <a:r>
              <a:rPr lang="tr-TR" sz="2400" dirty="0"/>
              <a:t> hızı da </a:t>
            </a:r>
            <a:r>
              <a:rPr lang="tr-TR" sz="2400" dirty="0" smtClean="0"/>
              <a:t>artar</a:t>
            </a:r>
          </a:p>
          <a:p>
            <a:pPr eaLnBrk="1" hangingPunct="1">
              <a:lnSpc>
                <a:spcPct val="90000"/>
              </a:lnSpc>
              <a:spcBef>
                <a:spcPct val="20000"/>
              </a:spcBef>
              <a:buClr>
                <a:schemeClr val="accent1"/>
              </a:buClr>
            </a:pPr>
            <a:r>
              <a:rPr lang="tr-TR" sz="2400" dirty="0"/>
              <a:t> </a:t>
            </a:r>
            <a:r>
              <a:rPr lang="tr-TR" sz="2400" dirty="0" smtClean="0"/>
              <a:t>   </a:t>
            </a:r>
            <a:r>
              <a:rPr lang="tr-TR" sz="2400" dirty="0"/>
              <a:t>800 Megahertz &gt;700 Megahertz</a:t>
            </a:r>
          </a:p>
          <a:p>
            <a:pPr eaLnBrk="1" hangingPunct="1">
              <a:lnSpc>
                <a:spcPct val="90000"/>
              </a:lnSpc>
              <a:spcBef>
                <a:spcPct val="20000"/>
              </a:spcBef>
              <a:buClr>
                <a:schemeClr val="accent1"/>
              </a:buClr>
              <a:buFont typeface="Wingdings" pitchFamily="2" charset="2"/>
              <a:buChar char="l"/>
            </a:pPr>
            <a:endParaRPr lang="tr-TR" sz="2400" dirty="0"/>
          </a:p>
        </p:txBody>
      </p:sp>
      <p:sp>
        <p:nvSpPr>
          <p:cNvPr id="7" name="Metin kutusu 6"/>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320620897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899592" y="1133872"/>
            <a:ext cx="5951552" cy="1143000"/>
          </a:xfrm>
        </p:spPr>
        <p:txBody>
          <a:bodyPr>
            <a:normAutofit fontScale="90000"/>
          </a:bodyPr>
          <a:lstStyle/>
          <a:p>
            <a:r>
              <a:rPr lang="tr-TR" sz="4400" dirty="0"/>
              <a:t>DONANIM AYGITLARI </a:t>
            </a:r>
            <a:r>
              <a:rPr lang="tr-TR" dirty="0" smtClean="0"/>
              <a:t/>
            </a:r>
            <a:br>
              <a:rPr lang="tr-TR" dirty="0" smtClean="0"/>
            </a:br>
            <a:r>
              <a:rPr lang="tr-TR" sz="3600" dirty="0" smtClean="0"/>
              <a:t>ÇIKIŞ AYGITLARI</a:t>
            </a:r>
          </a:p>
        </p:txBody>
      </p:sp>
      <p:sp>
        <p:nvSpPr>
          <p:cNvPr id="11267" name="Rectangle 3"/>
          <p:cNvSpPr>
            <a:spLocks noGrp="1" noChangeArrowheads="1"/>
          </p:cNvSpPr>
          <p:nvPr>
            <p:ph type="body" sz="half" idx="1"/>
          </p:nvPr>
        </p:nvSpPr>
        <p:spPr>
          <a:xfrm>
            <a:off x="900113" y="2564309"/>
            <a:ext cx="7559675" cy="3384971"/>
          </a:xfrm>
        </p:spPr>
        <p:txBody>
          <a:bodyPr/>
          <a:lstStyle/>
          <a:p>
            <a:pPr marL="533400" indent="-533400" eaLnBrk="1" hangingPunct="1"/>
            <a:r>
              <a:rPr lang="tr-TR" sz="2800" dirty="0" smtClean="0">
                <a:solidFill>
                  <a:schemeClr val="tx1"/>
                </a:solidFill>
              </a:rPr>
              <a:t>Monitör</a:t>
            </a:r>
          </a:p>
          <a:p>
            <a:pPr marL="533400" indent="-533400" eaLnBrk="1" hangingPunct="1"/>
            <a:r>
              <a:rPr lang="tr-TR" sz="2800" dirty="0" smtClean="0">
                <a:solidFill>
                  <a:schemeClr val="tx1"/>
                </a:solidFill>
              </a:rPr>
              <a:t>Yazıcı</a:t>
            </a:r>
          </a:p>
          <a:p>
            <a:pPr marL="533400" indent="-533400" eaLnBrk="1" hangingPunct="1"/>
            <a:r>
              <a:rPr lang="tr-TR" sz="2800" dirty="0" smtClean="0"/>
              <a:t>Modem</a:t>
            </a:r>
          </a:p>
          <a:p>
            <a:pPr marL="533400" indent="-533400" eaLnBrk="1" hangingPunct="1"/>
            <a:r>
              <a:rPr lang="tr-TR" sz="2800" dirty="0" smtClean="0"/>
              <a:t>Çizici (</a:t>
            </a:r>
            <a:r>
              <a:rPr lang="tr-TR" sz="2800" dirty="0" err="1" smtClean="0"/>
              <a:t>Plotter</a:t>
            </a:r>
            <a:r>
              <a:rPr lang="tr-TR" sz="2800" dirty="0" smtClean="0"/>
              <a:t>)</a:t>
            </a:r>
          </a:p>
          <a:p>
            <a:pPr marL="533400" indent="-533400" eaLnBrk="1" hangingPunct="1"/>
            <a:r>
              <a:rPr lang="tr-TR" sz="2800" dirty="0" smtClean="0"/>
              <a:t>Hoparlör</a:t>
            </a:r>
          </a:p>
          <a:p>
            <a:pPr marL="533400" indent="-533400" eaLnBrk="1" hangingPunct="1"/>
            <a:r>
              <a:rPr lang="tr-TR" sz="2800" dirty="0" smtClean="0"/>
              <a:t>Projeksiyon Cihazı</a:t>
            </a:r>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28629233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1043490" y="548680"/>
            <a:ext cx="7024744" cy="1143000"/>
          </a:xfrm>
        </p:spPr>
        <p:txBody>
          <a:bodyPr>
            <a:normAutofit/>
          </a:bodyPr>
          <a:lstStyle/>
          <a:p>
            <a:r>
              <a:rPr lang="tr-TR" sz="2800" dirty="0" smtClean="0"/>
              <a:t>BİLGİSAYARIN BİLEŞENLERİ</a:t>
            </a:r>
            <a:endParaRPr lang="tr-TR" sz="2800" dirty="0"/>
          </a:p>
        </p:txBody>
      </p:sp>
      <p:sp>
        <p:nvSpPr>
          <p:cNvPr id="4" name="İçerik Yer Tutucusu 3"/>
          <p:cNvSpPr>
            <a:spLocks noGrp="1"/>
          </p:cNvSpPr>
          <p:nvPr>
            <p:ph idx="1"/>
          </p:nvPr>
        </p:nvSpPr>
        <p:spPr>
          <a:xfrm>
            <a:off x="1043493" y="1988840"/>
            <a:ext cx="6768868" cy="4104456"/>
          </a:xfrm>
        </p:spPr>
        <p:txBody>
          <a:bodyPr>
            <a:normAutofit fontScale="92500" lnSpcReduction="20000"/>
          </a:bodyPr>
          <a:lstStyle/>
          <a:p>
            <a:r>
              <a:rPr lang="tr-TR" dirty="0"/>
              <a:t>Bilgisayar </a:t>
            </a:r>
            <a:r>
              <a:rPr lang="tr-TR" b="1" dirty="0"/>
              <a:t>donanım</a:t>
            </a:r>
            <a:r>
              <a:rPr lang="tr-TR" dirty="0"/>
              <a:t> ve </a:t>
            </a:r>
            <a:r>
              <a:rPr lang="tr-TR" b="1" dirty="0"/>
              <a:t>yazılım</a:t>
            </a:r>
            <a:r>
              <a:rPr lang="tr-TR" dirty="0"/>
              <a:t> olmak üzere iki ana bileşenden oluşur. Donanım ve yazılım birbirine bağlı kavramlardır</a:t>
            </a:r>
            <a:r>
              <a:rPr lang="tr-TR" dirty="0" smtClean="0"/>
              <a:t>.</a:t>
            </a:r>
          </a:p>
          <a:p>
            <a:r>
              <a:rPr lang="tr-TR" dirty="0"/>
              <a:t>Bilgisayarın fiziki parçalarına </a:t>
            </a:r>
            <a:r>
              <a:rPr lang="tr-TR" b="1" dirty="0"/>
              <a:t>donanım</a:t>
            </a:r>
            <a:r>
              <a:rPr lang="tr-TR" dirty="0"/>
              <a:t> denir</a:t>
            </a:r>
            <a:r>
              <a:rPr lang="tr-TR" dirty="0" smtClean="0"/>
              <a:t>. Yani dokunabildiğimiz bütün parçaları </a:t>
            </a:r>
            <a:r>
              <a:rPr lang="tr-TR" dirty="0" smtClean="0"/>
              <a:t>“</a:t>
            </a:r>
            <a:r>
              <a:rPr lang="tr-TR" dirty="0" smtClean="0">
                <a:solidFill>
                  <a:srgbClr val="FF0000"/>
                </a:solidFill>
              </a:rPr>
              <a:t>Bilgisayar Donanımı</a:t>
            </a:r>
            <a:r>
              <a:rPr lang="tr-TR" dirty="0" smtClean="0"/>
              <a:t>”</a:t>
            </a:r>
            <a:r>
              <a:rPr lang="tr-TR" dirty="0" smtClean="0"/>
              <a:t> </a:t>
            </a:r>
            <a:r>
              <a:rPr lang="tr-TR" dirty="0" smtClean="0"/>
              <a:t>olarak adlandırılır.</a:t>
            </a:r>
          </a:p>
          <a:p>
            <a:r>
              <a:rPr lang="tr-TR" dirty="0"/>
              <a:t>Bilgisayar kasası ve içindekiler; ekran, klavye, fare, yazıcı, tarayıcı, hoparlör ve mikrofon gibi birimler bilgisayarın donanım bileşenini oluştururlar. Yazılım ise uzman kişiler tarafından hazırlanan, kullanıcıya bilgisayar ile yapacağı işlemlerde büyük kolaylıklar sunan programlardır. </a:t>
            </a:r>
          </a:p>
          <a:p>
            <a:endParaRPr lang="tr-TR" dirty="0"/>
          </a:p>
          <a:p>
            <a:endParaRPr lang="tr-TR" dirty="0"/>
          </a:p>
        </p:txBody>
      </p:sp>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413440470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611560" y="476672"/>
            <a:ext cx="7024744" cy="1143000"/>
          </a:xfrm>
        </p:spPr>
        <p:txBody>
          <a:bodyPr/>
          <a:lstStyle/>
          <a:p>
            <a:pPr eaLnBrk="1" hangingPunct="1"/>
            <a:r>
              <a:rPr lang="tr-TR" b="1" smtClean="0"/>
              <a:t>EKRAN (Monitör)</a:t>
            </a:r>
          </a:p>
        </p:txBody>
      </p:sp>
      <p:sp>
        <p:nvSpPr>
          <p:cNvPr id="12291" name="Text Box 6"/>
          <p:cNvSpPr txBox="1">
            <a:spLocks noChangeArrowheads="1"/>
          </p:cNvSpPr>
          <p:nvPr/>
        </p:nvSpPr>
        <p:spPr bwMode="auto">
          <a:xfrm>
            <a:off x="3379559" y="1874627"/>
            <a:ext cx="5327650" cy="37856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tr-TR" sz="2400" dirty="0"/>
              <a:t>Bilgisayarın kullanıcının yaptığı işlemleri görebilmesini sağlayan görsel parçasıdır. </a:t>
            </a:r>
          </a:p>
          <a:p>
            <a:pPr eaLnBrk="1" hangingPunct="1">
              <a:spcBef>
                <a:spcPct val="50000"/>
              </a:spcBef>
              <a:buFontTx/>
              <a:buChar char="•"/>
            </a:pPr>
            <a:r>
              <a:rPr lang="tr-TR" sz="2400" dirty="0" smtClean="0"/>
              <a:t>Monitörde </a:t>
            </a:r>
            <a:r>
              <a:rPr lang="tr-TR" sz="2400" dirty="0"/>
              <a:t>hareketli ya da sabit resim olarak algılananlar aslında tek karelik resimlerdir. </a:t>
            </a:r>
          </a:p>
          <a:p>
            <a:pPr eaLnBrk="1" hangingPunct="1">
              <a:spcBef>
                <a:spcPct val="50000"/>
              </a:spcBef>
              <a:buFontTx/>
              <a:buChar char="•"/>
            </a:pPr>
            <a:r>
              <a:rPr lang="tr-TR" sz="2400" dirty="0" smtClean="0"/>
              <a:t>Bu </a:t>
            </a:r>
            <a:r>
              <a:rPr lang="tr-TR" sz="2400" dirty="0"/>
              <a:t>tek karelik resimler satır </a:t>
            </a:r>
            <a:r>
              <a:rPr lang="tr-TR" sz="2400" dirty="0" err="1"/>
              <a:t>satır</a:t>
            </a:r>
            <a:r>
              <a:rPr lang="tr-TR" sz="2400" dirty="0"/>
              <a:t> oluşturulmuştur ve saniyede bir çok kere yenilenirler. </a:t>
            </a:r>
          </a:p>
        </p:txBody>
      </p:sp>
      <p:pic>
        <p:nvPicPr>
          <p:cNvPr id="5" name="4 Resim" descr="monitör.png"/>
          <p:cNvPicPr>
            <a:picLocks noChangeAspect="1"/>
          </p:cNvPicPr>
          <p:nvPr/>
        </p:nvPicPr>
        <p:blipFill>
          <a:blip r:embed="rId2" cstate="print"/>
          <a:stretch>
            <a:fillRect/>
          </a:stretch>
        </p:blipFill>
        <p:spPr>
          <a:xfrm>
            <a:off x="899593" y="1916832"/>
            <a:ext cx="2088232" cy="1850621"/>
          </a:xfrm>
          <a:prstGeom prst="rect">
            <a:avLst/>
          </a:prstGeom>
          <a:effectLst>
            <a:outerShdw blurRad="63500" sx="102000" sy="102000" algn="ctr" rotWithShape="0">
              <a:prstClr val="black">
                <a:alpha val="40000"/>
              </a:prstClr>
            </a:outerShdw>
            <a:reflection blurRad="6350" stA="52000" endA="300" endPos="35000" dir="5400000" sy="-100000" algn="bl" rotWithShape="0"/>
          </a:effectLst>
        </p:spPr>
      </p:pic>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380326281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body" sz="half" idx="1"/>
          </p:nvPr>
        </p:nvSpPr>
        <p:spPr>
          <a:xfrm>
            <a:off x="900113" y="2139950"/>
            <a:ext cx="7559675" cy="4673600"/>
          </a:xfrm>
        </p:spPr>
        <p:txBody>
          <a:bodyPr/>
          <a:lstStyle/>
          <a:p>
            <a:pPr marL="533400" indent="-533400" eaLnBrk="1" hangingPunct="1"/>
            <a:endParaRPr lang="tr-TR" sz="2800" dirty="0" smtClean="0"/>
          </a:p>
          <a:p>
            <a:pPr marL="533400" indent="-533400" eaLnBrk="1" hangingPunct="1"/>
            <a:endParaRPr lang="tr-TR" sz="2800" dirty="0" smtClean="0"/>
          </a:p>
          <a:p>
            <a:pPr marL="533400" indent="-533400" eaLnBrk="1" hangingPunct="1"/>
            <a:endParaRPr lang="tr-TR" sz="2800" dirty="0" smtClean="0"/>
          </a:p>
          <a:p>
            <a:pPr marL="533400" indent="-533400" eaLnBrk="1" hangingPunct="1"/>
            <a:r>
              <a:rPr lang="tr-TR" sz="2800" dirty="0" smtClean="0"/>
              <a:t>Ekrandan sonra en yaygın çıkış birimidir. </a:t>
            </a:r>
          </a:p>
          <a:p>
            <a:pPr marL="533400" indent="-533400" eaLnBrk="1" hangingPunct="1"/>
            <a:endParaRPr lang="tr-TR" sz="2800" dirty="0" smtClean="0"/>
          </a:p>
          <a:p>
            <a:pPr marL="533400" indent="-533400" eaLnBrk="1" hangingPunct="1"/>
            <a:r>
              <a:rPr lang="tr-TR" sz="2800" dirty="0" smtClean="0"/>
              <a:t>Bilgisayar kaydettiğimiz bilgileri, yapılan çalışmaları kısaca kağıda dökülebilecek her şeyi yazıcı aracılığıyla elde ederiz. </a:t>
            </a:r>
          </a:p>
        </p:txBody>
      </p:sp>
      <p:sp>
        <p:nvSpPr>
          <p:cNvPr id="13315" name="Rectangle 9"/>
          <p:cNvSpPr>
            <a:spLocks noGrp="1" noChangeArrowheads="1"/>
          </p:cNvSpPr>
          <p:nvPr>
            <p:ph type="title"/>
          </p:nvPr>
        </p:nvSpPr>
        <p:spPr>
          <a:noFill/>
        </p:spPr>
        <p:txBody>
          <a:bodyPr/>
          <a:lstStyle/>
          <a:p>
            <a:pPr eaLnBrk="1" hangingPunct="1"/>
            <a:r>
              <a:rPr lang="tr-TR" b="1" smtClean="0"/>
              <a:t>YAZICI (Printer)</a:t>
            </a:r>
          </a:p>
        </p:txBody>
      </p:sp>
      <p:pic>
        <p:nvPicPr>
          <p:cNvPr id="13316" name="5 İçerik Yer Tutucusu" descr="resim (634).jpg"/>
          <p:cNvPicPr>
            <a:picLocks noGrp="1" noChangeAspect="1"/>
          </p:cNvPicPr>
          <p:nvPr>
            <p:ph sz="half" idx="2"/>
          </p:nvPr>
        </p:nvPicPr>
        <p:blipFill>
          <a:blip r:embed="rId2" cstate="print">
            <a:extLst>
              <a:ext uri="{28A0092B-C50C-407E-A947-70E740481C1C}">
                <a14:useLocalDpi xmlns="" xmlns:a14="http://schemas.microsoft.com/office/drawing/2010/main" val="0"/>
              </a:ext>
            </a:extLst>
          </a:blip>
          <a:srcRect/>
          <a:stretch>
            <a:fillRect/>
          </a:stretch>
        </p:blipFill>
        <p:spPr>
          <a:xfrm>
            <a:off x="5868144" y="908720"/>
            <a:ext cx="2071688" cy="20447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196218028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body" sz="half" idx="1"/>
          </p:nvPr>
        </p:nvSpPr>
        <p:spPr>
          <a:xfrm>
            <a:off x="611188" y="1484313"/>
            <a:ext cx="7559675" cy="4673600"/>
          </a:xfrm>
        </p:spPr>
        <p:txBody>
          <a:bodyPr/>
          <a:lstStyle/>
          <a:p>
            <a:pPr marL="533400" indent="-533400" eaLnBrk="1" hangingPunct="1"/>
            <a:endParaRPr lang="tr-TR" sz="2800" smtClean="0"/>
          </a:p>
          <a:p>
            <a:pPr marL="533400" indent="-533400" eaLnBrk="1" hangingPunct="1"/>
            <a:r>
              <a:rPr lang="tr-TR" sz="2800" b="1" smtClean="0"/>
              <a:t>Nokta vuruşlu yazıcılar. (Dot Matrix Printers) </a:t>
            </a:r>
          </a:p>
          <a:p>
            <a:pPr marL="533400" indent="-533400" eaLnBrk="1" hangingPunct="1"/>
            <a:endParaRPr lang="tr-TR" sz="2800" smtClean="0"/>
          </a:p>
          <a:p>
            <a:pPr marL="533400" indent="-533400" eaLnBrk="1" hangingPunct="1"/>
            <a:r>
              <a:rPr lang="tr-TR" sz="2800" b="1" smtClean="0"/>
              <a:t>Mürekkep püskürtmeli Yazıcılar (Inkjet Printers) </a:t>
            </a:r>
          </a:p>
          <a:p>
            <a:pPr marL="533400" indent="-533400" eaLnBrk="1" hangingPunct="1"/>
            <a:endParaRPr lang="tr-TR" sz="2800" smtClean="0"/>
          </a:p>
          <a:p>
            <a:pPr marL="533400" indent="-533400" eaLnBrk="1" hangingPunct="1"/>
            <a:r>
              <a:rPr lang="tr-TR" sz="2800" b="1" smtClean="0"/>
              <a:t>Lazer yazıcılar (Laser Printers)</a:t>
            </a:r>
          </a:p>
        </p:txBody>
      </p:sp>
      <p:sp>
        <p:nvSpPr>
          <p:cNvPr id="14339" name="Rectangle 4"/>
          <p:cNvSpPr>
            <a:spLocks noGrp="1" noChangeArrowheads="1"/>
          </p:cNvSpPr>
          <p:nvPr>
            <p:ph type="title"/>
          </p:nvPr>
        </p:nvSpPr>
        <p:spPr>
          <a:noFill/>
        </p:spPr>
        <p:txBody>
          <a:bodyPr/>
          <a:lstStyle/>
          <a:p>
            <a:pPr eaLnBrk="1" hangingPunct="1"/>
            <a:r>
              <a:rPr lang="tr-TR" b="1" smtClean="0"/>
              <a:t>YAZICI (Printer)</a:t>
            </a:r>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228217385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80928"/>
            <a:ext cx="7776864" cy="1008112"/>
          </a:xfrm>
        </p:spPr>
        <p:txBody>
          <a:bodyPr>
            <a:noAutofit/>
          </a:bodyPr>
          <a:lstStyle/>
          <a:p>
            <a:pPr algn="ctr"/>
            <a:r>
              <a:rPr lang="tr-TR" sz="4800" dirty="0" smtClean="0"/>
              <a:t>ANAKART</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394998538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827584" y="836712"/>
            <a:ext cx="2786063" cy="1143000"/>
          </a:xfrm>
        </p:spPr>
        <p:txBody>
          <a:bodyPr/>
          <a:lstStyle/>
          <a:p>
            <a:pPr eaLnBrk="1" hangingPunct="1"/>
            <a:r>
              <a:rPr lang="tr-TR" b="1" dirty="0" smtClean="0"/>
              <a:t>ANAKART</a:t>
            </a:r>
          </a:p>
        </p:txBody>
      </p:sp>
      <p:sp>
        <p:nvSpPr>
          <p:cNvPr id="22531" name="Rectangle 3"/>
          <p:cNvSpPr>
            <a:spLocks noGrp="1" noChangeArrowheads="1"/>
          </p:cNvSpPr>
          <p:nvPr>
            <p:ph type="body" sz="half" idx="1"/>
          </p:nvPr>
        </p:nvSpPr>
        <p:spPr>
          <a:xfrm>
            <a:off x="395536" y="2852936"/>
            <a:ext cx="7559675" cy="4673600"/>
          </a:xfrm>
        </p:spPr>
        <p:txBody>
          <a:bodyPr/>
          <a:lstStyle/>
          <a:p>
            <a:pPr marL="533400" indent="-533400" eaLnBrk="1" hangingPunct="1"/>
            <a:r>
              <a:rPr lang="tr-TR" sz="2800" smtClean="0"/>
              <a:t>Anakart tüm sistem birimlerini üzerinde barındırır.</a:t>
            </a:r>
          </a:p>
          <a:p>
            <a:pPr marL="533400" indent="-533400" eaLnBrk="1" hangingPunct="1"/>
            <a:endParaRPr lang="tr-TR" sz="2800" smtClean="0"/>
          </a:p>
          <a:p>
            <a:pPr marL="533400" indent="-533400" eaLnBrk="1" hangingPunct="1"/>
            <a:r>
              <a:rPr lang="tr-TR" sz="2800" smtClean="0"/>
              <a:t>Diğer kartlar (ekran kartı, modem, ses kartı vb.) anakart üzerindeki genişleme yuvalarına takılır. </a:t>
            </a:r>
          </a:p>
          <a:p>
            <a:pPr marL="533400" indent="-533400" eaLnBrk="1" hangingPunct="1"/>
            <a:endParaRPr lang="tr-TR" sz="2800" smtClean="0"/>
          </a:p>
        </p:txBody>
      </p:sp>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172825392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571500" y="571500"/>
            <a:ext cx="8229600" cy="1143000"/>
          </a:xfrm>
        </p:spPr>
        <p:txBody>
          <a:bodyPr/>
          <a:lstStyle/>
          <a:p>
            <a:pPr eaLnBrk="1" hangingPunct="1"/>
            <a:r>
              <a:rPr lang="tr-TR" b="1" smtClean="0"/>
              <a:t>ANAKART</a:t>
            </a:r>
          </a:p>
        </p:txBody>
      </p:sp>
      <p:sp>
        <p:nvSpPr>
          <p:cNvPr id="23555" name="Rectangle 3"/>
          <p:cNvSpPr>
            <a:spLocks noGrp="1" noChangeArrowheads="1"/>
          </p:cNvSpPr>
          <p:nvPr>
            <p:ph type="body" sz="half" idx="1"/>
          </p:nvPr>
        </p:nvSpPr>
        <p:spPr>
          <a:xfrm>
            <a:off x="900113" y="1700213"/>
            <a:ext cx="7559675" cy="4673600"/>
          </a:xfrm>
        </p:spPr>
        <p:txBody>
          <a:bodyPr/>
          <a:lstStyle/>
          <a:p>
            <a:pPr marL="533400" indent="-533400" eaLnBrk="1" hangingPunct="1"/>
            <a:endParaRPr lang="tr-TR" sz="2800" smtClean="0"/>
          </a:p>
          <a:p>
            <a:pPr marL="533400" indent="-533400" eaLnBrk="1" hangingPunct="1"/>
            <a:r>
              <a:rPr lang="tr-TR" sz="2800" smtClean="0"/>
              <a:t>Tüm kartların kendi üzerine takılmasından ötürü de anakart olarak adlandırılırlar. </a:t>
            </a:r>
          </a:p>
          <a:p>
            <a:pPr marL="533400" indent="-533400" eaLnBrk="1" hangingPunct="1"/>
            <a:endParaRPr lang="tr-TR" sz="2800" smtClean="0"/>
          </a:p>
          <a:p>
            <a:pPr marL="533400" indent="-533400" eaLnBrk="1" hangingPunct="1"/>
            <a:r>
              <a:rPr lang="tr-TR" sz="2800" smtClean="0"/>
              <a:t>Ana kartlar destekledikleri mikroişlemci türlerine bağlı olarak adlandırılırlar. </a:t>
            </a:r>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2263772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Metin kutusu 1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3074" name="Picture 2"/>
          <p:cNvPicPr>
            <a:picLocks noChangeAspect="1" noChangeArrowheads="1"/>
          </p:cNvPicPr>
          <p:nvPr/>
        </p:nvPicPr>
        <p:blipFill>
          <a:blip r:embed="rId2" cstate="print"/>
          <a:srcRect/>
          <a:stretch>
            <a:fillRect/>
          </a:stretch>
        </p:blipFill>
        <p:spPr bwMode="auto">
          <a:xfrm>
            <a:off x="762000" y="1028700"/>
            <a:ext cx="7620000" cy="4800600"/>
          </a:xfrm>
          <a:prstGeom prst="rect">
            <a:avLst/>
          </a:prstGeom>
          <a:noFill/>
          <a:ln w="9525">
            <a:noFill/>
            <a:miter lim="800000"/>
            <a:headEnd/>
            <a:tailEnd/>
          </a:ln>
        </p:spPr>
      </p:pic>
    </p:spTree>
    <p:extLst>
      <p:ext uri="{BB962C8B-B14F-4D97-AF65-F5344CB8AC3E}">
        <p14:creationId xmlns="" xmlns:p14="http://schemas.microsoft.com/office/powerpoint/2010/main" val="72253068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80928"/>
            <a:ext cx="7776864" cy="1008112"/>
          </a:xfrm>
        </p:spPr>
        <p:txBody>
          <a:bodyPr>
            <a:noAutofit/>
          </a:bodyPr>
          <a:lstStyle/>
          <a:p>
            <a:pPr algn="ctr"/>
            <a:r>
              <a:rPr lang="tr-TR" sz="4800" dirty="0" smtClean="0"/>
              <a:t>BELLEK (HAFIZA)</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341000253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985838" y="274638"/>
            <a:ext cx="2014537" cy="1143000"/>
          </a:xfrm>
        </p:spPr>
        <p:txBody>
          <a:bodyPr/>
          <a:lstStyle/>
          <a:p>
            <a:pPr eaLnBrk="1" hangingPunct="1"/>
            <a:r>
              <a:rPr lang="tr-TR" b="1" smtClean="0"/>
              <a:t>Bellek</a:t>
            </a:r>
            <a:r>
              <a:rPr lang="tr-TR" smtClean="0"/>
              <a:t> </a:t>
            </a:r>
          </a:p>
        </p:txBody>
      </p:sp>
      <p:sp>
        <p:nvSpPr>
          <p:cNvPr id="25603" name="Rectangle 3"/>
          <p:cNvSpPr>
            <a:spLocks noGrp="1" noChangeArrowheads="1"/>
          </p:cNvSpPr>
          <p:nvPr>
            <p:ph type="body" sz="half" idx="1"/>
          </p:nvPr>
        </p:nvSpPr>
        <p:spPr>
          <a:xfrm>
            <a:off x="500063" y="1571625"/>
            <a:ext cx="8286750" cy="4673600"/>
          </a:xfrm>
        </p:spPr>
        <p:txBody>
          <a:bodyPr/>
          <a:lstStyle/>
          <a:p>
            <a:pPr marL="533400" indent="-533400" eaLnBrk="1" hangingPunct="1"/>
            <a:r>
              <a:rPr lang="tr-TR" sz="2800" dirty="0" smtClean="0"/>
              <a:t>Bellek, bilgisayarda bir programla ilgili bütün komut ve verilerin işlem görmek üzere depo edildiği, değişik işlemler sırasında oluşan ara ve sonuç bilgilerinin saklandığı kayıt ortamlarıdır.</a:t>
            </a:r>
          </a:p>
          <a:p>
            <a:pPr marL="533400" indent="-533400" eaLnBrk="1" hangingPunct="1"/>
            <a:endParaRPr lang="tr-TR" sz="2800" dirty="0" smtClean="0"/>
          </a:p>
          <a:p>
            <a:pPr marL="533400" indent="-533400" eaLnBrk="1" hangingPunct="1"/>
            <a:r>
              <a:rPr lang="tr-TR" sz="2800" dirty="0" smtClean="0"/>
              <a:t>İki tip bellek vardır:</a:t>
            </a:r>
          </a:p>
          <a:p>
            <a:pPr marL="533400" indent="-533400" eaLnBrk="1" hangingPunct="1"/>
            <a:r>
              <a:rPr lang="tr-TR" sz="2800" dirty="0" smtClean="0"/>
              <a:t>RAM </a:t>
            </a:r>
          </a:p>
          <a:p>
            <a:pPr marL="533400" indent="-533400" eaLnBrk="1" hangingPunct="1"/>
            <a:r>
              <a:rPr lang="tr-TR" sz="2800" dirty="0" smtClean="0"/>
              <a:t>ROM</a:t>
            </a:r>
          </a:p>
        </p:txBody>
      </p:sp>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4098" name="Picture 2"/>
          <p:cNvPicPr>
            <a:picLocks noChangeAspect="1" noChangeArrowheads="1"/>
          </p:cNvPicPr>
          <p:nvPr/>
        </p:nvPicPr>
        <p:blipFill>
          <a:blip r:embed="rId2" cstate="print"/>
          <a:srcRect/>
          <a:stretch>
            <a:fillRect/>
          </a:stretch>
        </p:blipFill>
        <p:spPr bwMode="auto">
          <a:xfrm rot="18726527">
            <a:off x="3994791" y="4127436"/>
            <a:ext cx="2800350" cy="1628775"/>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6156176" y="4437112"/>
            <a:ext cx="2324100" cy="1971675"/>
          </a:xfrm>
          <a:prstGeom prst="rect">
            <a:avLst/>
          </a:prstGeom>
          <a:noFill/>
          <a:ln w="9525">
            <a:noFill/>
            <a:miter lim="800000"/>
            <a:headEnd/>
            <a:tailEnd/>
          </a:ln>
        </p:spPr>
      </p:pic>
    </p:spTree>
    <p:extLst>
      <p:ext uri="{BB962C8B-B14F-4D97-AF65-F5344CB8AC3E}">
        <p14:creationId xmlns="" xmlns:p14="http://schemas.microsoft.com/office/powerpoint/2010/main" val="253608294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tr-TR" b="1" dirty="0" smtClean="0"/>
              <a:t>Bellek</a:t>
            </a:r>
            <a:r>
              <a:rPr lang="tr-TR" dirty="0" smtClean="0"/>
              <a:t> </a:t>
            </a:r>
          </a:p>
        </p:txBody>
      </p:sp>
      <p:sp>
        <p:nvSpPr>
          <p:cNvPr id="26627" name="Rectangle 3"/>
          <p:cNvSpPr>
            <a:spLocks noGrp="1" noChangeArrowheads="1"/>
          </p:cNvSpPr>
          <p:nvPr>
            <p:ph type="body" sz="half" idx="1"/>
          </p:nvPr>
        </p:nvSpPr>
        <p:spPr>
          <a:xfrm>
            <a:off x="611188" y="1412875"/>
            <a:ext cx="7559675" cy="4673600"/>
          </a:xfrm>
        </p:spPr>
        <p:txBody>
          <a:bodyPr/>
          <a:lstStyle/>
          <a:p>
            <a:pPr marL="533400" indent="-533400" eaLnBrk="1" hangingPunct="1"/>
            <a:r>
              <a:rPr lang="tr-TR" sz="2800" dirty="0" smtClean="0"/>
              <a:t>İki tip bellek vardır:</a:t>
            </a:r>
          </a:p>
          <a:p>
            <a:pPr marL="895350" lvl="1" indent="-438150" eaLnBrk="1" hangingPunct="1"/>
            <a:r>
              <a:rPr lang="tr-TR" sz="2300" b="1" dirty="0" smtClean="0"/>
              <a:t>RAM:</a:t>
            </a:r>
          </a:p>
          <a:p>
            <a:pPr marL="895350" lvl="1" indent="-438150" eaLnBrk="1" hangingPunct="1">
              <a:buFont typeface="Wingdings" pitchFamily="2" charset="2"/>
              <a:buNone/>
            </a:pPr>
            <a:r>
              <a:rPr lang="tr-TR" sz="2300" dirty="0" smtClean="0"/>
              <a:t>     </a:t>
            </a:r>
            <a:r>
              <a:rPr lang="tr-TR" sz="2300" b="1" dirty="0" smtClean="0">
                <a:solidFill>
                  <a:srgbClr val="FF0000"/>
                </a:solidFill>
              </a:rPr>
              <a:t>Geçici</a:t>
            </a:r>
            <a:r>
              <a:rPr lang="tr-TR" sz="2300" dirty="0" smtClean="0"/>
              <a:t> Bellektir. Bilgisayar kullanırken elektrikler  kesildiğinde yada  Bilgisayar herhangi bir nedenle kapatıldığında üzerindeki veriler silinir.</a:t>
            </a:r>
          </a:p>
          <a:p>
            <a:pPr marL="895350" lvl="1" indent="-438150" eaLnBrk="1" hangingPunct="1">
              <a:buFont typeface="Wingdings" pitchFamily="2" charset="2"/>
              <a:buNone/>
            </a:pPr>
            <a:endParaRPr lang="tr-TR" sz="2300" dirty="0" smtClean="0"/>
          </a:p>
          <a:p>
            <a:pPr marL="895350" lvl="1" indent="-438150" eaLnBrk="1" hangingPunct="1"/>
            <a:r>
              <a:rPr lang="tr-TR" sz="2300" b="1" dirty="0" smtClean="0"/>
              <a:t>ROM:</a:t>
            </a:r>
            <a:r>
              <a:rPr lang="tr-TR" sz="2300" dirty="0" smtClean="0"/>
              <a:t> </a:t>
            </a:r>
            <a:r>
              <a:rPr lang="tr-TR" sz="2300" dirty="0" err="1" smtClean="0"/>
              <a:t>Anakart</a:t>
            </a:r>
            <a:r>
              <a:rPr lang="tr-TR" sz="2300" dirty="0" smtClean="0"/>
              <a:t> üzerinde bulunur ve içinde </a:t>
            </a:r>
            <a:r>
              <a:rPr lang="tr-TR" sz="2300" dirty="0" err="1" smtClean="0"/>
              <a:t>anakarta</a:t>
            </a:r>
            <a:r>
              <a:rPr lang="tr-TR" sz="2300" dirty="0" smtClean="0"/>
              <a:t> ait bilgiler (program kodları) bulunur. </a:t>
            </a:r>
            <a:r>
              <a:rPr lang="tr-TR" sz="2300" dirty="0" err="1" smtClean="0"/>
              <a:t>Anakart</a:t>
            </a:r>
            <a:r>
              <a:rPr lang="tr-TR" sz="2300" dirty="0" smtClean="0"/>
              <a:t> fabrikada üretildiği zaman programlanır.</a:t>
            </a:r>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12521981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636912"/>
            <a:ext cx="7776864" cy="1070992"/>
          </a:xfrm>
        </p:spPr>
        <p:txBody>
          <a:bodyPr>
            <a:noAutofit/>
          </a:bodyPr>
          <a:lstStyle/>
          <a:p>
            <a:pPr algn="ctr"/>
            <a:r>
              <a:rPr lang="tr-TR" sz="3600" dirty="0" smtClean="0"/>
              <a:t>BİLGİ VE İLETİŞİM TEKNOLOJİSİ ÜRÜNLERİNİN TANITIMI</a:t>
            </a:r>
            <a:endParaRPr lang="tr-TR" sz="36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40441595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80928"/>
            <a:ext cx="7776864" cy="1008112"/>
          </a:xfrm>
        </p:spPr>
        <p:txBody>
          <a:bodyPr>
            <a:noAutofit/>
          </a:bodyPr>
          <a:lstStyle/>
          <a:p>
            <a:pPr algn="ctr"/>
            <a:r>
              <a:rPr lang="tr-TR" sz="4800" dirty="0" smtClean="0"/>
              <a:t>ÖLÇÜ BİRİMLERİ</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259570518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971600" y="836712"/>
            <a:ext cx="7024744" cy="1143000"/>
          </a:xfrm>
          <a:ln>
            <a:noFill/>
          </a:ln>
        </p:spPr>
        <p:txBody>
          <a:bodyPr>
            <a:normAutofit/>
          </a:bodyPr>
          <a:lstStyle/>
          <a:p>
            <a:r>
              <a:rPr lang="tr-TR" dirty="0"/>
              <a:t>ÖLÇÜ BİRİMLERİ</a:t>
            </a:r>
          </a:p>
        </p:txBody>
      </p:sp>
      <p:sp>
        <p:nvSpPr>
          <p:cNvPr id="3075" name="Rectangle 3"/>
          <p:cNvSpPr>
            <a:spLocks noGrp="1" noChangeArrowheads="1"/>
          </p:cNvSpPr>
          <p:nvPr>
            <p:ph type="body" idx="1"/>
          </p:nvPr>
        </p:nvSpPr>
        <p:spPr>
          <a:xfrm>
            <a:off x="827584" y="2323652"/>
            <a:ext cx="6993225" cy="3508977"/>
          </a:xfrm>
        </p:spPr>
        <p:txBody>
          <a:bodyPr>
            <a:normAutofit fontScale="92500" lnSpcReduction="10000"/>
          </a:bodyPr>
          <a:lstStyle/>
          <a:p>
            <a:pPr>
              <a:lnSpc>
                <a:spcPct val="90000"/>
              </a:lnSpc>
              <a:buFontTx/>
              <a:buNone/>
            </a:pPr>
            <a:r>
              <a:rPr lang="tr-TR" sz="2800" dirty="0">
                <a:solidFill>
                  <a:schemeClr val="tx1"/>
                </a:solidFill>
              </a:rPr>
              <a:t>   Bilgisayarda kullanılan ölçü birimlerinin en küçüğü </a:t>
            </a:r>
            <a:r>
              <a:rPr lang="tr-TR" sz="2800" dirty="0" err="1">
                <a:solidFill>
                  <a:schemeClr val="tx1"/>
                </a:solidFill>
              </a:rPr>
              <a:t>BİTtir</a:t>
            </a:r>
            <a:r>
              <a:rPr lang="tr-TR" sz="2800" dirty="0">
                <a:solidFill>
                  <a:schemeClr val="tx1"/>
                </a:solidFill>
              </a:rPr>
              <a:t>. </a:t>
            </a:r>
            <a:r>
              <a:rPr lang="tr-TR" sz="2800" dirty="0" smtClean="0">
                <a:solidFill>
                  <a:schemeClr val="tx1"/>
                </a:solidFill>
              </a:rPr>
              <a:t> </a:t>
            </a:r>
            <a:r>
              <a:rPr lang="tr-TR" sz="2800" smtClean="0">
                <a:solidFill>
                  <a:schemeClr val="tx1"/>
                </a:solidFill>
              </a:rPr>
              <a:t>(Binary</a:t>
            </a:r>
            <a:r>
              <a:rPr lang="tr-TR" sz="2800" dirty="0" smtClean="0">
                <a:solidFill>
                  <a:schemeClr val="tx1"/>
                </a:solidFill>
              </a:rPr>
              <a:t> </a:t>
            </a:r>
            <a:r>
              <a:rPr lang="tr-TR" sz="2800" dirty="0" err="1" smtClean="0">
                <a:solidFill>
                  <a:schemeClr val="tx1"/>
                </a:solidFill>
              </a:rPr>
              <a:t>digIT</a:t>
            </a:r>
            <a:r>
              <a:rPr lang="tr-TR" sz="2800" dirty="0" smtClean="0">
                <a:solidFill>
                  <a:schemeClr val="tx1"/>
                </a:solidFill>
              </a:rPr>
              <a:t>)</a:t>
            </a:r>
            <a:endParaRPr lang="tr-TR" sz="2800" dirty="0">
              <a:solidFill>
                <a:schemeClr val="tx1"/>
              </a:solidFill>
            </a:endParaRPr>
          </a:p>
          <a:p>
            <a:pPr>
              <a:lnSpc>
                <a:spcPct val="90000"/>
              </a:lnSpc>
              <a:buFontTx/>
              <a:buNone/>
            </a:pPr>
            <a:endParaRPr lang="tr-TR" sz="2800" dirty="0">
              <a:solidFill>
                <a:schemeClr val="tx1"/>
              </a:solidFill>
            </a:endParaRPr>
          </a:p>
          <a:p>
            <a:pPr>
              <a:lnSpc>
                <a:spcPct val="90000"/>
              </a:lnSpc>
              <a:buFontTx/>
              <a:buNone/>
            </a:pPr>
            <a:r>
              <a:rPr lang="tr-TR" sz="2800" dirty="0">
                <a:solidFill>
                  <a:schemeClr val="tx1"/>
                </a:solidFill>
              </a:rPr>
              <a:t>   Ölçü birimleri, işlemcideki, sabit diskteki ya da </a:t>
            </a:r>
            <a:r>
              <a:rPr lang="tr-TR" sz="2800" dirty="0" err="1">
                <a:solidFill>
                  <a:schemeClr val="tx1"/>
                </a:solidFill>
              </a:rPr>
              <a:t>Ram’deki</a:t>
            </a:r>
            <a:r>
              <a:rPr lang="tr-TR" sz="2800" dirty="0">
                <a:solidFill>
                  <a:schemeClr val="tx1"/>
                </a:solidFill>
              </a:rPr>
              <a:t> bilginin büyüklüğünü ifade eder. 1 ve 0’larla ifade edilir. </a:t>
            </a:r>
          </a:p>
          <a:p>
            <a:pPr>
              <a:lnSpc>
                <a:spcPct val="90000"/>
              </a:lnSpc>
              <a:buFontTx/>
              <a:buNone/>
            </a:pPr>
            <a:r>
              <a:rPr lang="tr-TR" sz="2800" dirty="0">
                <a:solidFill>
                  <a:schemeClr val="tx1"/>
                </a:solidFill>
              </a:rPr>
              <a:t>   Örneğin; klavyede K tuşuna bastığımızda, </a:t>
            </a:r>
            <a:r>
              <a:rPr lang="tr-TR" sz="2800" dirty="0" err="1">
                <a:solidFill>
                  <a:schemeClr val="tx1"/>
                </a:solidFill>
              </a:rPr>
              <a:t>K’nın</a:t>
            </a:r>
            <a:r>
              <a:rPr lang="tr-TR" sz="2800" dirty="0">
                <a:solidFill>
                  <a:schemeClr val="tx1"/>
                </a:solidFill>
              </a:rPr>
              <a:t> karakter karşılığı olan 10010110 sayılarına başmış oluruz. Bu sayılar bilgisayarın anlayacağı sayılardır.</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131242824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971600" y="836712"/>
            <a:ext cx="7024744" cy="1143000"/>
          </a:xfrm>
          <a:ln>
            <a:noFill/>
          </a:ln>
        </p:spPr>
        <p:txBody>
          <a:bodyPr>
            <a:normAutofit/>
          </a:bodyPr>
          <a:lstStyle/>
          <a:p>
            <a:r>
              <a:rPr lang="tr-TR" dirty="0"/>
              <a:t>ÖLÇÜ BİRİMLERİ</a:t>
            </a:r>
          </a:p>
        </p:txBody>
      </p:sp>
      <p:sp>
        <p:nvSpPr>
          <p:cNvPr id="3075" name="Rectangle 3"/>
          <p:cNvSpPr>
            <a:spLocks noGrp="1" noChangeArrowheads="1"/>
          </p:cNvSpPr>
          <p:nvPr>
            <p:ph type="body" idx="1"/>
          </p:nvPr>
        </p:nvSpPr>
        <p:spPr>
          <a:xfrm>
            <a:off x="827584" y="2323652"/>
            <a:ext cx="6993225" cy="3508977"/>
          </a:xfrm>
        </p:spPr>
        <p:txBody>
          <a:bodyPr>
            <a:normAutofit fontScale="92500" lnSpcReduction="20000"/>
          </a:bodyPr>
          <a:lstStyle/>
          <a:p>
            <a:pPr>
              <a:spcBef>
                <a:spcPct val="50000"/>
              </a:spcBef>
            </a:pPr>
            <a:r>
              <a:rPr lang="tr-TR" sz="2800" dirty="0">
                <a:solidFill>
                  <a:schemeClr val="tx1"/>
                </a:solidFill>
              </a:rPr>
              <a:t> </a:t>
            </a:r>
            <a:r>
              <a:rPr lang="tr-TR" sz="2800" dirty="0" smtClean="0">
                <a:solidFill>
                  <a:schemeClr val="tx1"/>
                </a:solidFill>
              </a:rPr>
              <a:t>Bit </a:t>
            </a:r>
            <a:r>
              <a:rPr lang="tr-TR" sz="2800" dirty="0">
                <a:solidFill>
                  <a:schemeClr val="tx1"/>
                </a:solidFill>
              </a:rPr>
              <a:t>= En küçük ölçü birimi</a:t>
            </a:r>
          </a:p>
          <a:p>
            <a:pPr>
              <a:spcBef>
                <a:spcPct val="50000"/>
              </a:spcBef>
            </a:pPr>
            <a:r>
              <a:rPr lang="tr-TR" sz="2800" dirty="0">
                <a:solidFill>
                  <a:schemeClr val="tx1"/>
                </a:solidFill>
              </a:rPr>
              <a:t>8 BİT </a:t>
            </a:r>
            <a:r>
              <a:rPr lang="tr-TR" sz="2800" dirty="0" smtClean="0">
                <a:solidFill>
                  <a:schemeClr val="tx1"/>
                </a:solidFill>
              </a:rPr>
              <a:t>= </a:t>
            </a:r>
            <a:r>
              <a:rPr lang="tr-TR" sz="2800" dirty="0">
                <a:solidFill>
                  <a:schemeClr val="tx1"/>
                </a:solidFill>
              </a:rPr>
              <a:t>1 BAYT (8 </a:t>
            </a:r>
            <a:r>
              <a:rPr lang="tr-TR" sz="2800" dirty="0" err="1">
                <a:solidFill>
                  <a:schemeClr val="tx1"/>
                </a:solidFill>
              </a:rPr>
              <a:t>Bit’in</a:t>
            </a:r>
            <a:r>
              <a:rPr lang="tr-TR" sz="2800" dirty="0">
                <a:solidFill>
                  <a:schemeClr val="tx1"/>
                </a:solidFill>
              </a:rPr>
              <a:t> </a:t>
            </a:r>
            <a:r>
              <a:rPr lang="tr-TR" sz="2800" dirty="0" err="1">
                <a:solidFill>
                  <a:schemeClr val="tx1"/>
                </a:solidFill>
              </a:rPr>
              <a:t>yanyana</a:t>
            </a:r>
            <a:r>
              <a:rPr lang="tr-TR" sz="2800" dirty="0">
                <a:solidFill>
                  <a:schemeClr val="tx1"/>
                </a:solidFill>
              </a:rPr>
              <a:t> gelmesiyle oluşan ölçü birimidir.)</a:t>
            </a:r>
          </a:p>
          <a:p>
            <a:pPr>
              <a:spcBef>
                <a:spcPct val="50000"/>
              </a:spcBef>
            </a:pPr>
            <a:r>
              <a:rPr lang="tr-TR" sz="2800" dirty="0">
                <a:solidFill>
                  <a:schemeClr val="tx1"/>
                </a:solidFill>
              </a:rPr>
              <a:t>1024 BAYT = 1 KİLOBAYT (KB)</a:t>
            </a:r>
          </a:p>
          <a:p>
            <a:pPr>
              <a:spcBef>
                <a:spcPct val="50000"/>
              </a:spcBef>
            </a:pPr>
            <a:r>
              <a:rPr lang="tr-TR" sz="2800" dirty="0">
                <a:solidFill>
                  <a:schemeClr val="tx1"/>
                </a:solidFill>
              </a:rPr>
              <a:t>1024 KİLOBAYT = 1 MEGABAYT (MB)</a:t>
            </a:r>
          </a:p>
          <a:p>
            <a:pPr>
              <a:spcBef>
                <a:spcPct val="50000"/>
              </a:spcBef>
            </a:pPr>
            <a:r>
              <a:rPr lang="tr-TR" sz="2800" dirty="0">
                <a:solidFill>
                  <a:schemeClr val="tx1"/>
                </a:solidFill>
              </a:rPr>
              <a:t>1024 MEGABAYT = 1 GİGABAYT (GB</a:t>
            </a:r>
            <a:r>
              <a:rPr lang="tr-TR" sz="2800" dirty="0" smtClean="0">
                <a:solidFill>
                  <a:schemeClr val="tx1"/>
                </a:solidFill>
              </a:rPr>
              <a:t>)</a:t>
            </a:r>
          </a:p>
          <a:p>
            <a:pPr>
              <a:spcBef>
                <a:spcPct val="50000"/>
              </a:spcBef>
            </a:pPr>
            <a:r>
              <a:rPr lang="tr-TR" sz="2800" dirty="0">
                <a:solidFill>
                  <a:schemeClr val="tx1"/>
                </a:solidFill>
              </a:rPr>
              <a:t>1024 </a:t>
            </a:r>
            <a:r>
              <a:rPr lang="tr-TR" sz="2800" dirty="0" smtClean="0">
                <a:solidFill>
                  <a:schemeClr val="tx1"/>
                </a:solidFill>
              </a:rPr>
              <a:t>GIGABAYT </a:t>
            </a:r>
            <a:r>
              <a:rPr lang="tr-TR" sz="2800" dirty="0">
                <a:solidFill>
                  <a:schemeClr val="tx1"/>
                </a:solidFill>
              </a:rPr>
              <a:t>= 1 </a:t>
            </a:r>
            <a:r>
              <a:rPr lang="tr-TR" sz="2800" dirty="0" smtClean="0">
                <a:solidFill>
                  <a:schemeClr val="tx1"/>
                </a:solidFill>
              </a:rPr>
              <a:t>TERABAYT (TB)</a:t>
            </a:r>
            <a:endParaRPr lang="tr-TR" sz="2800" dirty="0">
              <a:solidFill>
                <a:schemeClr val="tx1"/>
              </a:solidFill>
            </a:endParaRPr>
          </a:p>
        </p:txBody>
      </p:sp>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394000940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80928"/>
            <a:ext cx="7776864" cy="1008112"/>
          </a:xfrm>
        </p:spPr>
        <p:txBody>
          <a:bodyPr>
            <a:noAutofit/>
          </a:bodyPr>
          <a:lstStyle/>
          <a:p>
            <a:pPr algn="ctr"/>
            <a:r>
              <a:rPr lang="tr-TR" sz="4800" dirty="0" smtClean="0"/>
              <a:t>DEPOLAMA BİRİMLERİ</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259570518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9" name="Rectangle 3"/>
          <p:cNvSpPr>
            <a:spLocks noGrp="1" noChangeArrowheads="1"/>
          </p:cNvSpPr>
          <p:nvPr>
            <p:ph type="body" idx="1"/>
          </p:nvPr>
        </p:nvSpPr>
        <p:spPr>
          <a:xfrm>
            <a:off x="928688" y="1916832"/>
            <a:ext cx="6696744" cy="2886075"/>
          </a:xfrm>
        </p:spPr>
        <p:txBody>
          <a:bodyPr/>
          <a:lstStyle/>
          <a:p>
            <a:pPr eaLnBrk="1" hangingPunct="1">
              <a:buFont typeface="Wingdings" pitchFamily="2" charset="2"/>
              <a:buNone/>
            </a:pPr>
            <a:r>
              <a:rPr lang="tr-TR" dirty="0" smtClean="0"/>
              <a:t>	Bilgisayarda bilgileri nereye kaydederiz?</a:t>
            </a:r>
          </a:p>
          <a:p>
            <a:pPr eaLnBrk="1" hangingPunct="1">
              <a:buFont typeface="Wingdings" pitchFamily="2" charset="2"/>
              <a:buNone/>
            </a:pPr>
            <a:endParaRPr lang="tr-TR" dirty="0" smtClean="0"/>
          </a:p>
          <a:p>
            <a:pPr eaLnBrk="1" hangingPunct="1"/>
            <a:r>
              <a:rPr lang="tr-TR" sz="3200" dirty="0" smtClean="0"/>
              <a:t>Disket (</a:t>
            </a:r>
            <a:r>
              <a:rPr lang="tr-TR" sz="3200" dirty="0" err="1" smtClean="0"/>
              <a:t>Flopy</a:t>
            </a:r>
            <a:r>
              <a:rPr lang="tr-TR" sz="3200" dirty="0" smtClean="0"/>
              <a:t> – FDD)</a:t>
            </a:r>
          </a:p>
          <a:p>
            <a:pPr eaLnBrk="1" hangingPunct="1"/>
            <a:r>
              <a:rPr lang="tr-TR" sz="3200" dirty="0" smtClean="0"/>
              <a:t>CD-ROM</a:t>
            </a:r>
          </a:p>
          <a:p>
            <a:pPr eaLnBrk="1" hangingPunct="1"/>
            <a:r>
              <a:rPr lang="tr-TR" sz="3200" dirty="0" smtClean="0"/>
              <a:t>Sabit disk (Hard Disk)</a:t>
            </a:r>
          </a:p>
        </p:txBody>
      </p:sp>
      <p:sp>
        <p:nvSpPr>
          <p:cNvPr id="5" name="Rectangle 2"/>
          <p:cNvSpPr txBox="1">
            <a:spLocks noChangeArrowheads="1"/>
          </p:cNvSpPr>
          <p:nvPr/>
        </p:nvSpPr>
        <p:spPr bwMode="gray">
          <a:xfrm>
            <a:off x="928688" y="500063"/>
            <a:ext cx="7086600" cy="1012825"/>
          </a:xfrm>
          <a:prstGeom prst="rect">
            <a:avLst/>
          </a:prstGeom>
          <a:noFill/>
          <a:ln w="9525">
            <a:noFill/>
            <a:miter lim="800000"/>
            <a:headEnd/>
            <a:tailEnd/>
          </a:ln>
          <a:effectLst/>
        </p:spPr>
        <p:txBody>
          <a:bodyPr anchor="ctr"/>
          <a:lstStyle/>
          <a:p>
            <a:pPr algn="ctr">
              <a:defRPr/>
            </a:pPr>
            <a:r>
              <a:rPr lang="tr-TR" sz="3200" b="1" kern="0">
                <a:solidFill>
                  <a:schemeClr val="bg1"/>
                </a:solidFill>
                <a:latin typeface="+mj-lt"/>
                <a:ea typeface="+mj-ea"/>
                <a:cs typeface="+mj-cs"/>
              </a:rPr>
              <a:t>DEPOLAMA ÖLÇÜLERİ</a:t>
            </a:r>
            <a:endParaRPr lang="en-US" sz="7200" b="1" kern="0" dirty="0">
              <a:solidFill>
                <a:schemeClr val="bg1"/>
              </a:solidFill>
              <a:latin typeface="+mj-lt"/>
              <a:ea typeface="+mj-ea"/>
              <a:cs typeface="+mj-cs"/>
            </a:endParaRP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4097995390"/>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83568" y="692696"/>
            <a:ext cx="5000625" cy="1143000"/>
          </a:xfrm>
          <a:noFill/>
        </p:spPr>
        <p:txBody>
          <a:bodyPr>
            <a:normAutofit/>
          </a:bodyPr>
          <a:lstStyle/>
          <a:p>
            <a:pPr eaLnBrk="1" hangingPunct="1"/>
            <a:r>
              <a:rPr lang="tr-TR" dirty="0" smtClean="0"/>
              <a:t>DİSKET (</a:t>
            </a:r>
            <a:r>
              <a:rPr lang="tr-TR" dirty="0" err="1" smtClean="0"/>
              <a:t>Flopy</a:t>
            </a:r>
            <a:r>
              <a:rPr lang="tr-TR" dirty="0" smtClean="0"/>
              <a:t> Disk)</a:t>
            </a:r>
          </a:p>
        </p:txBody>
      </p:sp>
      <p:sp>
        <p:nvSpPr>
          <p:cNvPr id="17411" name="Rectangle 3"/>
          <p:cNvSpPr>
            <a:spLocks noGrp="1" noChangeArrowheads="1"/>
          </p:cNvSpPr>
          <p:nvPr>
            <p:ph type="body" sz="half" idx="1"/>
          </p:nvPr>
        </p:nvSpPr>
        <p:spPr>
          <a:xfrm>
            <a:off x="683568" y="2276872"/>
            <a:ext cx="7704856" cy="4008437"/>
          </a:xfrm>
        </p:spPr>
        <p:txBody>
          <a:bodyPr>
            <a:normAutofit/>
          </a:bodyPr>
          <a:lstStyle/>
          <a:p>
            <a:pPr marL="533400" indent="-533400" eaLnBrk="1" hangingPunct="1"/>
            <a:r>
              <a:rPr lang="tr-TR" sz="2800" dirty="0" smtClean="0"/>
              <a:t>Bir zamanlar en yaygın kullanılan depolama aygıtıydı. Günümüzde fazla kullanılmamaktadır.</a:t>
            </a:r>
          </a:p>
          <a:p>
            <a:pPr marL="533400" indent="-533400" eaLnBrk="1" hangingPunct="1"/>
            <a:r>
              <a:rPr lang="tr-TR" sz="2800" dirty="0" smtClean="0"/>
              <a:t>Disketler, bilgilerin </a:t>
            </a:r>
            <a:r>
              <a:rPr lang="tr-TR" sz="2800" dirty="0" smtClean="0">
                <a:solidFill>
                  <a:srgbClr val="FF0000"/>
                </a:solidFill>
              </a:rPr>
              <a:t>kalıcı</a:t>
            </a:r>
            <a:r>
              <a:rPr lang="tr-TR" sz="2800" dirty="0" smtClean="0"/>
              <a:t> olarak saklanabildiği birimlerdir. Fakat kapasiteleri çok düşüktür.</a:t>
            </a:r>
          </a:p>
          <a:p>
            <a:pPr marL="533400" indent="-533400" eaLnBrk="1" hangingPunct="1"/>
            <a:r>
              <a:rPr lang="tr-TR" sz="2800" dirty="0" smtClean="0"/>
              <a:t>1971 yılında 80 KB olan disketlerin kapasitesi bugün 1.44 MB’a yükselmiştir. </a:t>
            </a:r>
          </a:p>
        </p:txBody>
      </p:sp>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5122" name="Picture 2"/>
          <p:cNvPicPr>
            <a:picLocks noChangeAspect="1" noChangeArrowheads="1"/>
          </p:cNvPicPr>
          <p:nvPr/>
        </p:nvPicPr>
        <p:blipFill>
          <a:blip r:embed="rId2" cstate="print"/>
          <a:srcRect/>
          <a:stretch>
            <a:fillRect/>
          </a:stretch>
        </p:blipFill>
        <p:spPr bwMode="auto">
          <a:xfrm>
            <a:off x="6732240" y="764704"/>
            <a:ext cx="1584176" cy="1584176"/>
          </a:xfrm>
          <a:prstGeom prst="rect">
            <a:avLst/>
          </a:prstGeom>
          <a:noFill/>
          <a:ln w="9525">
            <a:noFill/>
            <a:miter lim="800000"/>
            <a:headEnd/>
            <a:tailEnd/>
          </a:ln>
        </p:spPr>
      </p:pic>
    </p:spTree>
    <p:extLst>
      <p:ext uri="{BB962C8B-B14F-4D97-AF65-F5344CB8AC3E}">
        <p14:creationId xmlns="" xmlns:p14="http://schemas.microsoft.com/office/powerpoint/2010/main" val="243724399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886205" y="620688"/>
            <a:ext cx="8229600" cy="1143000"/>
          </a:xfrm>
          <a:noFill/>
        </p:spPr>
        <p:txBody>
          <a:bodyPr/>
          <a:lstStyle/>
          <a:p>
            <a:pPr eaLnBrk="1" hangingPunct="1"/>
            <a:r>
              <a:rPr lang="tr-TR" dirty="0" smtClean="0"/>
              <a:t>CD ROM Sürücü </a:t>
            </a:r>
          </a:p>
        </p:txBody>
      </p:sp>
      <p:sp>
        <p:nvSpPr>
          <p:cNvPr id="19459" name="Rectangle 3"/>
          <p:cNvSpPr>
            <a:spLocks noGrp="1" noChangeArrowheads="1"/>
          </p:cNvSpPr>
          <p:nvPr>
            <p:ph type="body" sz="half" idx="1"/>
          </p:nvPr>
        </p:nvSpPr>
        <p:spPr>
          <a:xfrm>
            <a:off x="468313" y="2184400"/>
            <a:ext cx="8280400" cy="4673600"/>
          </a:xfrm>
        </p:spPr>
        <p:txBody>
          <a:bodyPr/>
          <a:lstStyle/>
          <a:p>
            <a:pPr marL="533400" indent="-533400" eaLnBrk="1" hangingPunct="1">
              <a:defRPr/>
            </a:pPr>
            <a:endParaRPr lang="tr-TR" sz="2800" dirty="0" smtClean="0"/>
          </a:p>
          <a:p>
            <a:pPr marL="533400" indent="-533400" eaLnBrk="1" hangingPunct="1">
              <a:defRPr/>
            </a:pPr>
            <a:r>
              <a:rPr lang="tr-TR" sz="2800" dirty="0" smtClean="0"/>
              <a:t>CD ROM </a:t>
            </a:r>
            <a:r>
              <a:rPr lang="tr-TR" sz="2800" dirty="0" smtClean="0">
                <a:solidFill>
                  <a:srgbClr val="FF0000"/>
                </a:solidFill>
              </a:rPr>
              <a:t>C</a:t>
            </a:r>
            <a:r>
              <a:rPr lang="tr-TR" sz="2800" dirty="0" smtClean="0"/>
              <a:t>ompact </a:t>
            </a:r>
            <a:r>
              <a:rPr lang="tr-TR" sz="2800" dirty="0" smtClean="0">
                <a:solidFill>
                  <a:srgbClr val="FF0000"/>
                </a:solidFill>
              </a:rPr>
              <a:t>D</a:t>
            </a:r>
            <a:r>
              <a:rPr lang="tr-TR" sz="2800" dirty="0" smtClean="0"/>
              <a:t>isk </a:t>
            </a:r>
            <a:r>
              <a:rPr lang="tr-TR" sz="2800" dirty="0" smtClean="0">
                <a:solidFill>
                  <a:srgbClr val="FF0000"/>
                </a:solidFill>
              </a:rPr>
              <a:t>ROM</a:t>
            </a:r>
            <a:r>
              <a:rPr lang="tr-TR" sz="2800" dirty="0" smtClean="0"/>
              <a:t> demektir.</a:t>
            </a:r>
          </a:p>
          <a:p>
            <a:pPr marL="0" indent="0" eaLnBrk="1" hangingPunct="1">
              <a:buFont typeface="Wingdings" pitchFamily="2" charset="2"/>
              <a:buNone/>
              <a:defRPr/>
            </a:pPr>
            <a:r>
              <a:rPr lang="tr-TR" sz="2800" dirty="0"/>
              <a:t> </a:t>
            </a:r>
            <a:r>
              <a:rPr lang="tr-TR" sz="2800" dirty="0" smtClean="0"/>
              <a:t>     CD-ROM sürücüler, CD’leri okumak için kullanılırlar.</a:t>
            </a:r>
          </a:p>
          <a:p>
            <a:pPr marL="533400" indent="-533400" eaLnBrk="1" hangingPunct="1">
              <a:buFont typeface="Wingdings" pitchFamily="2" charset="2"/>
              <a:buNone/>
              <a:defRPr/>
            </a:pPr>
            <a:endParaRPr lang="tr-TR" sz="2800" dirty="0" smtClean="0"/>
          </a:p>
        </p:txBody>
      </p:sp>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6146" name="Picture 2"/>
          <p:cNvPicPr>
            <a:picLocks noChangeAspect="1" noChangeArrowheads="1"/>
          </p:cNvPicPr>
          <p:nvPr/>
        </p:nvPicPr>
        <p:blipFill>
          <a:blip r:embed="rId2" cstate="print"/>
          <a:srcRect/>
          <a:stretch>
            <a:fillRect/>
          </a:stretch>
        </p:blipFill>
        <p:spPr bwMode="auto">
          <a:xfrm>
            <a:off x="5652120" y="4437112"/>
            <a:ext cx="2438400" cy="1790700"/>
          </a:xfrm>
          <a:prstGeom prst="rect">
            <a:avLst/>
          </a:prstGeom>
          <a:noFill/>
          <a:ln w="9525">
            <a:noFill/>
            <a:miter lim="800000"/>
            <a:headEnd/>
            <a:tailEnd/>
          </a:ln>
        </p:spPr>
      </p:pic>
    </p:spTree>
    <p:extLst>
      <p:ext uri="{BB962C8B-B14F-4D97-AF65-F5344CB8AC3E}">
        <p14:creationId xmlns="" xmlns:p14="http://schemas.microsoft.com/office/powerpoint/2010/main" val="266679038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p:spPr>
        <p:txBody>
          <a:bodyPr/>
          <a:lstStyle/>
          <a:p>
            <a:pPr eaLnBrk="1" hangingPunct="1"/>
            <a:r>
              <a:rPr lang="tr-TR" b="1" dirty="0" smtClean="0"/>
              <a:t>CD Yazıcılar (CD-WR WRITER)</a:t>
            </a:r>
          </a:p>
        </p:txBody>
      </p:sp>
      <p:sp>
        <p:nvSpPr>
          <p:cNvPr id="19459" name="Rectangle 3"/>
          <p:cNvSpPr>
            <a:spLocks noGrp="1" noChangeArrowheads="1"/>
          </p:cNvSpPr>
          <p:nvPr>
            <p:ph type="body" sz="half" idx="1"/>
          </p:nvPr>
        </p:nvSpPr>
        <p:spPr>
          <a:xfrm>
            <a:off x="684213" y="3429000"/>
            <a:ext cx="7559675" cy="4673600"/>
          </a:xfrm>
        </p:spPr>
        <p:txBody>
          <a:bodyPr/>
          <a:lstStyle/>
          <a:p>
            <a:pPr marL="533400" indent="-533400" eaLnBrk="1" hangingPunct="1"/>
            <a:r>
              <a:rPr lang="tr-TR" sz="2800" dirty="0" smtClean="0"/>
              <a:t>CD yazıcılar standart CD sürücülerden farklıdır, çünkü özel bir lazer ışını ile çalışırlar. </a:t>
            </a:r>
          </a:p>
          <a:p>
            <a:pPr marL="533400" indent="-533400" eaLnBrk="1" hangingPunct="1"/>
            <a:r>
              <a:rPr lang="tr-TR" sz="2800" dirty="0" smtClean="0"/>
              <a:t>Bu lazer, cd-r diskler üzerindeki kimyasal madde tabakasına verileri yakarak yazar. </a:t>
            </a:r>
          </a:p>
        </p:txBody>
      </p:sp>
      <p:pic>
        <p:nvPicPr>
          <p:cNvPr id="19460" name="Picture 6" descr="100408201"/>
          <p:cNvPicPr>
            <a:picLocks noGrp="1" noChangeAspect="1" noChangeArrowheads="1"/>
          </p:cNvPicPr>
          <p:nvPr>
            <p:ph sz="half" idx="2"/>
          </p:nvPr>
        </p:nvPicPr>
        <p:blipFill>
          <a:blip r:embed="rId2" cstate="print">
            <a:extLst>
              <a:ext uri="{28A0092B-C50C-407E-A947-70E740481C1C}">
                <a14:useLocalDpi xmlns="" xmlns:a14="http://schemas.microsoft.com/office/drawing/2010/main" val="0"/>
              </a:ext>
            </a:extLst>
          </a:blip>
          <a:srcRect/>
          <a:stretch>
            <a:fillRect/>
          </a:stretch>
        </p:blipFill>
        <p:spPr>
          <a:xfrm>
            <a:off x="2411413" y="1412875"/>
            <a:ext cx="4038600" cy="1857375"/>
          </a:xfrm>
          <a:noFill/>
        </p:spPr>
      </p:pic>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391417870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Grp="1" noChangeArrowheads="1"/>
          </p:cNvSpPr>
          <p:nvPr>
            <p:ph type="body" idx="1"/>
          </p:nvPr>
        </p:nvSpPr>
        <p:spPr>
          <a:xfrm>
            <a:off x="619125" y="2097088"/>
            <a:ext cx="7453313" cy="4159250"/>
          </a:xfrm>
        </p:spPr>
        <p:txBody>
          <a:bodyPr/>
          <a:lstStyle/>
          <a:p>
            <a:pPr eaLnBrk="1" hangingPunct="1">
              <a:spcBef>
                <a:spcPct val="0"/>
              </a:spcBef>
            </a:pPr>
            <a:r>
              <a:rPr lang="tr-TR" sz="2400" b="1" smtClean="0">
                <a:solidFill>
                  <a:schemeClr val="tx2"/>
                </a:solidFill>
              </a:rPr>
              <a:t>Disketler 1,44 Megabaytlık veri saklayabilirler.</a:t>
            </a:r>
          </a:p>
          <a:p>
            <a:pPr eaLnBrk="1" hangingPunct="1">
              <a:spcBef>
                <a:spcPct val="0"/>
              </a:spcBef>
            </a:pPr>
            <a:endParaRPr lang="tr-TR" sz="2400" b="1" smtClean="0">
              <a:solidFill>
                <a:schemeClr val="tx2"/>
              </a:solidFill>
            </a:endParaRPr>
          </a:p>
          <a:p>
            <a:pPr eaLnBrk="1" hangingPunct="1">
              <a:spcBef>
                <a:spcPct val="0"/>
              </a:spcBef>
            </a:pPr>
            <a:r>
              <a:rPr lang="tr-TR" smtClean="0">
                <a:solidFill>
                  <a:schemeClr val="tx2"/>
                </a:solidFill>
              </a:rPr>
              <a:t>CD’ler 700 – 800 Megabaytlık veri saklayabilirler</a:t>
            </a:r>
          </a:p>
          <a:p>
            <a:pPr eaLnBrk="1" hangingPunct="1">
              <a:spcBef>
                <a:spcPct val="0"/>
              </a:spcBef>
            </a:pPr>
            <a:endParaRPr lang="tr-TR" smtClean="0">
              <a:solidFill>
                <a:schemeClr val="tx2"/>
              </a:solidFill>
            </a:endParaRPr>
          </a:p>
          <a:p>
            <a:pPr eaLnBrk="1" hangingPunct="1">
              <a:spcBef>
                <a:spcPct val="0"/>
              </a:spcBef>
            </a:pPr>
            <a:r>
              <a:rPr lang="tr-TR" b="1" smtClean="0">
                <a:solidFill>
                  <a:schemeClr val="tx2"/>
                </a:solidFill>
              </a:rPr>
              <a:t>DVD’ler 2-3-4 Gigabaytlık veri saklayabilirler.</a:t>
            </a:r>
          </a:p>
          <a:p>
            <a:pPr eaLnBrk="1" hangingPunct="1">
              <a:spcBef>
                <a:spcPct val="0"/>
              </a:spcBef>
            </a:pPr>
            <a:endParaRPr lang="tr-TR" b="1" smtClean="0">
              <a:solidFill>
                <a:schemeClr val="tx2"/>
              </a:solidFill>
            </a:endParaRPr>
          </a:p>
          <a:p>
            <a:pPr eaLnBrk="1" hangingPunct="1">
              <a:spcBef>
                <a:spcPct val="0"/>
              </a:spcBef>
            </a:pPr>
            <a:r>
              <a:rPr lang="tr-TR" smtClean="0">
                <a:solidFill>
                  <a:schemeClr val="tx2"/>
                </a:solidFill>
              </a:rPr>
              <a:t>Sabit diskler 160 – 250 – 320 Gigabaytlık veri saklayabilirler.</a:t>
            </a:r>
            <a:endParaRPr lang="en-US" smtClean="0">
              <a:solidFill>
                <a:schemeClr val="tx2"/>
              </a:solidFill>
            </a:endParaRPr>
          </a:p>
        </p:txBody>
      </p:sp>
      <p:pic>
        <p:nvPicPr>
          <p:cNvPr id="9219" name="Picture 6" descr="urun_106_4535">
            <a:hlinkClick r:id="rId2"/>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667717" y="2143125"/>
            <a:ext cx="990600" cy="714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7592" name="Picture 8" descr="240px-CD_autolev_crop">
            <a:hlinkClick r:id="rId4"/>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627938" y="3244850"/>
            <a:ext cx="1047750" cy="1047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7594" name="Picture 10" descr="256gbssdtw3">
            <a:hlinkClick r:id="rId6"/>
          </p:cNvPr>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7308304" y="4652963"/>
            <a:ext cx="1228725" cy="1171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Rectangle 2"/>
          <p:cNvSpPr txBox="1">
            <a:spLocks noChangeArrowheads="1"/>
          </p:cNvSpPr>
          <p:nvPr/>
        </p:nvSpPr>
        <p:spPr bwMode="gray">
          <a:xfrm>
            <a:off x="928688" y="500063"/>
            <a:ext cx="7086600" cy="1012825"/>
          </a:xfrm>
          <a:prstGeom prst="rect">
            <a:avLst/>
          </a:prstGeom>
          <a:noFill/>
          <a:ln w="9525">
            <a:noFill/>
            <a:miter lim="800000"/>
            <a:headEnd/>
            <a:tailEnd/>
          </a:ln>
          <a:effectLst/>
        </p:spPr>
        <p:txBody>
          <a:bodyPr anchor="ctr"/>
          <a:lstStyle/>
          <a:p>
            <a:pPr algn="ctr">
              <a:defRPr/>
            </a:pPr>
            <a:r>
              <a:rPr lang="tr-TR" sz="3200" b="1" kern="0">
                <a:solidFill>
                  <a:schemeClr val="bg1"/>
                </a:solidFill>
                <a:latin typeface="+mj-lt"/>
                <a:ea typeface="+mj-ea"/>
                <a:cs typeface="+mj-cs"/>
              </a:rPr>
              <a:t>DEPOLAMA ÖLÇÜLERİ</a:t>
            </a:r>
            <a:endParaRPr lang="en-US" sz="7200" b="1" kern="0" dirty="0">
              <a:solidFill>
                <a:schemeClr val="bg1"/>
              </a:solidFill>
              <a:latin typeface="+mj-lt"/>
              <a:ea typeface="+mj-ea"/>
              <a:cs typeface="+mj-cs"/>
            </a:endParaRPr>
          </a:p>
        </p:txBody>
      </p:sp>
      <p:sp>
        <p:nvSpPr>
          <p:cNvPr id="9" name="Metin kutusu 8"/>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251090066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title"/>
          </p:nvPr>
        </p:nvSpPr>
        <p:spPr>
          <a:xfrm>
            <a:off x="467544" y="764704"/>
            <a:ext cx="8229600" cy="1143000"/>
          </a:xfrm>
          <a:noFill/>
        </p:spPr>
        <p:txBody>
          <a:bodyPr/>
          <a:lstStyle/>
          <a:p>
            <a:pPr eaLnBrk="1" hangingPunct="1"/>
            <a:r>
              <a:rPr lang="tr-TR" dirty="0"/>
              <a:t>SABİT DİSK (Hard Disk)</a:t>
            </a:r>
          </a:p>
        </p:txBody>
      </p:sp>
      <p:sp>
        <p:nvSpPr>
          <p:cNvPr id="16387" name="Rectangle 2"/>
          <p:cNvSpPr>
            <a:spLocks noGrp="1" noChangeArrowheads="1"/>
          </p:cNvSpPr>
          <p:nvPr>
            <p:ph type="body" sz="half" idx="1"/>
          </p:nvPr>
        </p:nvSpPr>
        <p:spPr>
          <a:xfrm>
            <a:off x="611188" y="1989138"/>
            <a:ext cx="7559675" cy="4673600"/>
          </a:xfrm>
        </p:spPr>
        <p:txBody>
          <a:bodyPr/>
          <a:lstStyle/>
          <a:p>
            <a:pPr marL="533400" indent="-533400" eaLnBrk="1" hangingPunct="1"/>
            <a:endParaRPr lang="tr-TR" sz="2400" dirty="0" smtClean="0"/>
          </a:p>
          <a:p>
            <a:pPr marL="533400" indent="-533400" eaLnBrk="1" hangingPunct="1"/>
            <a:r>
              <a:rPr lang="tr-TR" sz="2400" dirty="0" smtClean="0"/>
              <a:t>Bilgisayarın en önemli işlevlerinden biri bilgileri saklayabilmesidir. </a:t>
            </a:r>
          </a:p>
          <a:p>
            <a:pPr marL="533400" indent="-533400" eaLnBrk="1" hangingPunct="1"/>
            <a:endParaRPr lang="tr-TR" sz="2400" dirty="0" smtClean="0"/>
          </a:p>
          <a:p>
            <a:pPr marL="533400" indent="-533400" eaLnBrk="1" hangingPunct="1"/>
            <a:r>
              <a:rPr lang="tr-TR" sz="2400" dirty="0" smtClean="0"/>
              <a:t>Bilgisayarın bilgi saklanabilmesini sağlayan en önemli birimi hard diskidir.</a:t>
            </a:r>
          </a:p>
          <a:p>
            <a:pPr marL="533400" indent="-533400" eaLnBrk="1" hangingPunct="1"/>
            <a:endParaRPr lang="tr-TR" sz="2400" dirty="0" smtClean="0"/>
          </a:p>
          <a:p>
            <a:pPr marL="533400" indent="-533400" eaLnBrk="1" hangingPunct="1"/>
            <a:r>
              <a:rPr lang="tr-TR" sz="2400" dirty="0" smtClean="0"/>
              <a:t>Hard disk, </a:t>
            </a:r>
            <a:r>
              <a:rPr lang="tr-TR" sz="2400" b="1" dirty="0" smtClean="0">
                <a:solidFill>
                  <a:srgbClr val="FF0000"/>
                </a:solidFill>
              </a:rPr>
              <a:t>kalıcı</a:t>
            </a:r>
            <a:r>
              <a:rPr lang="tr-TR" sz="2400" dirty="0" smtClean="0"/>
              <a:t> bir depolama ortamı, kullanıcının belgelerini, dosyalarını saklayabilmesini sağlayan bir depo işlevi görür. </a:t>
            </a:r>
          </a:p>
          <a:p>
            <a:pPr marL="533400" indent="-533400" eaLnBrk="1" hangingPunct="1"/>
            <a:endParaRPr lang="tr-TR" sz="2400" dirty="0" smtClean="0"/>
          </a:p>
        </p:txBody>
      </p:sp>
      <p:pic>
        <p:nvPicPr>
          <p:cNvPr id="16388" name="4 Resim" descr="hdd.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rot="-563573">
            <a:off x="7058058" y="928435"/>
            <a:ext cx="1242948" cy="14475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10562008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3200" dirty="0" smtClean="0"/>
              <a:t>BİLGİ VE İLETİŞİM TEKNOLOJİSİ</a:t>
            </a:r>
            <a:endParaRPr lang="tr-TR" sz="3200" dirty="0"/>
          </a:p>
        </p:txBody>
      </p:sp>
      <p:sp>
        <p:nvSpPr>
          <p:cNvPr id="4" name="İçerik Yer Tutucusu 3"/>
          <p:cNvSpPr>
            <a:spLocks noGrp="1"/>
          </p:cNvSpPr>
          <p:nvPr>
            <p:ph idx="1"/>
          </p:nvPr>
        </p:nvSpPr>
        <p:spPr>
          <a:xfrm>
            <a:off x="1043491" y="2323652"/>
            <a:ext cx="7057997" cy="3508977"/>
          </a:xfrm>
        </p:spPr>
        <p:txBody>
          <a:bodyPr>
            <a:normAutofit fontScale="92500" lnSpcReduction="10000"/>
          </a:bodyPr>
          <a:lstStyle/>
          <a:p>
            <a:r>
              <a:rPr lang="tr-TR" dirty="0"/>
              <a:t>Bilgisayar teknolojisinin gelişimi ile birlikte bilgi ve iletişim teknolojileri de gelişmiştir. Bu gelişmeler kullanıcılara toplum hayatında eğitim, bilim, kültür ve sanat etkinlikleri, finansman, ticaret </a:t>
            </a:r>
            <a:r>
              <a:rPr lang="tr-TR" dirty="0" smtClean="0"/>
              <a:t>vb. </a:t>
            </a:r>
            <a:r>
              <a:rPr lang="tr-TR" dirty="0"/>
              <a:t>alanlarda önemli kolaylıklar sağlamaktadır. </a:t>
            </a:r>
            <a:endParaRPr lang="tr-TR" dirty="0" smtClean="0"/>
          </a:p>
          <a:p>
            <a:r>
              <a:rPr lang="tr-TR" dirty="0"/>
              <a:t>Bilgi ve iletişim teknolojisi iki grupta incelenebilir:</a:t>
            </a:r>
            <a:br>
              <a:rPr lang="tr-TR" dirty="0"/>
            </a:br>
            <a:r>
              <a:rPr lang="tr-TR" dirty="0"/>
              <a:t>a</a:t>
            </a:r>
            <a:r>
              <a:rPr lang="tr-TR" dirty="0" smtClean="0"/>
              <a:t>. Bilgisayar </a:t>
            </a:r>
            <a:r>
              <a:rPr lang="tr-TR" dirty="0"/>
              <a:t>teknolojileri</a:t>
            </a:r>
            <a:br>
              <a:rPr lang="tr-TR" dirty="0"/>
            </a:br>
            <a:r>
              <a:rPr lang="tr-TR" dirty="0" smtClean="0"/>
              <a:t>	•</a:t>
            </a:r>
            <a:r>
              <a:rPr lang="tr-TR" dirty="0"/>
              <a:t>Donanım ürünleri</a:t>
            </a:r>
            <a:br>
              <a:rPr lang="tr-TR" dirty="0"/>
            </a:br>
            <a:r>
              <a:rPr lang="tr-TR" dirty="0" smtClean="0"/>
              <a:t>	•</a:t>
            </a:r>
            <a:r>
              <a:rPr lang="tr-TR" dirty="0"/>
              <a:t>Yazılım ürünleri</a:t>
            </a:r>
            <a:br>
              <a:rPr lang="tr-TR" dirty="0"/>
            </a:br>
            <a:r>
              <a:rPr lang="tr-TR" dirty="0"/>
              <a:t>b</a:t>
            </a:r>
            <a:r>
              <a:rPr lang="tr-TR" dirty="0" smtClean="0"/>
              <a:t>. İletişim </a:t>
            </a:r>
            <a:r>
              <a:rPr lang="tr-TR" dirty="0"/>
              <a:t>teknolojileri</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305109339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80928"/>
            <a:ext cx="7776864" cy="1008112"/>
          </a:xfrm>
        </p:spPr>
        <p:txBody>
          <a:bodyPr>
            <a:noAutofit/>
          </a:bodyPr>
          <a:lstStyle/>
          <a:p>
            <a:pPr algn="ctr"/>
            <a:r>
              <a:rPr lang="tr-TR" sz="4800" dirty="0" smtClean="0"/>
              <a:t>YAZILIM ÇEŞİTLERİ</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359850468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714375" y="928688"/>
            <a:ext cx="5873849" cy="928687"/>
          </a:xfrm>
        </p:spPr>
        <p:txBody>
          <a:bodyPr/>
          <a:lstStyle/>
          <a:p>
            <a:pPr eaLnBrk="1" hangingPunct="1"/>
            <a:r>
              <a:rPr lang="tr-TR" dirty="0" smtClean="0"/>
              <a:t>Yazılım Çeşitleri</a:t>
            </a:r>
          </a:p>
        </p:txBody>
      </p:sp>
      <p:sp>
        <p:nvSpPr>
          <p:cNvPr id="38915" name="Rectangle 3"/>
          <p:cNvSpPr>
            <a:spLocks noGrp="1" noChangeArrowheads="1"/>
          </p:cNvSpPr>
          <p:nvPr>
            <p:ph idx="1"/>
          </p:nvPr>
        </p:nvSpPr>
        <p:spPr>
          <a:xfrm>
            <a:off x="385763" y="2214563"/>
            <a:ext cx="8401050" cy="4071937"/>
          </a:xfrm>
        </p:spPr>
        <p:txBody>
          <a:bodyPr>
            <a:normAutofit fontScale="92500" lnSpcReduction="10000"/>
          </a:bodyPr>
          <a:lstStyle/>
          <a:p>
            <a:pPr eaLnBrk="1" hangingPunct="1"/>
            <a:r>
              <a:rPr lang="tr-TR" sz="2400" b="1" dirty="0" smtClean="0"/>
              <a:t>Sistem Yazılımları</a:t>
            </a:r>
            <a:r>
              <a:rPr lang="tr-TR" sz="2400" dirty="0" smtClean="0"/>
              <a:t>: Bilgisayarı yöneten, denetleyen, kontrol eden yazılımlardır.  </a:t>
            </a:r>
          </a:p>
          <a:p>
            <a:pPr eaLnBrk="1" hangingPunct="1"/>
            <a:endParaRPr lang="tr-TR" sz="2400" dirty="0" smtClean="0"/>
          </a:p>
          <a:p>
            <a:pPr eaLnBrk="1" hangingPunct="1">
              <a:buFont typeface="Wingdings 2" pitchFamily="18" charset="2"/>
              <a:buNone/>
            </a:pPr>
            <a:r>
              <a:rPr lang="tr-TR" sz="2400" dirty="0" smtClean="0"/>
              <a:t>   </a:t>
            </a:r>
            <a:r>
              <a:rPr lang="tr-TR" sz="2400" dirty="0" smtClean="0"/>
              <a:t>			</a:t>
            </a:r>
            <a:r>
              <a:rPr lang="tr-TR" sz="2400" dirty="0" smtClean="0">
                <a:solidFill>
                  <a:srgbClr val="FF0000"/>
                </a:solidFill>
              </a:rPr>
              <a:t>Örnek</a:t>
            </a:r>
            <a:r>
              <a:rPr lang="tr-TR" sz="2400" dirty="0" smtClean="0">
                <a:solidFill>
                  <a:srgbClr val="FF0000"/>
                </a:solidFill>
              </a:rPr>
              <a:t>:</a:t>
            </a:r>
            <a:r>
              <a:rPr lang="tr-TR" sz="2400" dirty="0" smtClean="0"/>
              <a:t> İşletim Sistemleri (Windows)</a:t>
            </a:r>
          </a:p>
          <a:p>
            <a:pPr eaLnBrk="1" hangingPunct="1">
              <a:buFont typeface="Wingdings 2" pitchFamily="18" charset="2"/>
              <a:buNone/>
            </a:pPr>
            <a:endParaRPr lang="tr-TR" sz="2400" dirty="0" smtClean="0"/>
          </a:p>
          <a:p>
            <a:pPr eaLnBrk="1" hangingPunct="1"/>
            <a:r>
              <a:rPr lang="tr-TR" sz="2400" b="1" dirty="0" smtClean="0"/>
              <a:t>Uygulama Yazılımları: </a:t>
            </a:r>
            <a:r>
              <a:rPr lang="tr-TR" sz="2400" dirty="0" smtClean="0"/>
              <a:t>Kullanıcının özel gereksinimlerini karşıladığı yazılımlardır.</a:t>
            </a:r>
          </a:p>
          <a:p>
            <a:pPr eaLnBrk="1" hangingPunct="1">
              <a:buFont typeface="Wingdings 2" pitchFamily="18" charset="2"/>
              <a:buNone/>
            </a:pPr>
            <a:r>
              <a:rPr lang="tr-TR" sz="2400" dirty="0" smtClean="0"/>
              <a:t>    </a:t>
            </a:r>
          </a:p>
          <a:p>
            <a:pPr eaLnBrk="1" hangingPunct="1">
              <a:buFont typeface="Wingdings 2" pitchFamily="18" charset="2"/>
              <a:buNone/>
            </a:pPr>
            <a:r>
              <a:rPr lang="tr-TR" dirty="0" smtClean="0"/>
              <a:t>	</a:t>
            </a:r>
            <a:r>
              <a:rPr lang="tr-TR" dirty="0" smtClean="0"/>
              <a:t>		</a:t>
            </a:r>
            <a:r>
              <a:rPr lang="tr-TR" sz="2400" dirty="0" smtClean="0">
                <a:solidFill>
                  <a:srgbClr val="FF0000"/>
                </a:solidFill>
              </a:rPr>
              <a:t>Örnek</a:t>
            </a:r>
            <a:r>
              <a:rPr lang="tr-TR" sz="2400" dirty="0" smtClean="0">
                <a:solidFill>
                  <a:srgbClr val="FF0000"/>
                </a:solidFill>
              </a:rPr>
              <a:t>:</a:t>
            </a:r>
            <a:r>
              <a:rPr lang="tr-TR" sz="2400" dirty="0" smtClean="0"/>
              <a:t> Office (Word, Powerpoint vb.), MSN </a:t>
            </a:r>
            <a:r>
              <a:rPr lang="tr-TR" sz="2400" dirty="0" smtClean="0"/>
              <a:t>			Messenger </a:t>
            </a:r>
            <a:r>
              <a:rPr lang="tr-TR" sz="2400" dirty="0" smtClean="0"/>
              <a:t>gibi.</a:t>
            </a:r>
          </a:p>
          <a:p>
            <a:pPr eaLnBrk="1" hangingPunct="1">
              <a:buFont typeface="Wingdings" pitchFamily="2" charset="2"/>
              <a:buNone/>
            </a:pPr>
            <a:r>
              <a:rPr lang="tr-TR" sz="2400" dirty="0" smtClean="0"/>
              <a:t>   </a:t>
            </a:r>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7170" name="Picture 2"/>
          <p:cNvPicPr>
            <a:picLocks noChangeAspect="1" noChangeArrowheads="1"/>
          </p:cNvPicPr>
          <p:nvPr/>
        </p:nvPicPr>
        <p:blipFill>
          <a:blip r:embed="rId2" cstate="print"/>
          <a:srcRect/>
          <a:stretch>
            <a:fillRect/>
          </a:stretch>
        </p:blipFill>
        <p:spPr bwMode="auto">
          <a:xfrm>
            <a:off x="755576" y="2924944"/>
            <a:ext cx="1053480" cy="1058183"/>
          </a:xfrm>
          <a:prstGeom prst="rect">
            <a:avLst/>
          </a:prstGeom>
          <a:noFill/>
          <a:ln w="9525">
            <a:noFill/>
            <a:miter lim="800000"/>
            <a:headEnd/>
            <a:tailEnd/>
          </a:ln>
        </p:spPr>
      </p:pic>
      <p:pic>
        <p:nvPicPr>
          <p:cNvPr id="7171" name="Picture 3"/>
          <p:cNvPicPr>
            <a:picLocks noChangeAspect="1" noChangeArrowheads="1"/>
          </p:cNvPicPr>
          <p:nvPr/>
        </p:nvPicPr>
        <p:blipFill>
          <a:blip r:embed="rId3" cstate="print"/>
          <a:srcRect/>
          <a:stretch>
            <a:fillRect/>
          </a:stretch>
        </p:blipFill>
        <p:spPr bwMode="auto">
          <a:xfrm>
            <a:off x="827584" y="4725143"/>
            <a:ext cx="936104" cy="1243339"/>
          </a:xfrm>
          <a:prstGeom prst="rect">
            <a:avLst/>
          </a:prstGeom>
          <a:noFill/>
          <a:ln w="9525">
            <a:noFill/>
            <a:miter lim="800000"/>
            <a:headEnd/>
            <a:tailEnd/>
          </a:ln>
        </p:spPr>
      </p:pic>
    </p:spTree>
    <p:extLst>
      <p:ext uri="{BB962C8B-B14F-4D97-AF65-F5344CB8AC3E}">
        <p14:creationId xmlns="" xmlns:p14="http://schemas.microsoft.com/office/powerpoint/2010/main" val="306821836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1410017"/>
            <a:ext cx="7776864" cy="1584176"/>
          </a:xfrm>
        </p:spPr>
        <p:txBody>
          <a:bodyPr>
            <a:noAutofit/>
          </a:bodyPr>
          <a:lstStyle/>
          <a:p>
            <a:pPr algn="ctr"/>
            <a:r>
              <a:rPr lang="tr-TR" sz="4400" dirty="0" smtClean="0"/>
              <a:t>GÜVENLİK,</a:t>
            </a:r>
            <a:br>
              <a:rPr lang="tr-TR" sz="4400" dirty="0" smtClean="0"/>
            </a:br>
            <a:r>
              <a:rPr lang="tr-TR" sz="4400" dirty="0" smtClean="0"/>
              <a:t>TELİF </a:t>
            </a:r>
            <a:r>
              <a:rPr lang="tr-TR" sz="4400" dirty="0" smtClean="0"/>
              <a:t>HAKLARI ve HUKUK</a:t>
            </a:r>
            <a:endParaRPr lang="tr-TR" sz="44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1026" name="Picture 2" descr="D:\RESİMLER\PNG\all\firewall.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545295" y="2996952"/>
            <a:ext cx="2160240" cy="216024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38980707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lgn="ctr"/>
            <a:r>
              <a:rPr lang="tr-TR" sz="4400" dirty="0" smtClean="0"/>
              <a:t>GÜVENLİK</a:t>
            </a:r>
            <a:endParaRPr lang="tr-TR" sz="4400" dirty="0"/>
          </a:p>
        </p:txBody>
      </p:sp>
      <p:sp>
        <p:nvSpPr>
          <p:cNvPr id="3" name="İçerik Yer Tutucusu 2"/>
          <p:cNvSpPr>
            <a:spLocks noGrp="1"/>
          </p:cNvSpPr>
          <p:nvPr>
            <p:ph idx="1"/>
          </p:nvPr>
        </p:nvSpPr>
        <p:spPr>
          <a:xfrm>
            <a:off x="1043492" y="2323652"/>
            <a:ext cx="7057996" cy="3508977"/>
          </a:xfrm>
        </p:spPr>
        <p:txBody>
          <a:bodyPr/>
          <a:lstStyle/>
          <a:p>
            <a:r>
              <a:rPr lang="tr-TR" dirty="0" smtClean="0"/>
              <a:t>Gizli bilgilere başkaları tarafından erişilebilmesi, virüs gibi zararlı verilerin bilgisayara girmesi gibi sorunlar üzerine güvenlik kavramı ortaya çıkmıştır.</a:t>
            </a:r>
          </a:p>
          <a:p>
            <a:r>
              <a:rPr lang="tr-TR" dirty="0" smtClean="0"/>
              <a:t>Güvenlik en temelde, internet üzerinden gönderilen bilgilere izinsiz erişimin önlenmesidir.</a:t>
            </a:r>
            <a:endParaRPr lang="tr-TR"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179813910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lgn="ctr"/>
            <a:r>
              <a:rPr lang="tr-TR" sz="4400" dirty="0" smtClean="0"/>
              <a:t>GÜVENLİK</a:t>
            </a:r>
            <a:endParaRPr lang="tr-TR" sz="4400" dirty="0"/>
          </a:p>
        </p:txBody>
      </p:sp>
      <p:sp>
        <p:nvSpPr>
          <p:cNvPr id="3" name="İçerik Yer Tutucusu 2"/>
          <p:cNvSpPr>
            <a:spLocks noGrp="1"/>
          </p:cNvSpPr>
          <p:nvPr>
            <p:ph idx="1"/>
          </p:nvPr>
        </p:nvSpPr>
        <p:spPr>
          <a:xfrm>
            <a:off x="1043492" y="2323652"/>
            <a:ext cx="7057996" cy="3508977"/>
          </a:xfrm>
        </p:spPr>
        <p:txBody>
          <a:bodyPr>
            <a:normAutofit fontScale="85000" lnSpcReduction="20000"/>
          </a:bodyPr>
          <a:lstStyle/>
          <a:p>
            <a:r>
              <a:rPr lang="tr-TR" dirty="0" smtClean="0"/>
              <a:t>Bilgilere dışardan erişim olduğunda, verilerin silinmesi söz konusu olabilir. Bu durumda taşınabilir kayıt ortamlarına yedeklemek gerekir.</a:t>
            </a:r>
          </a:p>
          <a:p>
            <a:r>
              <a:rPr lang="tr-TR" dirty="0" smtClean="0"/>
              <a:t>Aynı şekilde elektrik kesintilerinde de veri kaybı oluşabilir. Bunu önlemek için, verinin sabit diske yada taşınabilir kayıt ortamlarına kaydedilmesi gerekir.</a:t>
            </a:r>
          </a:p>
          <a:p>
            <a:r>
              <a:rPr lang="tr-TR" dirty="0" smtClean="0"/>
              <a:t>Dosyalara dışardan erişimin engellenmesi için şifre (parola) belirlenmeli yada güvenlik duvarı kullanılmalıdır. Güvenlik duvarı, internetten gelen bilgilerin içeriğine bakarak hangilerinin geçmesi gerektiğine karar verir.</a:t>
            </a:r>
          </a:p>
          <a:p>
            <a:r>
              <a:rPr lang="tr-TR" dirty="0" smtClean="0"/>
              <a:t>Kişisel bilgilerimize erişimi engellemek için de şifre kullanılmalıdır.</a:t>
            </a:r>
            <a:endParaRPr lang="tr-TR"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57894471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1268760"/>
            <a:ext cx="7776864" cy="1584176"/>
          </a:xfrm>
        </p:spPr>
        <p:txBody>
          <a:bodyPr>
            <a:noAutofit/>
          </a:bodyPr>
          <a:lstStyle/>
          <a:p>
            <a:pPr algn="ctr"/>
            <a:r>
              <a:rPr lang="tr-TR" sz="4400" dirty="0" smtClean="0"/>
              <a:t>BİLGİSAYAR VİRÜSLERİ</a:t>
            </a:r>
            <a:endParaRPr lang="tr-TR" sz="44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8195" name="Picture 3"/>
          <p:cNvPicPr>
            <a:picLocks noChangeAspect="1" noChangeArrowheads="1"/>
          </p:cNvPicPr>
          <p:nvPr/>
        </p:nvPicPr>
        <p:blipFill>
          <a:blip r:embed="rId2" cstate="print"/>
          <a:srcRect/>
          <a:stretch>
            <a:fillRect/>
          </a:stretch>
        </p:blipFill>
        <p:spPr bwMode="auto">
          <a:xfrm>
            <a:off x="3347864" y="3284984"/>
            <a:ext cx="2457450" cy="18573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 xmlns:p14="http://schemas.microsoft.com/office/powerpoint/2010/main" val="257579951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lgn="ctr"/>
            <a:r>
              <a:rPr lang="tr-TR" sz="4400" dirty="0" smtClean="0"/>
              <a:t>VİRÜS</a:t>
            </a:r>
            <a:endParaRPr lang="tr-TR" sz="4400" dirty="0"/>
          </a:p>
        </p:txBody>
      </p:sp>
      <p:sp>
        <p:nvSpPr>
          <p:cNvPr id="3" name="İçerik Yer Tutucusu 2"/>
          <p:cNvSpPr>
            <a:spLocks noGrp="1"/>
          </p:cNvSpPr>
          <p:nvPr>
            <p:ph idx="1"/>
          </p:nvPr>
        </p:nvSpPr>
        <p:spPr>
          <a:xfrm>
            <a:off x="1043492" y="2323652"/>
            <a:ext cx="7057996" cy="3508977"/>
          </a:xfrm>
        </p:spPr>
        <p:txBody>
          <a:bodyPr>
            <a:normAutofit fontScale="92500" lnSpcReduction="10000"/>
          </a:bodyPr>
          <a:lstStyle/>
          <a:p>
            <a:r>
              <a:rPr lang="tr-TR" dirty="0" smtClean="0"/>
              <a:t>Çalıştığında bilgisayara zarar veren ve çoğalma (diğer dosyalara ve bilgisayarlara yayılma, bulaşma) özelliğine sahip bilgisayar programlarıdır.</a:t>
            </a:r>
          </a:p>
          <a:p>
            <a:r>
              <a:rPr lang="tr-TR" dirty="0" smtClean="0"/>
              <a:t>Virüslerin bilgisayarlara verileceği zarar, programlanma biçimine göre değişir. Bir kısmı dosyalara bulaşırken bir kısmı doğrudan bilgisayarın sistem alanına yayılır. Bazıları belli bir tarihin gelmesi, sabit diskin belli bir alanının dolması gibi bir koşula bağlı olarak çalışır.</a:t>
            </a:r>
            <a:endParaRPr lang="tr-TR"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9218" name="Picture 2"/>
          <p:cNvPicPr>
            <a:picLocks noChangeAspect="1" noChangeArrowheads="1"/>
          </p:cNvPicPr>
          <p:nvPr/>
        </p:nvPicPr>
        <p:blipFill>
          <a:blip r:embed="rId2" cstate="print"/>
          <a:srcRect/>
          <a:stretch>
            <a:fillRect/>
          </a:stretch>
        </p:blipFill>
        <p:spPr bwMode="auto">
          <a:xfrm>
            <a:off x="1187624" y="476672"/>
            <a:ext cx="1800225" cy="1619250"/>
          </a:xfrm>
          <a:prstGeom prst="rect">
            <a:avLst/>
          </a:prstGeom>
          <a:noFill/>
          <a:ln w="9525">
            <a:noFill/>
            <a:miter lim="800000"/>
            <a:headEnd/>
            <a:tailEnd/>
          </a:ln>
        </p:spPr>
      </p:pic>
    </p:spTree>
    <p:extLst>
      <p:ext uri="{BB962C8B-B14F-4D97-AF65-F5344CB8AC3E}">
        <p14:creationId xmlns="" xmlns:p14="http://schemas.microsoft.com/office/powerpoint/2010/main" val="388902179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lgn="ctr"/>
            <a:r>
              <a:rPr lang="tr-TR" sz="4400" dirty="0" smtClean="0"/>
              <a:t>VİRÜS</a:t>
            </a:r>
            <a:endParaRPr lang="tr-TR" sz="4400" dirty="0"/>
          </a:p>
        </p:txBody>
      </p:sp>
      <p:sp>
        <p:nvSpPr>
          <p:cNvPr id="3" name="İçerik Yer Tutucusu 2"/>
          <p:cNvSpPr>
            <a:spLocks noGrp="1"/>
          </p:cNvSpPr>
          <p:nvPr>
            <p:ph idx="1"/>
          </p:nvPr>
        </p:nvSpPr>
        <p:spPr>
          <a:xfrm>
            <a:off x="1043492" y="2323652"/>
            <a:ext cx="7057996" cy="3508977"/>
          </a:xfrm>
        </p:spPr>
        <p:txBody>
          <a:bodyPr>
            <a:normAutofit/>
          </a:bodyPr>
          <a:lstStyle/>
          <a:p>
            <a:r>
              <a:rPr lang="tr-TR" dirty="0" smtClean="0"/>
              <a:t>Virüsler eskiden disketler yoluyla bulaşır ve yayılırdı. Günümüzde ise genellikle e-posta, herkese açık dosya arşivleri yada internet aracılığıyla yayılmaktadır.</a:t>
            </a:r>
          </a:p>
          <a:p>
            <a:r>
              <a:rPr lang="tr-TR" dirty="0" smtClean="0"/>
              <a:t>Virüslerden korunmanın en etkili yolu, </a:t>
            </a:r>
            <a:r>
              <a:rPr lang="tr-TR" dirty="0" err="1" smtClean="0"/>
              <a:t>AntiVirüs</a:t>
            </a:r>
            <a:r>
              <a:rPr lang="tr-TR" dirty="0" smtClean="0"/>
              <a:t> programları kullanmaktır. Bu programlar virüsleri bulur, temizler ve virüslere karşı koruyucu bir kalkan (karantina) oluşturur.</a:t>
            </a:r>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10243" name="Picture 3"/>
          <p:cNvPicPr>
            <a:picLocks noChangeAspect="1" noChangeArrowheads="1"/>
          </p:cNvPicPr>
          <p:nvPr/>
        </p:nvPicPr>
        <p:blipFill>
          <a:blip r:embed="rId2" cstate="print"/>
          <a:srcRect/>
          <a:stretch>
            <a:fillRect/>
          </a:stretch>
        </p:blipFill>
        <p:spPr bwMode="auto">
          <a:xfrm>
            <a:off x="971600" y="548680"/>
            <a:ext cx="1512168" cy="1588121"/>
          </a:xfrm>
          <a:prstGeom prst="rect">
            <a:avLst/>
          </a:prstGeom>
          <a:noFill/>
          <a:ln w="9525">
            <a:noFill/>
            <a:miter lim="800000"/>
            <a:headEnd/>
            <a:tailEnd/>
          </a:ln>
        </p:spPr>
      </p:pic>
    </p:spTree>
    <p:extLst>
      <p:ext uri="{BB962C8B-B14F-4D97-AF65-F5344CB8AC3E}">
        <p14:creationId xmlns="" xmlns:p14="http://schemas.microsoft.com/office/powerpoint/2010/main" val="57232868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lgn="ctr"/>
            <a:r>
              <a:rPr lang="tr-TR" sz="4400" dirty="0" smtClean="0"/>
              <a:t>VİRÜS</a:t>
            </a:r>
            <a:endParaRPr lang="tr-TR" sz="4400" dirty="0"/>
          </a:p>
        </p:txBody>
      </p:sp>
      <p:sp>
        <p:nvSpPr>
          <p:cNvPr id="3" name="İçerik Yer Tutucusu 2"/>
          <p:cNvSpPr>
            <a:spLocks noGrp="1"/>
          </p:cNvSpPr>
          <p:nvPr>
            <p:ph idx="1"/>
          </p:nvPr>
        </p:nvSpPr>
        <p:spPr>
          <a:xfrm>
            <a:off x="1043492" y="2323652"/>
            <a:ext cx="7057996" cy="3508977"/>
          </a:xfrm>
        </p:spPr>
        <p:txBody>
          <a:bodyPr>
            <a:normAutofit/>
          </a:bodyPr>
          <a:lstStyle/>
          <a:p>
            <a:r>
              <a:rPr lang="tr-TR" dirty="0"/>
              <a:t>Her gün yeni virüsler ortaya çıktığı için bu programlar sürekli güncellenmelidir</a:t>
            </a:r>
            <a:r>
              <a:rPr lang="tr-TR" dirty="0" smtClean="0"/>
              <a:t>.</a:t>
            </a:r>
          </a:p>
          <a:p>
            <a:r>
              <a:rPr lang="tr-TR" dirty="0" smtClean="0"/>
              <a:t>Şüpheli kişilerden gelen ekli e-postaları açmadan silmek, e-postayla yada internetteki çeşitli ortamlardan veya </a:t>
            </a:r>
            <a:r>
              <a:rPr lang="tr-TR" dirty="0"/>
              <a:t>b</a:t>
            </a:r>
            <a:r>
              <a:rPr lang="tr-TR" dirty="0" smtClean="0"/>
              <a:t>aşka bilgisayarlardan, disket yada CD’lerden  alınan dosya ve programları kullanmadan önce, virüs taramasından geçirmek gerekir.</a:t>
            </a:r>
            <a:endParaRPr lang="tr-TR"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6" name="Picture 2"/>
          <p:cNvPicPr>
            <a:picLocks noChangeAspect="1" noChangeArrowheads="1"/>
          </p:cNvPicPr>
          <p:nvPr/>
        </p:nvPicPr>
        <p:blipFill>
          <a:blip r:embed="rId2" cstate="print"/>
          <a:srcRect/>
          <a:stretch>
            <a:fillRect/>
          </a:stretch>
        </p:blipFill>
        <p:spPr bwMode="auto">
          <a:xfrm>
            <a:off x="899592" y="476672"/>
            <a:ext cx="2466975" cy="1847850"/>
          </a:xfrm>
          <a:prstGeom prst="rect">
            <a:avLst/>
          </a:prstGeom>
          <a:noFill/>
          <a:ln w="9525">
            <a:noFill/>
            <a:miter lim="800000"/>
            <a:headEnd/>
            <a:tailEnd/>
          </a:ln>
        </p:spPr>
      </p:pic>
    </p:spTree>
    <p:extLst>
      <p:ext uri="{BB962C8B-B14F-4D97-AF65-F5344CB8AC3E}">
        <p14:creationId xmlns="" xmlns:p14="http://schemas.microsoft.com/office/powerpoint/2010/main" val="405344590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1484784"/>
            <a:ext cx="7776864" cy="864096"/>
          </a:xfrm>
        </p:spPr>
        <p:txBody>
          <a:bodyPr>
            <a:noAutofit/>
          </a:bodyPr>
          <a:lstStyle/>
          <a:p>
            <a:pPr algn="ctr"/>
            <a:r>
              <a:rPr lang="tr-TR" sz="4400" dirty="0" smtClean="0"/>
              <a:t>TELİF HAKKI</a:t>
            </a:r>
            <a:endParaRPr lang="tr-TR" sz="44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275856" y="2498309"/>
            <a:ext cx="2589634" cy="258963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2098630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3200" dirty="0" smtClean="0"/>
              <a:t>BİLGİ VE İLETİŞİM TEKNOLOJİSİ</a:t>
            </a:r>
            <a:endParaRPr lang="tr-TR" sz="3200" dirty="0"/>
          </a:p>
        </p:txBody>
      </p:sp>
      <p:sp>
        <p:nvSpPr>
          <p:cNvPr id="4" name="İçerik Yer Tutucusu 3"/>
          <p:cNvSpPr>
            <a:spLocks noGrp="1"/>
          </p:cNvSpPr>
          <p:nvPr>
            <p:ph idx="1"/>
          </p:nvPr>
        </p:nvSpPr>
        <p:spPr>
          <a:xfrm>
            <a:off x="1043491" y="2323652"/>
            <a:ext cx="7057997" cy="3508977"/>
          </a:xfrm>
        </p:spPr>
        <p:txBody>
          <a:bodyPr>
            <a:normAutofit fontScale="92500" lnSpcReduction="20000"/>
          </a:bodyPr>
          <a:lstStyle/>
          <a:p>
            <a:r>
              <a:rPr lang="tr-TR" dirty="0"/>
              <a:t>Bilimsel araştırmalarda kullanılan bilgisayar teknolojileri (donanım ve yazılımlar</a:t>
            </a:r>
            <a:r>
              <a:rPr lang="tr-TR" dirty="0" smtClean="0"/>
              <a:t>), </a:t>
            </a:r>
            <a:r>
              <a:rPr lang="tr-TR" dirty="0"/>
              <a:t>araştırmaların güvenirliğini artırırken maliyetlerin düşmesini ve zamanın daha verimli kullanılmasını </a:t>
            </a:r>
            <a:r>
              <a:rPr lang="tr-TR" dirty="0" smtClean="0"/>
              <a:t>sağlamaktadır.</a:t>
            </a:r>
          </a:p>
          <a:p>
            <a:endParaRPr lang="tr-TR" dirty="0" smtClean="0"/>
          </a:p>
          <a:p>
            <a:r>
              <a:rPr lang="tr-TR" dirty="0" smtClean="0"/>
              <a:t>Kamu hizmetlerinde hizmet uygulamaları, vatandaşlara daha kaliteli hizmetler sunmakta, vatandaşlık numarası, vergi numarası gibi hizmetlerle daha kısa zamanda kişiler kendilerini tanıtmakta ve işlemlerini web ortamında takip edebilmektedir.</a:t>
            </a:r>
            <a:endParaRPr lang="tr-TR" dirty="0"/>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389165926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lgn="ctr"/>
            <a:r>
              <a:rPr lang="tr-TR" sz="4400" dirty="0" smtClean="0"/>
              <a:t>TELİF HAKKI</a:t>
            </a:r>
            <a:endParaRPr lang="tr-TR" sz="4400" dirty="0"/>
          </a:p>
        </p:txBody>
      </p:sp>
      <p:sp>
        <p:nvSpPr>
          <p:cNvPr id="3" name="İçerik Yer Tutucusu 2"/>
          <p:cNvSpPr>
            <a:spLocks noGrp="1"/>
          </p:cNvSpPr>
          <p:nvPr>
            <p:ph idx="1"/>
          </p:nvPr>
        </p:nvSpPr>
        <p:spPr>
          <a:xfrm>
            <a:off x="1043492" y="2323652"/>
            <a:ext cx="7057996" cy="3508977"/>
          </a:xfrm>
        </p:spPr>
        <p:txBody>
          <a:bodyPr>
            <a:normAutofit/>
          </a:bodyPr>
          <a:lstStyle/>
          <a:p>
            <a:r>
              <a:rPr lang="tr-TR" dirty="0" smtClean="0"/>
              <a:t>Sahibinin izni olmadan ve telif hakkını ödemeden kopyalama, çoğaltma yada satış gibi işlemler, telif hakkı yasasına aykırıdır.</a:t>
            </a:r>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116678105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lgn="ctr"/>
            <a:r>
              <a:rPr lang="tr-TR" sz="4400" dirty="0" smtClean="0"/>
              <a:t>YAZILIM TÜRLERİ</a:t>
            </a:r>
            <a:endParaRPr lang="tr-TR" sz="4400" dirty="0"/>
          </a:p>
        </p:txBody>
      </p:sp>
      <p:sp>
        <p:nvSpPr>
          <p:cNvPr id="3" name="İçerik Yer Tutucusu 2"/>
          <p:cNvSpPr>
            <a:spLocks noGrp="1"/>
          </p:cNvSpPr>
          <p:nvPr>
            <p:ph idx="1"/>
          </p:nvPr>
        </p:nvSpPr>
        <p:spPr>
          <a:xfrm>
            <a:off x="1043492" y="2323652"/>
            <a:ext cx="7057996" cy="3508977"/>
          </a:xfrm>
        </p:spPr>
        <p:txBody>
          <a:bodyPr>
            <a:normAutofit fontScale="92500" lnSpcReduction="10000"/>
          </a:bodyPr>
          <a:lstStyle/>
          <a:p>
            <a:r>
              <a:rPr lang="tr-TR" b="1" dirty="0" smtClean="0"/>
              <a:t>ÜCRETSİZ </a:t>
            </a:r>
            <a:r>
              <a:rPr lang="tr-TR" b="1" dirty="0"/>
              <a:t>YAZILIM </a:t>
            </a:r>
            <a:r>
              <a:rPr lang="tr-TR" b="1" dirty="0" smtClean="0"/>
              <a:t>(</a:t>
            </a:r>
            <a:r>
              <a:rPr lang="tr-TR" b="1" dirty="0" err="1"/>
              <a:t>F</a:t>
            </a:r>
            <a:r>
              <a:rPr lang="tr-TR" b="1" dirty="0" err="1" smtClean="0"/>
              <a:t>reeware</a:t>
            </a:r>
            <a:r>
              <a:rPr lang="tr-TR" b="1" dirty="0"/>
              <a:t>) :</a:t>
            </a:r>
            <a:r>
              <a:rPr lang="tr-TR" dirty="0" smtClean="0"/>
              <a:t> Kişiler </a:t>
            </a:r>
            <a:r>
              <a:rPr lang="tr-TR" dirty="0"/>
              <a:t>yada kurumlar tarafından </a:t>
            </a:r>
            <a:r>
              <a:rPr lang="tr-TR" dirty="0" smtClean="0"/>
              <a:t>üretilen, </a:t>
            </a:r>
            <a:r>
              <a:rPr lang="tr-TR" dirty="0"/>
              <a:t>ücretsiz </a:t>
            </a:r>
            <a:r>
              <a:rPr lang="tr-TR" dirty="0" smtClean="0"/>
              <a:t>olarak </a:t>
            </a:r>
            <a:r>
              <a:rPr lang="tr-TR" dirty="0"/>
              <a:t>kullanıma </a:t>
            </a:r>
            <a:r>
              <a:rPr lang="tr-TR" dirty="0" smtClean="0"/>
              <a:t>sunulan yazılımlardır.</a:t>
            </a:r>
            <a:endParaRPr lang="tr-TR" dirty="0"/>
          </a:p>
          <a:p>
            <a:r>
              <a:rPr lang="tr-TR" b="1" dirty="0" smtClean="0"/>
              <a:t>PAYLAŞIM YAZILIMI (</a:t>
            </a:r>
            <a:r>
              <a:rPr lang="tr-TR" b="1" dirty="0" err="1" smtClean="0"/>
              <a:t>Shareware</a:t>
            </a:r>
            <a:r>
              <a:rPr lang="tr-TR" b="1" dirty="0" smtClean="0"/>
              <a:t>) : </a:t>
            </a:r>
            <a:r>
              <a:rPr lang="tr-TR" dirty="0"/>
              <a:t>İ</a:t>
            </a:r>
            <a:r>
              <a:rPr lang="tr-TR" dirty="0" smtClean="0"/>
              <a:t>zin verilen süre içerisinde ücretsiz olarak kullanılabilen yazılımlardır. Genellikle 15 yada 30 günlüktür.</a:t>
            </a:r>
          </a:p>
          <a:p>
            <a:r>
              <a:rPr lang="tr-TR" b="1" dirty="0" smtClean="0"/>
              <a:t>LİSANSLI YAZILIM (</a:t>
            </a:r>
            <a:r>
              <a:rPr lang="tr-TR" b="1" dirty="0" err="1" smtClean="0"/>
              <a:t>Licenced</a:t>
            </a:r>
            <a:r>
              <a:rPr lang="tr-TR" b="1" dirty="0"/>
              <a:t>)</a:t>
            </a:r>
            <a:r>
              <a:rPr lang="tr-TR" b="1" dirty="0" smtClean="0"/>
              <a:t>: </a:t>
            </a:r>
            <a:r>
              <a:rPr lang="tr-TR" dirty="0" smtClean="0"/>
              <a:t>Tüm özellikleri çalışan ve satın alınarak kullanılabilen yazılımlardır. Programın özelliklerine göre ücreti değişebilir.</a:t>
            </a:r>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36058046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3200" dirty="0" smtClean="0"/>
              <a:t>BİLGİ VE İLETİŞİM TEKNOLOJİSİ</a:t>
            </a:r>
            <a:endParaRPr lang="tr-TR" sz="3200" dirty="0"/>
          </a:p>
        </p:txBody>
      </p:sp>
      <p:sp>
        <p:nvSpPr>
          <p:cNvPr id="4" name="İçerik Yer Tutucusu 3"/>
          <p:cNvSpPr>
            <a:spLocks noGrp="1"/>
          </p:cNvSpPr>
          <p:nvPr>
            <p:ph idx="1"/>
          </p:nvPr>
        </p:nvSpPr>
        <p:spPr>
          <a:xfrm>
            <a:off x="1043491" y="2323652"/>
            <a:ext cx="7057997" cy="3508977"/>
          </a:xfrm>
        </p:spPr>
        <p:txBody>
          <a:bodyPr>
            <a:normAutofit/>
          </a:bodyPr>
          <a:lstStyle/>
          <a:p>
            <a:r>
              <a:rPr lang="tr-TR" dirty="0"/>
              <a:t>İletişim teknolojilerindeki gelişmeler ile bilgi alışverişi hızlanmış, zaman ve mekan kavramı önemini yitirmiştir. </a:t>
            </a:r>
            <a:endParaRPr lang="tr-TR" dirty="0" smtClean="0"/>
          </a:p>
          <a:p>
            <a:r>
              <a:rPr lang="tr-TR" dirty="0" smtClean="0"/>
              <a:t>Artık günümüzde Mobil </a:t>
            </a:r>
            <a:r>
              <a:rPr lang="tr-TR" dirty="0"/>
              <a:t>İnternet bağlantıları ile bankacılık, </a:t>
            </a:r>
            <a:r>
              <a:rPr lang="tr-TR" dirty="0" smtClean="0"/>
              <a:t>ticaret, alışveriş </a:t>
            </a:r>
            <a:r>
              <a:rPr lang="tr-TR" dirty="0"/>
              <a:t>vb. </a:t>
            </a:r>
            <a:r>
              <a:rPr lang="tr-TR" dirty="0" smtClean="0"/>
              <a:t>işlemler </a:t>
            </a:r>
            <a:r>
              <a:rPr lang="tr-TR" dirty="0"/>
              <a:t>her yerden yapılabilmektedir.</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 xmlns:p14="http://schemas.microsoft.com/office/powerpoint/2010/main" val="328744943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594</TotalTime>
  <Words>2582</Words>
  <Application>Microsoft Office PowerPoint</Application>
  <PresentationFormat>Ekran Gösterisi (4:3)</PresentationFormat>
  <Paragraphs>403</Paragraphs>
  <Slides>81</Slides>
  <Notes>0</Notes>
  <HiddenSlides>0</HiddenSlides>
  <MMClips>0</MMClips>
  <ScaleCrop>false</ScaleCrop>
  <HeadingPairs>
    <vt:vector size="4" baseType="variant">
      <vt:variant>
        <vt:lpstr>Tema</vt:lpstr>
      </vt:variant>
      <vt:variant>
        <vt:i4>1</vt:i4>
      </vt:variant>
      <vt:variant>
        <vt:lpstr>Slayt Başlıkları</vt:lpstr>
      </vt:variant>
      <vt:variant>
        <vt:i4>81</vt:i4>
      </vt:variant>
    </vt:vector>
  </HeadingPairs>
  <TitlesOfParts>
    <vt:vector size="82" baseType="lpstr">
      <vt:lpstr>Austin</vt:lpstr>
      <vt:lpstr>BİLGİSAYAR KULLANIMI</vt:lpstr>
      <vt:lpstr>BİLGİ TEKNOLOJİSİNİN TEMEL KAVRAMLARI</vt:lpstr>
      <vt:lpstr>BİLGİSAYAR NEDİR?</vt:lpstr>
      <vt:lpstr>ÖZETLE BİLGİSAYAR ŞUNLARI YAPAR</vt:lpstr>
      <vt:lpstr>BİLGİSAYARIN BİLEŞENLERİ</vt:lpstr>
      <vt:lpstr>BİLGİ VE İLETİŞİM TEKNOLOJİSİ ÜRÜNLERİNİN TANITIMI</vt:lpstr>
      <vt:lpstr>BİLGİ VE İLETİŞİM TEKNOLOJİSİ</vt:lpstr>
      <vt:lpstr>BİLGİ VE İLETİŞİM TEKNOLOJİSİ</vt:lpstr>
      <vt:lpstr>BİLGİ VE İLETİŞİM TEKNOLOJİSİ</vt:lpstr>
      <vt:lpstr>BİLGİSAYAR ÇEŞİTLERİ</vt:lpstr>
      <vt:lpstr>BİLGİSAYAR ÇEŞİTLERİ</vt:lpstr>
      <vt:lpstr>BİLGİSAYAR ÇEŞİTLERİ ANA BİLGİSAYAR</vt:lpstr>
      <vt:lpstr>BİLGİSAYAR ÇEŞİTLERİ MİNİ BİLGİSAYAR</vt:lpstr>
      <vt:lpstr>BİLGİSAYAR ÇEŞİTLERİ AĞ (NETWORK) BİLGİSAYARI</vt:lpstr>
      <vt:lpstr> BİLGİSAYAR ÇEŞİTLERİ  KİŞİSEL BİLGİSAYAR (PC - Personal Computer)</vt:lpstr>
      <vt:lpstr>BİLGİSAYAR ÇEŞİTLERİ DİZÜSTÜ (LAPTOP) BİLGİSAYAR</vt:lpstr>
      <vt:lpstr>BİLGİSAYARLAR ARASINDAKİ FARKLILIKLAR</vt:lpstr>
      <vt:lpstr>BİLGİSAYARLAR ARASINDAKİ FARKLILIKLAR</vt:lpstr>
      <vt:lpstr>BİLGİSAYARLAR ARASINDAKİ FARKLILIKLAR</vt:lpstr>
      <vt:lpstr>BİLGİSAYARLAR ARASINDAKİ FARKLILIKLAR</vt:lpstr>
      <vt:lpstr>SONUÇ OLARAK</vt:lpstr>
      <vt:lpstr>BİLGİ TEKNOLOJİSİ  ve  TOPLUM</vt:lpstr>
      <vt:lpstr>BİLGİ TOPLUMU</vt:lpstr>
      <vt:lpstr>BİLGİ TOPLUMU</vt:lpstr>
      <vt:lpstr>BİLGİ OTOYOLU</vt:lpstr>
      <vt:lpstr>İYİ BİR ÇALIŞMA ORTAMI</vt:lpstr>
      <vt:lpstr>İYİ BİR ÇALIŞMA ORTAMI</vt:lpstr>
      <vt:lpstr>İYİ BİR ÇALIŞMA ORTAMININ FAYDALARI</vt:lpstr>
      <vt:lpstr>EKRAN (MONİTÖR)</vt:lpstr>
      <vt:lpstr>Monitörünüzü Kullanırken Dikkat Edilmesi Gerekenler</vt:lpstr>
      <vt:lpstr>Monitörünüzü Kullanırken Dikkat Edilmesi Gerekenler</vt:lpstr>
      <vt:lpstr>Monitörünüzü Kullanırken Dikkat Edilmesi Gerekenler</vt:lpstr>
      <vt:lpstr>KOLTUK VE OTURUŞ</vt:lpstr>
      <vt:lpstr>KOLTUK VE OTURUŞ</vt:lpstr>
      <vt:lpstr>KLAVYE</vt:lpstr>
      <vt:lpstr>KLAVYE</vt:lpstr>
      <vt:lpstr>GÖZ SAĞLIĞI</vt:lpstr>
      <vt:lpstr>GÖZLERİMİZİN SAĞLIĞI İÇİN:</vt:lpstr>
      <vt:lpstr>DONANIM BİRİMLERİ</vt:lpstr>
      <vt:lpstr>Bilgisayarın Çalışma Mantığı</vt:lpstr>
      <vt:lpstr>DONANIM AYGITLARI </vt:lpstr>
      <vt:lpstr>Slayt 42</vt:lpstr>
      <vt:lpstr>KLAVYE (Keyboard)</vt:lpstr>
      <vt:lpstr>KLAVYE (Keyboard)</vt:lpstr>
      <vt:lpstr>FARE (Mouse)</vt:lpstr>
      <vt:lpstr>TARAYICI (Scanner)</vt:lpstr>
      <vt:lpstr> DONANIM AYGITLARI MERKEZİ İŞLEM BİRİMİ (Central Processor Unit – Merkezi İşlem Birimi)</vt:lpstr>
      <vt:lpstr>MERKEZİ İŞLEM BİRİMİ</vt:lpstr>
      <vt:lpstr>DONANIM AYGITLARI  ÇIKIŞ AYGITLARI</vt:lpstr>
      <vt:lpstr>EKRAN (Monitör)</vt:lpstr>
      <vt:lpstr>YAZICI (Printer)</vt:lpstr>
      <vt:lpstr>YAZICI (Printer)</vt:lpstr>
      <vt:lpstr>ANAKART</vt:lpstr>
      <vt:lpstr>ANAKART</vt:lpstr>
      <vt:lpstr>ANAKART</vt:lpstr>
      <vt:lpstr>Slayt 56</vt:lpstr>
      <vt:lpstr>BELLEK (HAFIZA)</vt:lpstr>
      <vt:lpstr>Bellek </vt:lpstr>
      <vt:lpstr>Bellek </vt:lpstr>
      <vt:lpstr>ÖLÇÜ BİRİMLERİ</vt:lpstr>
      <vt:lpstr>ÖLÇÜ BİRİMLERİ</vt:lpstr>
      <vt:lpstr>ÖLÇÜ BİRİMLERİ</vt:lpstr>
      <vt:lpstr>DEPOLAMA BİRİMLERİ</vt:lpstr>
      <vt:lpstr>Slayt 64</vt:lpstr>
      <vt:lpstr>DİSKET (Flopy Disk)</vt:lpstr>
      <vt:lpstr>CD ROM Sürücü </vt:lpstr>
      <vt:lpstr>CD Yazıcılar (CD-WR WRITER)</vt:lpstr>
      <vt:lpstr>Slayt 68</vt:lpstr>
      <vt:lpstr>SABİT DİSK (Hard Disk)</vt:lpstr>
      <vt:lpstr>YAZILIM ÇEŞİTLERİ</vt:lpstr>
      <vt:lpstr>Yazılım Çeşitleri</vt:lpstr>
      <vt:lpstr>GÜVENLİK, TELİF HAKLARI ve HUKUK</vt:lpstr>
      <vt:lpstr>GÜVENLİK</vt:lpstr>
      <vt:lpstr>GÜVENLİK</vt:lpstr>
      <vt:lpstr>BİLGİSAYAR VİRÜSLERİ</vt:lpstr>
      <vt:lpstr>VİRÜS</vt:lpstr>
      <vt:lpstr>VİRÜS</vt:lpstr>
      <vt:lpstr>VİRÜS</vt:lpstr>
      <vt:lpstr>TELİF HAKKI</vt:lpstr>
      <vt:lpstr>TELİF HAKKI</vt:lpstr>
      <vt:lpstr>YAZILIM TÜRLERİ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BİLGİSAYAR KULLANIMI</dc:title>
  <dc:creator>CARPEDIEM</dc:creator>
  <cp:lastModifiedBy>EMRAH</cp:lastModifiedBy>
  <cp:revision>120</cp:revision>
  <dcterms:created xsi:type="dcterms:W3CDTF">2010-10-15T21:04:59Z</dcterms:created>
  <dcterms:modified xsi:type="dcterms:W3CDTF">2011-10-16T09:33:42Z</dcterms:modified>
</cp:coreProperties>
</file>