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1"/>
  </p:notesMasterIdLst>
  <p:handoutMasterIdLst>
    <p:handoutMasterId r:id="rId22"/>
  </p:handoutMasterIdLst>
  <p:sldIdLst>
    <p:sldId id="256" r:id="rId3"/>
    <p:sldId id="294" r:id="rId4"/>
    <p:sldId id="295" r:id="rId5"/>
    <p:sldId id="307" r:id="rId6"/>
    <p:sldId id="297" r:id="rId7"/>
    <p:sldId id="296" r:id="rId8"/>
    <p:sldId id="298" r:id="rId9"/>
    <p:sldId id="299" r:id="rId10"/>
    <p:sldId id="300" r:id="rId11"/>
    <p:sldId id="301" r:id="rId12"/>
    <p:sldId id="302" r:id="rId13"/>
    <p:sldId id="309" r:id="rId14"/>
    <p:sldId id="303" r:id="rId15"/>
    <p:sldId id="304" r:id="rId16"/>
    <p:sldId id="305" r:id="rId17"/>
    <p:sldId id="306" r:id="rId18"/>
    <p:sldId id="310" r:id="rId19"/>
    <p:sldId id="30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5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815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108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167673" y="2575410"/>
            <a:ext cx="3516640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51419" y="189622"/>
            <a:ext cx="387923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2463243" y="4664181"/>
            <a:ext cx="6677183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grpSp>
        <p:nvGrpSpPr>
          <p:cNvPr id="50" name="Grup 49"/>
          <p:cNvGrpSpPr/>
          <p:nvPr/>
        </p:nvGrpSpPr>
        <p:grpSpPr>
          <a:xfrm>
            <a:off x="8575624" y="6542"/>
            <a:ext cx="509347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17524" y="3007512"/>
            <a:ext cx="9141714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17524" y="3324749"/>
            <a:ext cx="9141714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140" y="854147"/>
            <a:ext cx="1411106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286242" y="4544219"/>
            <a:ext cx="1404951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876300" y="5011049"/>
            <a:ext cx="1122760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16477" y="4350236"/>
            <a:ext cx="1272587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183503" y="4572473"/>
            <a:ext cx="1387874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8344344" y="2895976"/>
            <a:ext cx="772642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3031996" y="5351896"/>
            <a:ext cx="261938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sp>
        <p:nvSpPr>
          <p:cNvPr id="116" name="Serbest Form 115"/>
          <p:cNvSpPr/>
          <p:nvPr/>
        </p:nvSpPr>
        <p:spPr>
          <a:xfrm>
            <a:off x="-21175" y="3533670"/>
            <a:ext cx="9104588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899456" y="2684221"/>
            <a:ext cx="1616019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6875517" y="4138363"/>
            <a:ext cx="2267293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8520313" y="2338535"/>
            <a:ext cx="362814" cy="536662"/>
            <a:chOff x="2052" y="995"/>
            <a:chExt cx="768" cy="852"/>
          </a:xfrm>
        </p:grpSpPr>
        <p:sp>
          <p:nvSpPr>
            <p:cNvPr id="172" name="Serbest Form 63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3" name="Serbest Form 64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4" name="Serbest Form 65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5" name="Serbest Form 66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6" name="Serbest Form 67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010967" y="165020"/>
            <a:ext cx="7020314" cy="2263258"/>
          </a:xfrm>
        </p:spPr>
        <p:txBody>
          <a:bodyPr anchor="b">
            <a:normAutofit/>
          </a:bodyPr>
          <a:lstStyle>
            <a:lvl1pPr algn="ctr">
              <a:defRPr sz="495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27497" y="2476917"/>
            <a:ext cx="5187252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36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43676" y="592669"/>
            <a:ext cx="1971675" cy="55795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28651" y="592669"/>
            <a:ext cx="5800725" cy="55795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43001" y="1485900"/>
            <a:ext cx="6858001" cy="2933700"/>
          </a:xfrm>
        </p:spPr>
        <p:txBody>
          <a:bodyPr anchor="b">
            <a:normAutofit/>
          </a:bodyPr>
          <a:lstStyle>
            <a:lvl1pPr algn="l">
              <a:defRPr sz="39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41810" y="4454034"/>
            <a:ext cx="6858000" cy="1184766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800" cap="none" baseline="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146429" y="1485900"/>
            <a:ext cx="3360420" cy="4123944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32877" y="1485900"/>
            <a:ext cx="3360420" cy="4123944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tr-TR" smtClean="0"/>
              <a:t>15.12.2013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46429" y="1376018"/>
            <a:ext cx="336042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146429" y="2144114"/>
            <a:ext cx="3360420" cy="349468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32877" y="1376018"/>
            <a:ext cx="336042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32877" y="2144114"/>
            <a:ext cx="3360420" cy="349468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tr-TR" smtClean="0"/>
              <a:t>15.12.2013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tr-TR" smtClean="0"/>
              <a:t>‹#›</a:t>
            </a:fld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6482634" y="3888587"/>
            <a:ext cx="159761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5085159" y="4191000"/>
            <a:ext cx="405747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94" y="4572003"/>
            <a:ext cx="8561457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7299178" y="958654"/>
            <a:ext cx="1050614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8171260" y="1248597"/>
            <a:ext cx="941097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6815591" y="2736979"/>
            <a:ext cx="679655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7885509" y="2438403"/>
            <a:ext cx="1113762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0" name="Serbest Form 68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1" name="Serbest Form 69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2" name="Serbest Form 60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3" name="Serbest Form 61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2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5" name="Serbest Form 63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6" name="Serbest Form 64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7" name="Serbest Form 65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6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79" name="Serbest Form 67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5991046" y="2988648"/>
            <a:ext cx="1829681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1" y="5181603"/>
            <a:ext cx="8372756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6893653" y="4800600"/>
            <a:ext cx="2249156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2" name="Serbest Form 68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3" name="Serbest Form 69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4" name="Serbest Form 60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5" name="Serbest Form 61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6" name="Serbest Form 62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47" name="Serbest Form 63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191" y="3799404"/>
            <a:ext cx="3289808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sz="135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276934" y="506294"/>
            <a:ext cx="669674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0" name="Serbest Form 68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8675798" y="452756"/>
            <a:ext cx="408172" cy="350313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39" name="Serbest Form 68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17579" y="3048994"/>
            <a:ext cx="291131" cy="364678"/>
            <a:chOff x="3636" y="1964"/>
            <a:chExt cx="413" cy="388"/>
          </a:xfrm>
        </p:grpSpPr>
        <p:sp>
          <p:nvSpPr>
            <p:cNvPr id="441" name="Serbest Form 65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2" name="Serbest Form 66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3" name="Serbest Form 67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6178" y="828879"/>
            <a:ext cx="4543914" cy="3507549"/>
          </a:xfrm>
        </p:spPr>
        <p:txBody>
          <a:bodyPr anchor="ctr">
            <a:normAutofit/>
          </a:bodyPr>
          <a:lstStyle>
            <a:lvl1pPr algn="ctr"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22960" y="1188720"/>
            <a:ext cx="2331720" cy="2286000"/>
          </a:xfrm>
        </p:spPr>
        <p:txBody>
          <a:bodyPr anchor="b">
            <a:normAutofit/>
          </a:bodyPr>
          <a:lstStyle>
            <a:lvl1pPr>
              <a:defRPr sz="255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360420" y="457200"/>
            <a:ext cx="5006340" cy="59436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22960" y="3474720"/>
            <a:ext cx="2331720" cy="13716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22960" y="1188720"/>
            <a:ext cx="2331720" cy="2286000"/>
          </a:xfrm>
        </p:spPr>
        <p:txBody>
          <a:bodyPr anchor="b">
            <a:normAutofit/>
          </a:bodyPr>
          <a:lstStyle>
            <a:lvl1pPr>
              <a:defRPr sz="255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360420" y="457200"/>
            <a:ext cx="5006340" cy="5943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22960" y="3474720"/>
            <a:ext cx="2331720" cy="13716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tr-TR" smtClean="0"/>
              <a:t>15.12.2013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6571059" y="5521528"/>
            <a:ext cx="257157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2" y="5652181"/>
            <a:ext cx="8561363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0311" y="5865038"/>
            <a:ext cx="8561363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r-TR" sz="135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8735766" y="947579"/>
            <a:ext cx="319984" cy="400819"/>
            <a:chOff x="3636" y="1964"/>
            <a:chExt cx="413" cy="388"/>
          </a:xfrm>
        </p:grpSpPr>
        <p:sp>
          <p:nvSpPr>
            <p:cNvPr id="11" name="Serbest Form 65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2" name="Serbest Form 66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3" name="Serbest Form 67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8481697" y="6212029"/>
            <a:ext cx="656603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1832" y="2873890"/>
            <a:ext cx="447921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34" name="Group 16"/>
          <p:cNvGrpSpPr>
            <a:grpSpLocks noChangeAspect="1"/>
          </p:cNvGrpSpPr>
          <p:nvPr/>
        </p:nvGrpSpPr>
        <p:grpSpPr bwMode="auto">
          <a:xfrm>
            <a:off x="104629" y="-13010"/>
            <a:ext cx="1037180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515890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8357437" y="105148"/>
            <a:ext cx="506303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0" name="Serbest Form 68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8086999" y="2958795"/>
            <a:ext cx="771182" cy="1140705"/>
            <a:chOff x="2052" y="995"/>
            <a:chExt cx="768" cy="852"/>
          </a:xfrm>
        </p:grpSpPr>
        <p:sp>
          <p:nvSpPr>
            <p:cNvPr id="62" name="Serbest Form 63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3" name="Serbest Form 64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4" name="Serbest Form 65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5" name="Serbest Form 66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6" name="Serbest Form 67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sz="135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143001" y="78910"/>
            <a:ext cx="6850298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46429" y="1485903"/>
            <a:ext cx="6851142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6656832" y="6601968"/>
            <a:ext cx="72009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9E583DDF-CA54-461A-A486-592D2374C532}" type="datetimeFigureOut">
              <a:rPr lang="tr-TR" smtClean="0"/>
              <a:pPr/>
              <a:t>15.12.2013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1141810" y="6601968"/>
            <a:ext cx="5233845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cap="none" baseline="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7517511" y="6601968"/>
            <a:ext cx="4800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25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171450" algn="l" defTabSz="685800" rtl="0" eaLnBrk="1" latinLnBrk="0" hangingPunct="1">
        <a:lnSpc>
          <a:spcPct val="100000"/>
        </a:lnSpc>
        <a:spcBef>
          <a:spcPts val="135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indent="-171450" algn="l" defTabSz="685800" rtl="0" eaLnBrk="1" latinLnBrk="0" hangingPunct="1">
        <a:lnSpc>
          <a:spcPct val="100000"/>
        </a:lnSpc>
        <a:spcBef>
          <a:spcPts val="75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1450" algn="l" defTabSz="685800" rtl="0" eaLnBrk="1" latinLnBrk="0" hangingPunct="1">
        <a:lnSpc>
          <a:spcPct val="100000"/>
        </a:lnSpc>
        <a:spcBef>
          <a:spcPts val="6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indent="-171450" algn="l" defTabSz="685800" rtl="0" eaLnBrk="1" latinLnBrk="0" hangingPunct="1">
        <a:lnSpc>
          <a:spcPct val="100000"/>
        </a:lnSpc>
        <a:spcBef>
          <a:spcPts val="6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indent="-171450" algn="l" defTabSz="685800" rtl="0" eaLnBrk="1" latinLnBrk="0" hangingPunct="1">
        <a:lnSpc>
          <a:spcPct val="100000"/>
        </a:lnSpc>
        <a:spcBef>
          <a:spcPts val="6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40589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8595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25980" indent="-171450" algn="l" defTabSz="6858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36" userDrawn="1">
          <p15:clr>
            <a:srgbClr val="F26B43"/>
          </p15:clr>
        </p15:guide>
        <p15:guide id="3" pos="2880" userDrawn="1">
          <p15:clr>
            <a:srgbClr val="F26B43"/>
          </p15:clr>
        </p15:guide>
        <p15:guide id="4" orient="horz" pos="3552" userDrawn="1">
          <p15:clr>
            <a:srgbClr val="F26B43"/>
          </p15:clr>
        </p15:guide>
        <p15:guide id="5" pos="5040" userDrawn="1">
          <p15:clr>
            <a:srgbClr val="F26B43"/>
          </p15:clr>
        </p15:guide>
        <p15:guide id="6" pos="7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biltek.info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İNTERNET VE BİLGİSAYAR AĞLARI</a:t>
            </a:r>
            <a:endParaRPr lang="tr-TR" dirty="0"/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1800" dirty="0" smtClean="0"/>
              <a:t>İnternet Nedir</a:t>
            </a:r>
          </a:p>
          <a:p>
            <a:r>
              <a:rPr lang="tr-TR" sz="1800" dirty="0" smtClean="0"/>
              <a:t>Bilgisayar Ağları</a:t>
            </a:r>
          </a:p>
          <a:p>
            <a:r>
              <a:rPr lang="tr-TR" sz="1800" dirty="0" smtClean="0"/>
              <a:t>Ağ Çeşitleri</a:t>
            </a:r>
            <a:endParaRPr lang="tr-TR" sz="18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4446678" y="5190266"/>
            <a:ext cx="2719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/>
              <a:t>Ahmet SOYARSLAN</a:t>
            </a:r>
          </a:p>
          <a:p>
            <a:pPr algn="ctr"/>
            <a:r>
              <a:rPr lang="tr-TR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biltek.info</a:t>
            </a:r>
            <a:endParaRPr lang="tr-TR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PEKİ AĞ BAĞLANTISI NASIL KURULUR?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6429" y="1485903"/>
            <a:ext cx="7346782" cy="4152901"/>
          </a:xfrm>
        </p:spPr>
        <p:txBody>
          <a:bodyPr>
            <a:normAutofit/>
          </a:bodyPr>
          <a:lstStyle/>
          <a:p>
            <a:r>
              <a:rPr lang="tr-TR" sz="1600" dirty="0" smtClean="0"/>
              <a:t>Bilgisayarlar arasında ağ bağlantısı kurmak için bazı yazılım ve donanımlara ihtiyacımız var.</a:t>
            </a:r>
            <a:endParaRPr lang="tr-TR" sz="1600" dirty="0"/>
          </a:p>
        </p:txBody>
      </p:sp>
      <p:sp>
        <p:nvSpPr>
          <p:cNvPr id="4" name="Yuvarlatılmış Çapraz Köşeli Dikdörtgen 3"/>
          <p:cNvSpPr/>
          <p:nvPr/>
        </p:nvSpPr>
        <p:spPr>
          <a:xfrm>
            <a:off x="1293341" y="2956619"/>
            <a:ext cx="1869989" cy="453081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entury Gothic" panose="020B0502020202020204" pitchFamily="34" charset="0"/>
              </a:rPr>
              <a:t>İŞLETİM SİSTEMİ</a:t>
            </a:r>
            <a:endParaRPr lang="tr-TR" dirty="0">
              <a:latin typeface="Century Gothic" panose="020B0502020202020204" pitchFamily="34" charset="0"/>
            </a:endParaRPr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3912288" y="4649756"/>
            <a:ext cx="3954162" cy="453081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entury Gothic" panose="020B0502020202020204" pitchFamily="34" charset="0"/>
              </a:rPr>
              <a:t>MODEM VEYA DAĞITICI (HUB)</a:t>
            </a:r>
            <a:endParaRPr lang="tr-TR" dirty="0">
              <a:latin typeface="Century Gothic" panose="020B0502020202020204" pitchFamily="34" charset="0"/>
            </a:endParaRPr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1285103" y="4649756"/>
            <a:ext cx="1869989" cy="453081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entury Gothic" panose="020B0502020202020204" pitchFamily="34" charset="0"/>
              </a:rPr>
              <a:t>KABLOLAR</a:t>
            </a:r>
            <a:endParaRPr lang="tr-TR" dirty="0">
              <a:latin typeface="Century Gothic" panose="020B0502020202020204" pitchFamily="34" charset="0"/>
            </a:endParaRPr>
          </a:p>
        </p:txBody>
      </p:sp>
      <p:sp>
        <p:nvSpPr>
          <p:cNvPr id="7" name="Yuvarlatılmış Çapraz Köşeli Dikdörtgen 6"/>
          <p:cNvSpPr/>
          <p:nvPr/>
        </p:nvSpPr>
        <p:spPr>
          <a:xfrm>
            <a:off x="4216745" y="2956619"/>
            <a:ext cx="3345247" cy="453081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Century Gothic" panose="020B0502020202020204" pitchFamily="34" charset="0"/>
              </a:rPr>
              <a:t>AĞ KARTI (ETHERNET KARTI)</a:t>
            </a:r>
            <a:endParaRPr lang="tr-T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00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AĞ BAĞLANTISI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3776" y="1485903"/>
            <a:ext cx="8119872" cy="1175001"/>
          </a:xfrm>
        </p:spPr>
        <p:txBody>
          <a:bodyPr>
            <a:noAutofit/>
          </a:bodyPr>
          <a:lstStyle/>
          <a:p>
            <a:r>
              <a:rPr lang="tr-TR" sz="1800" dirty="0" smtClean="0"/>
              <a:t>Ağ kablosunun bir ucu bilgisayarın </a:t>
            </a:r>
            <a:r>
              <a:rPr lang="tr-TR" sz="1800" b="1" dirty="0" smtClean="0"/>
              <a:t>ağ kartına</a:t>
            </a:r>
            <a:r>
              <a:rPr lang="tr-TR" sz="1800" dirty="0" smtClean="0"/>
              <a:t>, diğer ucu ise </a:t>
            </a:r>
            <a:r>
              <a:rPr lang="tr-TR" sz="1800" b="1" dirty="0" smtClean="0"/>
              <a:t>modem</a:t>
            </a:r>
            <a:r>
              <a:rPr lang="tr-TR" sz="1800" dirty="0" smtClean="0"/>
              <a:t> ya da </a:t>
            </a:r>
            <a:r>
              <a:rPr lang="tr-TR" sz="1800" b="1" dirty="0" smtClean="0"/>
              <a:t>dağıtıcıdaki</a:t>
            </a:r>
            <a:r>
              <a:rPr lang="tr-TR" sz="1800" dirty="0" smtClean="0"/>
              <a:t> </a:t>
            </a:r>
            <a:r>
              <a:rPr lang="tr-TR" sz="1800" b="1" dirty="0" smtClean="0"/>
              <a:t>Ethernet</a:t>
            </a:r>
            <a:r>
              <a:rPr lang="tr-TR" sz="1800" dirty="0" smtClean="0"/>
              <a:t> girişine takılır. Aynı işlem diğer bilgisayar(</a:t>
            </a:r>
            <a:r>
              <a:rPr lang="tr-TR" sz="1800" dirty="0" err="1" smtClean="0"/>
              <a:t>lar</a:t>
            </a:r>
            <a:r>
              <a:rPr lang="tr-TR" sz="1800" dirty="0" smtClean="0"/>
              <a:t>) için de gerçekleştirilir. </a:t>
            </a:r>
            <a:r>
              <a:rPr lang="tr-TR" sz="1800" b="1" dirty="0" smtClean="0"/>
              <a:t>İşletim sistemi </a:t>
            </a:r>
            <a:r>
              <a:rPr lang="tr-TR" sz="1800" dirty="0" smtClean="0"/>
              <a:t>üzerinden ağ ile ilgili gerekli </a:t>
            </a:r>
            <a:r>
              <a:rPr lang="tr-TR" sz="1800" b="1" dirty="0" smtClean="0"/>
              <a:t>ayarlar</a:t>
            </a:r>
            <a:r>
              <a:rPr lang="tr-TR" sz="1800" dirty="0" smtClean="0"/>
              <a:t> yapıldıktan sonra ağ bağlantısı tamamlanmış olur.</a:t>
            </a:r>
            <a:endParaRPr lang="tr-TR" sz="1800" dirty="0"/>
          </a:p>
        </p:txBody>
      </p:sp>
      <p:pic>
        <p:nvPicPr>
          <p:cNvPr id="3076" name="Picture 4" descr="http://sofiaglobe.com/wp-content/uploads/2012/09/ethernet-cable-photo-wyrls-e13466866876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r="20988"/>
          <a:stretch/>
        </p:blipFill>
        <p:spPr bwMode="auto">
          <a:xfrm>
            <a:off x="6147683" y="4842458"/>
            <a:ext cx="2001064" cy="15480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20" y="5031227"/>
            <a:ext cx="2041830" cy="13592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24" name="Düz Ok Bağlayıcısı 23"/>
          <p:cNvCxnSpPr/>
          <p:nvPr/>
        </p:nvCxnSpPr>
        <p:spPr>
          <a:xfrm>
            <a:off x="4553712" y="3419856"/>
            <a:ext cx="2040600" cy="212140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rbest Form 27"/>
          <p:cNvSpPr/>
          <p:nvPr/>
        </p:nvSpPr>
        <p:spPr>
          <a:xfrm>
            <a:off x="2377440" y="3191256"/>
            <a:ext cx="1792909" cy="950976"/>
          </a:xfrm>
          <a:custGeom>
            <a:avLst/>
            <a:gdLst>
              <a:gd name="connsiteX0" fmla="*/ 0 w 1792909"/>
              <a:gd name="connsiteY0" fmla="*/ 950976 h 950976"/>
              <a:gd name="connsiteX1" fmla="*/ 265176 w 1792909"/>
              <a:gd name="connsiteY1" fmla="*/ 676656 h 950976"/>
              <a:gd name="connsiteX2" fmla="*/ 429768 w 1792909"/>
              <a:gd name="connsiteY2" fmla="*/ 786384 h 950976"/>
              <a:gd name="connsiteX3" fmla="*/ 210312 w 1792909"/>
              <a:gd name="connsiteY3" fmla="*/ 886968 h 950976"/>
              <a:gd name="connsiteX4" fmla="*/ 109728 w 1792909"/>
              <a:gd name="connsiteY4" fmla="*/ 740664 h 950976"/>
              <a:gd name="connsiteX5" fmla="*/ 219456 w 1792909"/>
              <a:gd name="connsiteY5" fmla="*/ 630936 h 950976"/>
              <a:gd name="connsiteX6" fmla="*/ 374904 w 1792909"/>
              <a:gd name="connsiteY6" fmla="*/ 557784 h 950976"/>
              <a:gd name="connsiteX7" fmla="*/ 512064 w 1792909"/>
              <a:gd name="connsiteY7" fmla="*/ 493776 h 950976"/>
              <a:gd name="connsiteX8" fmla="*/ 667512 w 1792909"/>
              <a:gd name="connsiteY8" fmla="*/ 411480 h 950976"/>
              <a:gd name="connsiteX9" fmla="*/ 950976 w 1792909"/>
              <a:gd name="connsiteY9" fmla="*/ 237744 h 950976"/>
              <a:gd name="connsiteX10" fmla="*/ 1143000 w 1792909"/>
              <a:gd name="connsiteY10" fmla="*/ 155448 h 950976"/>
              <a:gd name="connsiteX11" fmla="*/ 1399032 w 1792909"/>
              <a:gd name="connsiteY11" fmla="*/ 36576 h 950976"/>
              <a:gd name="connsiteX12" fmla="*/ 1645920 w 1792909"/>
              <a:gd name="connsiteY12" fmla="*/ 0 h 950976"/>
              <a:gd name="connsiteX13" fmla="*/ 1783080 w 1792909"/>
              <a:gd name="connsiteY13" fmla="*/ 36576 h 950976"/>
              <a:gd name="connsiteX14" fmla="*/ 1783080 w 1792909"/>
              <a:gd name="connsiteY14" fmla="*/ 173736 h 950976"/>
              <a:gd name="connsiteX15" fmla="*/ 1792224 w 1792909"/>
              <a:gd name="connsiteY15" fmla="*/ 155448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92909" h="950976">
                <a:moveTo>
                  <a:pt x="0" y="950976"/>
                </a:moveTo>
                <a:cubicBezTo>
                  <a:pt x="96774" y="827532"/>
                  <a:pt x="193548" y="704088"/>
                  <a:pt x="265176" y="676656"/>
                </a:cubicBezTo>
                <a:cubicBezTo>
                  <a:pt x="336804" y="649224"/>
                  <a:pt x="438912" y="751332"/>
                  <a:pt x="429768" y="786384"/>
                </a:cubicBezTo>
                <a:cubicBezTo>
                  <a:pt x="420624" y="821436"/>
                  <a:pt x="263652" y="894588"/>
                  <a:pt x="210312" y="886968"/>
                </a:cubicBezTo>
                <a:cubicBezTo>
                  <a:pt x="156972" y="879348"/>
                  <a:pt x="108204" y="783336"/>
                  <a:pt x="109728" y="740664"/>
                </a:cubicBezTo>
                <a:cubicBezTo>
                  <a:pt x="111252" y="697992"/>
                  <a:pt x="175260" y="661416"/>
                  <a:pt x="219456" y="630936"/>
                </a:cubicBezTo>
                <a:cubicBezTo>
                  <a:pt x="263652" y="600456"/>
                  <a:pt x="374904" y="557784"/>
                  <a:pt x="374904" y="557784"/>
                </a:cubicBezTo>
                <a:cubicBezTo>
                  <a:pt x="423672" y="534924"/>
                  <a:pt x="463296" y="518160"/>
                  <a:pt x="512064" y="493776"/>
                </a:cubicBezTo>
                <a:cubicBezTo>
                  <a:pt x="560832" y="469392"/>
                  <a:pt x="594360" y="454152"/>
                  <a:pt x="667512" y="411480"/>
                </a:cubicBezTo>
                <a:cubicBezTo>
                  <a:pt x="740664" y="368808"/>
                  <a:pt x="871728" y="280416"/>
                  <a:pt x="950976" y="237744"/>
                </a:cubicBezTo>
                <a:cubicBezTo>
                  <a:pt x="1030224" y="195072"/>
                  <a:pt x="1068324" y="188976"/>
                  <a:pt x="1143000" y="155448"/>
                </a:cubicBezTo>
                <a:cubicBezTo>
                  <a:pt x="1217676" y="121920"/>
                  <a:pt x="1315212" y="62484"/>
                  <a:pt x="1399032" y="36576"/>
                </a:cubicBezTo>
                <a:cubicBezTo>
                  <a:pt x="1482852" y="10668"/>
                  <a:pt x="1581912" y="0"/>
                  <a:pt x="1645920" y="0"/>
                </a:cubicBezTo>
                <a:cubicBezTo>
                  <a:pt x="1709928" y="0"/>
                  <a:pt x="1760220" y="7620"/>
                  <a:pt x="1783080" y="36576"/>
                </a:cubicBezTo>
                <a:cubicBezTo>
                  <a:pt x="1805940" y="65532"/>
                  <a:pt x="1781556" y="153924"/>
                  <a:pt x="1783080" y="173736"/>
                </a:cubicBezTo>
                <a:cubicBezTo>
                  <a:pt x="1784604" y="193548"/>
                  <a:pt x="1788414" y="174498"/>
                  <a:pt x="1792224" y="155448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erbest Form 28"/>
          <p:cNvSpPr/>
          <p:nvPr/>
        </p:nvSpPr>
        <p:spPr>
          <a:xfrm>
            <a:off x="4453128" y="3278857"/>
            <a:ext cx="1499616" cy="534191"/>
          </a:xfrm>
          <a:custGeom>
            <a:avLst/>
            <a:gdLst>
              <a:gd name="connsiteX0" fmla="*/ 1499616 w 1499616"/>
              <a:gd name="connsiteY0" fmla="*/ 534191 h 534191"/>
              <a:gd name="connsiteX1" fmla="*/ 1280160 w 1499616"/>
              <a:gd name="connsiteY1" fmla="*/ 241583 h 534191"/>
              <a:gd name="connsiteX2" fmla="*/ 1078992 w 1499616"/>
              <a:gd name="connsiteY2" fmla="*/ 177575 h 534191"/>
              <a:gd name="connsiteX3" fmla="*/ 987552 w 1499616"/>
              <a:gd name="connsiteY3" fmla="*/ 250727 h 534191"/>
              <a:gd name="connsiteX4" fmla="*/ 1042416 w 1499616"/>
              <a:gd name="connsiteY4" fmla="*/ 360455 h 534191"/>
              <a:gd name="connsiteX5" fmla="*/ 1170432 w 1499616"/>
              <a:gd name="connsiteY5" fmla="*/ 424463 h 534191"/>
              <a:gd name="connsiteX6" fmla="*/ 1271016 w 1499616"/>
              <a:gd name="connsiteY6" fmla="*/ 378743 h 534191"/>
              <a:gd name="connsiteX7" fmla="*/ 1298448 w 1499616"/>
              <a:gd name="connsiteY7" fmla="*/ 287303 h 534191"/>
              <a:gd name="connsiteX8" fmla="*/ 1261872 w 1499616"/>
              <a:gd name="connsiteY8" fmla="*/ 205007 h 534191"/>
              <a:gd name="connsiteX9" fmla="*/ 1097280 w 1499616"/>
              <a:gd name="connsiteY9" fmla="*/ 131855 h 534191"/>
              <a:gd name="connsiteX10" fmla="*/ 969264 w 1499616"/>
              <a:gd name="connsiteY10" fmla="*/ 168431 h 534191"/>
              <a:gd name="connsiteX11" fmla="*/ 932688 w 1499616"/>
              <a:gd name="connsiteY11" fmla="*/ 351311 h 534191"/>
              <a:gd name="connsiteX12" fmla="*/ 1024128 w 1499616"/>
              <a:gd name="connsiteY12" fmla="*/ 461039 h 534191"/>
              <a:gd name="connsiteX13" fmla="*/ 1179576 w 1499616"/>
              <a:gd name="connsiteY13" fmla="*/ 470183 h 534191"/>
              <a:gd name="connsiteX14" fmla="*/ 1261872 w 1499616"/>
              <a:gd name="connsiteY14" fmla="*/ 397031 h 534191"/>
              <a:gd name="connsiteX15" fmla="*/ 1234440 w 1499616"/>
              <a:gd name="connsiteY15" fmla="*/ 259871 h 534191"/>
              <a:gd name="connsiteX16" fmla="*/ 1161288 w 1499616"/>
              <a:gd name="connsiteY16" fmla="*/ 205007 h 534191"/>
              <a:gd name="connsiteX17" fmla="*/ 1014984 w 1499616"/>
              <a:gd name="connsiteY17" fmla="*/ 159287 h 534191"/>
              <a:gd name="connsiteX18" fmla="*/ 886968 w 1499616"/>
              <a:gd name="connsiteY18" fmla="*/ 140999 h 534191"/>
              <a:gd name="connsiteX19" fmla="*/ 758952 w 1499616"/>
              <a:gd name="connsiteY19" fmla="*/ 122711 h 534191"/>
              <a:gd name="connsiteX20" fmla="*/ 475488 w 1499616"/>
              <a:gd name="connsiteY20" fmla="*/ 22127 h 534191"/>
              <a:gd name="connsiteX21" fmla="*/ 329184 w 1499616"/>
              <a:gd name="connsiteY21" fmla="*/ 3839 h 534191"/>
              <a:gd name="connsiteX22" fmla="*/ 82296 w 1499616"/>
              <a:gd name="connsiteY22" fmla="*/ 76991 h 534191"/>
              <a:gd name="connsiteX23" fmla="*/ 73152 w 1499616"/>
              <a:gd name="connsiteY23" fmla="*/ 95279 h 534191"/>
              <a:gd name="connsiteX24" fmla="*/ 73152 w 1499616"/>
              <a:gd name="connsiteY24" fmla="*/ 131855 h 534191"/>
              <a:gd name="connsiteX25" fmla="*/ 82296 w 1499616"/>
              <a:gd name="connsiteY25" fmla="*/ 168431 h 534191"/>
              <a:gd name="connsiteX26" fmla="*/ 0 w 1499616"/>
              <a:gd name="connsiteY26" fmla="*/ 186719 h 5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499616" h="534191">
                <a:moveTo>
                  <a:pt x="1499616" y="534191"/>
                </a:moveTo>
                <a:cubicBezTo>
                  <a:pt x="1424940" y="417605"/>
                  <a:pt x="1350264" y="301019"/>
                  <a:pt x="1280160" y="241583"/>
                </a:cubicBezTo>
                <a:cubicBezTo>
                  <a:pt x="1210056" y="182147"/>
                  <a:pt x="1127760" y="176051"/>
                  <a:pt x="1078992" y="177575"/>
                </a:cubicBezTo>
                <a:cubicBezTo>
                  <a:pt x="1030224" y="179099"/>
                  <a:pt x="993648" y="220247"/>
                  <a:pt x="987552" y="250727"/>
                </a:cubicBezTo>
                <a:cubicBezTo>
                  <a:pt x="981456" y="281207"/>
                  <a:pt x="1011936" y="331499"/>
                  <a:pt x="1042416" y="360455"/>
                </a:cubicBezTo>
                <a:cubicBezTo>
                  <a:pt x="1072896" y="389411"/>
                  <a:pt x="1132332" y="421415"/>
                  <a:pt x="1170432" y="424463"/>
                </a:cubicBezTo>
                <a:cubicBezTo>
                  <a:pt x="1208532" y="427511"/>
                  <a:pt x="1249680" y="401603"/>
                  <a:pt x="1271016" y="378743"/>
                </a:cubicBezTo>
                <a:cubicBezTo>
                  <a:pt x="1292352" y="355883"/>
                  <a:pt x="1299972" y="316259"/>
                  <a:pt x="1298448" y="287303"/>
                </a:cubicBezTo>
                <a:cubicBezTo>
                  <a:pt x="1296924" y="258347"/>
                  <a:pt x="1295400" y="230915"/>
                  <a:pt x="1261872" y="205007"/>
                </a:cubicBezTo>
                <a:cubicBezTo>
                  <a:pt x="1228344" y="179099"/>
                  <a:pt x="1146048" y="137951"/>
                  <a:pt x="1097280" y="131855"/>
                </a:cubicBezTo>
                <a:cubicBezTo>
                  <a:pt x="1048512" y="125759"/>
                  <a:pt x="996696" y="131855"/>
                  <a:pt x="969264" y="168431"/>
                </a:cubicBezTo>
                <a:cubicBezTo>
                  <a:pt x="941832" y="205007"/>
                  <a:pt x="923544" y="302543"/>
                  <a:pt x="932688" y="351311"/>
                </a:cubicBezTo>
                <a:cubicBezTo>
                  <a:pt x="941832" y="400079"/>
                  <a:pt x="982980" y="441227"/>
                  <a:pt x="1024128" y="461039"/>
                </a:cubicBezTo>
                <a:cubicBezTo>
                  <a:pt x="1065276" y="480851"/>
                  <a:pt x="1139952" y="480851"/>
                  <a:pt x="1179576" y="470183"/>
                </a:cubicBezTo>
                <a:cubicBezTo>
                  <a:pt x="1219200" y="459515"/>
                  <a:pt x="1252728" y="432083"/>
                  <a:pt x="1261872" y="397031"/>
                </a:cubicBezTo>
                <a:cubicBezTo>
                  <a:pt x="1271016" y="361979"/>
                  <a:pt x="1251204" y="291875"/>
                  <a:pt x="1234440" y="259871"/>
                </a:cubicBezTo>
                <a:cubicBezTo>
                  <a:pt x="1217676" y="227867"/>
                  <a:pt x="1197864" y="221771"/>
                  <a:pt x="1161288" y="205007"/>
                </a:cubicBezTo>
                <a:cubicBezTo>
                  <a:pt x="1124712" y="188243"/>
                  <a:pt x="1060704" y="169955"/>
                  <a:pt x="1014984" y="159287"/>
                </a:cubicBezTo>
                <a:cubicBezTo>
                  <a:pt x="969264" y="148619"/>
                  <a:pt x="886968" y="140999"/>
                  <a:pt x="886968" y="140999"/>
                </a:cubicBezTo>
                <a:cubicBezTo>
                  <a:pt x="844296" y="134903"/>
                  <a:pt x="827532" y="142523"/>
                  <a:pt x="758952" y="122711"/>
                </a:cubicBezTo>
                <a:cubicBezTo>
                  <a:pt x="690372" y="102899"/>
                  <a:pt x="547116" y="41939"/>
                  <a:pt x="475488" y="22127"/>
                </a:cubicBezTo>
                <a:cubicBezTo>
                  <a:pt x="403860" y="2315"/>
                  <a:pt x="394716" y="-5305"/>
                  <a:pt x="329184" y="3839"/>
                </a:cubicBezTo>
                <a:cubicBezTo>
                  <a:pt x="263652" y="12983"/>
                  <a:pt x="124968" y="61751"/>
                  <a:pt x="82296" y="76991"/>
                </a:cubicBezTo>
                <a:cubicBezTo>
                  <a:pt x="39624" y="92231"/>
                  <a:pt x="74676" y="86135"/>
                  <a:pt x="73152" y="95279"/>
                </a:cubicBezTo>
                <a:cubicBezTo>
                  <a:pt x="71628" y="104423"/>
                  <a:pt x="71628" y="119663"/>
                  <a:pt x="73152" y="131855"/>
                </a:cubicBezTo>
                <a:cubicBezTo>
                  <a:pt x="74676" y="144047"/>
                  <a:pt x="94488" y="159287"/>
                  <a:pt x="82296" y="168431"/>
                </a:cubicBezTo>
                <a:cubicBezTo>
                  <a:pt x="70104" y="177575"/>
                  <a:pt x="35052" y="182147"/>
                  <a:pt x="0" y="186719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439" y="2834473"/>
            <a:ext cx="1709928" cy="130749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4846" y="3010254"/>
            <a:ext cx="2058932" cy="1368548"/>
          </a:xfrm>
          <a:prstGeom prst="rect">
            <a:avLst/>
          </a:prstGeom>
        </p:spPr>
      </p:pic>
      <p:cxnSp>
        <p:nvCxnSpPr>
          <p:cNvPr id="16" name="Düz Ok Bağlayıcısı 15"/>
          <p:cNvCxnSpPr/>
          <p:nvPr/>
        </p:nvCxnSpPr>
        <p:spPr>
          <a:xfrm flipH="1">
            <a:off x="1957998" y="4141968"/>
            <a:ext cx="282485" cy="189307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15" y="3324201"/>
            <a:ext cx="2058932" cy="13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5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AĞI ÇEŞİTLERİ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9345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 TÜRLERİ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6429" y="1485903"/>
            <a:ext cx="6851142" cy="864105"/>
          </a:xfrm>
        </p:spPr>
        <p:txBody>
          <a:bodyPr>
            <a:normAutofit/>
          </a:bodyPr>
          <a:lstStyle/>
          <a:p>
            <a:r>
              <a:rPr lang="tr-TR" sz="1800" dirty="0" smtClean="0"/>
              <a:t>Bilgisayar ağlarını, ağın büyüklüğüne göre üç gruba ayırabiliriz.</a:t>
            </a:r>
            <a:endParaRPr lang="tr-TR" sz="1800" dirty="0"/>
          </a:p>
        </p:txBody>
      </p:sp>
      <p:sp>
        <p:nvSpPr>
          <p:cNvPr id="4" name="Yuvarlatılmış Çapraz Köşeli Dikdörtgen 3"/>
          <p:cNvSpPr/>
          <p:nvPr/>
        </p:nvSpPr>
        <p:spPr>
          <a:xfrm>
            <a:off x="2642617" y="2523577"/>
            <a:ext cx="2862072" cy="47548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YEREL ALAN AĞI (LAN)</a:t>
            </a:r>
            <a:endParaRPr lang="tr-TR" dirty="0"/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1764790" y="4709327"/>
            <a:ext cx="4782311" cy="475488"/>
          </a:xfrm>
          <a:prstGeom prst="round2Diag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GENİŞ ALAN AĞI (WAN)</a:t>
            </a:r>
            <a:endParaRPr lang="tr-TR" dirty="0"/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2299713" y="3616452"/>
            <a:ext cx="3712463" cy="475488"/>
          </a:xfrm>
          <a:prstGeom prst="round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METROPOL ALAN AĞI (MAN)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0881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YEREL ALAN AĞI (LAN)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33273" y="1747456"/>
            <a:ext cx="2862072" cy="3546920"/>
          </a:xfrm>
        </p:spPr>
        <p:txBody>
          <a:bodyPr>
            <a:noAutofit/>
          </a:bodyPr>
          <a:lstStyle/>
          <a:p>
            <a:r>
              <a:rPr lang="tr-TR" sz="1600" dirty="0"/>
              <a:t>Birbirine </a:t>
            </a:r>
            <a:r>
              <a:rPr lang="tr-TR" sz="1600" b="1" dirty="0" smtClean="0"/>
              <a:t>yakın</a:t>
            </a:r>
            <a:r>
              <a:rPr lang="tr-TR" sz="1600" dirty="0" smtClean="0"/>
              <a:t>, aynı oda veya bina içerisinde yer alan bilgisayarların bağlanmasıyla </a:t>
            </a:r>
            <a:r>
              <a:rPr lang="tr-TR" sz="1600" dirty="0"/>
              <a:t>oluşturulur</a:t>
            </a:r>
            <a:r>
              <a:rPr lang="tr-TR" sz="1600" dirty="0" smtClean="0"/>
              <a:t>.</a:t>
            </a:r>
          </a:p>
          <a:p>
            <a:r>
              <a:rPr lang="tr-TR" sz="1600" dirty="0" smtClean="0"/>
              <a:t>Örneğin bir işyerindeki, okuldaki hatta evimizdeki bilgisayarları birbirine bağlayarak oluşturduğumuz ağ bir yere alan ağıdır.</a:t>
            </a:r>
          </a:p>
          <a:p>
            <a:r>
              <a:rPr lang="tr-TR" sz="1600" dirty="0" smtClean="0"/>
              <a:t>Peki </a:t>
            </a:r>
            <a:r>
              <a:rPr lang="tr-TR" sz="1600" b="1" dirty="0" smtClean="0"/>
              <a:t>Bilişim Teknolojileri </a:t>
            </a:r>
            <a:r>
              <a:rPr lang="tr-TR" sz="1600" dirty="0" smtClean="0"/>
              <a:t>sınıfımızdaki ağ türü nedir?</a:t>
            </a:r>
            <a:endParaRPr lang="tr-TR" sz="1600" dirty="0"/>
          </a:p>
        </p:txBody>
      </p:sp>
      <p:pic>
        <p:nvPicPr>
          <p:cNvPr id="4098" name="Picture 2" descr="http://community.plus.net/library/wp-content/uploads/2010/07/home_ne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150" y="1747456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METROPOL ALAN AĞI (MAN)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38928" y="1670538"/>
            <a:ext cx="2858642" cy="4282206"/>
          </a:xfrm>
        </p:spPr>
        <p:txBody>
          <a:bodyPr>
            <a:normAutofit/>
          </a:bodyPr>
          <a:lstStyle/>
          <a:p>
            <a:r>
              <a:rPr lang="tr-TR" sz="1800" dirty="0" smtClean="0"/>
              <a:t>İçerisinden birden çok Yerel Alan Ağı barındıran, bir üniversite kampüsü, büyük bir işyeri, şehri</a:t>
            </a:r>
            <a:r>
              <a:rPr lang="tr-TR" sz="1800" dirty="0"/>
              <a:t> </a:t>
            </a:r>
            <a:r>
              <a:rPr lang="tr-TR" sz="1800" dirty="0" smtClean="0"/>
              <a:t>veya bölgeyi kapsayan ağ türüdür.</a:t>
            </a:r>
          </a:p>
          <a:p>
            <a:r>
              <a:rPr lang="tr-TR" sz="1800" dirty="0" smtClean="0"/>
              <a:t>Örneğin bir ildeki tüm </a:t>
            </a:r>
            <a:r>
              <a:rPr lang="tr-TR" sz="1800" b="1" dirty="0" smtClean="0"/>
              <a:t>bankaların</a:t>
            </a:r>
            <a:r>
              <a:rPr lang="tr-TR" sz="1800" dirty="0" smtClean="0"/>
              <a:t> farklı şubelerinin bilgisayarları Metropol Alan Ağı ile birbirine bağlıdır.</a:t>
            </a:r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3" y="1607136"/>
            <a:ext cx="4778673" cy="350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2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Geniş Alan Ağı (WAN)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6429" y="1661745"/>
            <a:ext cx="2619455" cy="3499801"/>
          </a:xfrm>
        </p:spPr>
        <p:txBody>
          <a:bodyPr>
            <a:normAutofit/>
          </a:bodyPr>
          <a:lstStyle/>
          <a:p>
            <a:r>
              <a:rPr lang="tr-TR" sz="1800" dirty="0"/>
              <a:t>Bir ülke ya da dünya </a:t>
            </a:r>
            <a:r>
              <a:rPr lang="tr-TR" sz="1800" dirty="0" smtClean="0"/>
              <a:t>çapında, aralarında yüzlerce </a:t>
            </a:r>
            <a:r>
              <a:rPr lang="tr-TR" sz="1800" dirty="0"/>
              <a:t>veya binlerce kilometre </a:t>
            </a:r>
            <a:r>
              <a:rPr lang="tr-TR" sz="1800" dirty="0" smtClean="0"/>
              <a:t>mesafe bulunan bilgisayar ve ağların birbirine bağlanmasıyla oluşur.</a:t>
            </a:r>
          </a:p>
          <a:p>
            <a:r>
              <a:rPr lang="tr-TR" sz="1800" dirty="0" smtClean="0"/>
              <a:t>Bilinen en büyük Geniş Alan Ağı, </a:t>
            </a:r>
            <a:r>
              <a:rPr lang="tr-TR" sz="1800" b="1" dirty="0" err="1" smtClean="0"/>
              <a:t>İNTERNET</a:t>
            </a:r>
            <a:r>
              <a:rPr lang="tr-TR" sz="1800" dirty="0" err="1" smtClean="0"/>
              <a:t>’tir</a:t>
            </a:r>
            <a:r>
              <a:rPr lang="tr-TR" sz="1800" dirty="0" smtClean="0"/>
              <a:t>.</a:t>
            </a:r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884" y="2061509"/>
            <a:ext cx="4017129" cy="27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7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İNTERNET’E NASIL BAĞLANIRIM?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68411" y="1485904"/>
            <a:ext cx="7213320" cy="443813"/>
          </a:xfrm>
        </p:spPr>
        <p:txBody>
          <a:bodyPr/>
          <a:lstStyle/>
          <a:p>
            <a:r>
              <a:rPr lang="tr-TR" dirty="0" smtClean="0"/>
              <a:t>İnternet’e bağlanmak için aşağıdaki yazılım ve donanımlara sahip olmamız gerekir. </a:t>
            </a:r>
          </a:p>
        </p:txBody>
      </p:sp>
      <p:sp>
        <p:nvSpPr>
          <p:cNvPr id="4" name="Yuvarlatılmış Çapraz Köşeli Dikdörtgen 3"/>
          <p:cNvSpPr/>
          <p:nvPr/>
        </p:nvSpPr>
        <p:spPr>
          <a:xfrm>
            <a:off x="766366" y="2713581"/>
            <a:ext cx="1380243" cy="345520"/>
          </a:xfrm>
          <a:prstGeom prst="round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BİLGİSAYAR</a:t>
            </a:r>
            <a:endParaRPr lang="tr-TR" sz="1600" dirty="0"/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766365" y="4154037"/>
            <a:ext cx="1380243" cy="345520"/>
          </a:xfrm>
          <a:prstGeom prst="round2Diag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MODEM</a:t>
            </a:r>
            <a:endParaRPr lang="tr-TR" sz="1600" dirty="0"/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3187572" y="4174354"/>
            <a:ext cx="1783925" cy="345520"/>
          </a:xfrm>
          <a:prstGeom prst="round2Diag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KABLOLAR</a:t>
            </a:r>
            <a:endParaRPr lang="tr-TR" sz="1600" dirty="0"/>
          </a:p>
        </p:txBody>
      </p:sp>
      <p:sp>
        <p:nvSpPr>
          <p:cNvPr id="7" name="Yuvarlatılmış Çapraz Köşeli Dikdörtgen 6"/>
          <p:cNvSpPr/>
          <p:nvPr/>
        </p:nvSpPr>
        <p:spPr>
          <a:xfrm>
            <a:off x="2635196" y="5022480"/>
            <a:ext cx="2885406" cy="34552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İNTERNET SERVİS SAĞLAYICI</a:t>
            </a:r>
            <a:endParaRPr lang="tr-TR" sz="1600" dirty="0"/>
          </a:p>
        </p:txBody>
      </p:sp>
      <p:sp>
        <p:nvSpPr>
          <p:cNvPr id="8" name="Yuvarlatılmış Çapraz Köşeli Dikdörtgen 7"/>
          <p:cNvSpPr/>
          <p:nvPr/>
        </p:nvSpPr>
        <p:spPr>
          <a:xfrm>
            <a:off x="3185935" y="2704743"/>
            <a:ext cx="1783926" cy="345520"/>
          </a:xfrm>
          <a:prstGeom prst="round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İŞLETİM SİSTEMİ</a:t>
            </a:r>
            <a:endParaRPr lang="tr-TR" sz="1600" dirty="0"/>
          </a:p>
        </p:txBody>
      </p:sp>
      <p:sp>
        <p:nvSpPr>
          <p:cNvPr id="9" name="Yuvarlatılmış Çapraz Köşeli Dikdörtgen 8"/>
          <p:cNvSpPr/>
          <p:nvPr/>
        </p:nvSpPr>
        <p:spPr>
          <a:xfrm>
            <a:off x="5837681" y="2713581"/>
            <a:ext cx="1905810" cy="345520"/>
          </a:xfrm>
          <a:prstGeom prst="round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TARAYICI YAZILIMI</a:t>
            </a:r>
            <a:endParaRPr lang="tr-TR" sz="1600" dirty="0"/>
          </a:p>
        </p:txBody>
      </p:sp>
      <p:sp>
        <p:nvSpPr>
          <p:cNvPr id="10" name="Yuvarlatılmış Çapraz Köşeli Dikdörtgen 9"/>
          <p:cNvSpPr/>
          <p:nvPr/>
        </p:nvSpPr>
        <p:spPr>
          <a:xfrm>
            <a:off x="5837681" y="4170810"/>
            <a:ext cx="1905810" cy="345520"/>
          </a:xfrm>
          <a:prstGeom prst="round2Diag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TELEFON HATTI</a:t>
            </a:r>
            <a:endParaRPr lang="tr-TR" sz="1600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12" y="1912409"/>
            <a:ext cx="1087960" cy="723154"/>
          </a:xfrm>
          <a:prstGeom prst="rect">
            <a:avLst/>
          </a:prstGeom>
        </p:spPr>
      </p:pic>
      <p:pic>
        <p:nvPicPr>
          <p:cNvPr id="5122" name="Picture 2" descr="http://gmdergi.com/online/wp-content/uploads/2013/11/windows_x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683" y="1939157"/>
            <a:ext cx="1016431" cy="74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3.findthebest.com/sites/default/files/494/media/images/Internet_Explorer_Web_Browser_601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734" y="1912409"/>
            <a:ext cx="688627" cy="68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12" y="3215137"/>
            <a:ext cx="1087960" cy="831906"/>
          </a:xfrm>
          <a:prstGeom prst="rect">
            <a:avLst/>
          </a:prstGeom>
        </p:spPr>
      </p:pic>
      <p:pic>
        <p:nvPicPr>
          <p:cNvPr id="5126" name="Picture 6" descr="http://telcoantennas.com.au/site/sites/default/files/imagecache/product_full/cat6-shielded-ethernet-cable-networking-1m_SMALL_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131" y="3215137"/>
            <a:ext cx="835442" cy="83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ripi.ir/portals/0/icon/phone-ic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665" y="3227832"/>
            <a:ext cx="904763" cy="90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paslikasa.com/wp-content/uploads/2012/11/ttne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27" y="4982816"/>
            <a:ext cx="1285096" cy="47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altug.gurkaynak.info/wp-content/uploads/2013/01/superonline-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67" y="4849459"/>
            <a:ext cx="1988787" cy="61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43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 EDERİM.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5850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 NEDİR?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01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 NEDİR?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6429" y="1485903"/>
            <a:ext cx="6851142" cy="1004079"/>
          </a:xfrm>
        </p:spPr>
        <p:txBody>
          <a:bodyPr>
            <a:normAutofit/>
          </a:bodyPr>
          <a:lstStyle/>
          <a:p>
            <a:r>
              <a:rPr lang="tr-TR" sz="1800" dirty="0" smtClean="0"/>
              <a:t>Dünya </a:t>
            </a:r>
            <a:r>
              <a:rPr lang="tr-TR" sz="1800" dirty="0"/>
              <a:t>genelindeki bilgisayar ağlarını ve kurumsal bilgisayar sistemlerini birbirine bağlayan </a:t>
            </a:r>
            <a:r>
              <a:rPr lang="tr-TR" sz="1800" b="1" dirty="0"/>
              <a:t>elektronik iletişim ağıdır</a:t>
            </a:r>
            <a:r>
              <a:rPr lang="tr-TR" sz="18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44" y="2200651"/>
            <a:ext cx="4793063" cy="359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İNTERNETİN TARİHÇESİ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86265" y="2011679"/>
            <a:ext cx="2954216" cy="3967089"/>
          </a:xfrm>
        </p:spPr>
        <p:txBody>
          <a:bodyPr>
            <a:normAutofit/>
          </a:bodyPr>
          <a:lstStyle/>
          <a:p>
            <a:r>
              <a:rPr lang="tr-TR" sz="1800" dirty="0" smtClean="0"/>
              <a:t>1969 </a:t>
            </a:r>
            <a:r>
              <a:rPr lang="tr-TR" sz="1800" dirty="0"/>
              <a:t>yılında ABD Savunma Bakanlığı bünyesindeki “İleri Araştırma Projeleri Ajansı” tarafından ortaya çıkartılmıştır. </a:t>
            </a:r>
            <a:endParaRPr lang="tr-TR" sz="1800" dirty="0" smtClean="0"/>
          </a:p>
          <a:p>
            <a:r>
              <a:rPr lang="tr-TR" sz="1800" dirty="0" smtClean="0"/>
              <a:t>Türkiye </a:t>
            </a:r>
            <a:r>
              <a:rPr lang="tr-TR" sz="1800" dirty="0"/>
              <a:t>İnternet’e Nisan 1993 ’ten beri bağlıdır. 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007" y="1758461"/>
            <a:ext cx="4558080" cy="324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1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AĞLARI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895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AĞI NEDİR?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6429" y="2039815"/>
            <a:ext cx="3309957" cy="3598989"/>
          </a:xfrm>
        </p:spPr>
        <p:txBody>
          <a:bodyPr>
            <a:normAutofit/>
          </a:bodyPr>
          <a:lstStyle/>
          <a:p>
            <a:r>
              <a:rPr lang="tr-TR" sz="2000" dirty="0" smtClean="0"/>
              <a:t>İki ya da daha fazla bilgisayarın birbirine bağlanmasıyla oluşan yapıya </a:t>
            </a:r>
            <a:r>
              <a:rPr lang="tr-TR" sz="2000" b="1" dirty="0" smtClean="0"/>
              <a:t>bilgisayar ağı </a:t>
            </a:r>
            <a:r>
              <a:rPr lang="tr-TR" sz="2000" dirty="0" smtClean="0"/>
              <a:t>denir.</a:t>
            </a:r>
          </a:p>
          <a:p>
            <a:r>
              <a:rPr lang="tr-TR" sz="2000" dirty="0" smtClean="0"/>
              <a:t>Ağ üzerindeki bilgisayarlar birbirleriyle </a:t>
            </a:r>
            <a:r>
              <a:rPr lang="tr-TR" sz="2000" b="1" dirty="0" smtClean="0"/>
              <a:t>bilgi</a:t>
            </a:r>
            <a:r>
              <a:rPr lang="tr-TR" sz="2000" dirty="0" smtClean="0"/>
              <a:t> alışverişinde bulunabilirler.</a:t>
            </a:r>
            <a:endParaRPr lang="tr-TR" sz="2000" dirty="0"/>
          </a:p>
        </p:txBody>
      </p:sp>
      <p:pic>
        <p:nvPicPr>
          <p:cNvPr id="1026" name="Picture 2" descr="http://www.serikeksenbilgisayar.com/img/netwo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103" y="1662058"/>
            <a:ext cx="3130659" cy="313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1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AĞLARI NEDEN KULLANILIR?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405351" y="1485903"/>
            <a:ext cx="4764091" cy="4252745"/>
          </a:xfrm>
        </p:spPr>
        <p:txBody>
          <a:bodyPr>
            <a:normAutofit/>
          </a:bodyPr>
          <a:lstStyle/>
          <a:p>
            <a:r>
              <a:rPr lang="tr-TR" sz="1600" dirty="0" smtClean="0"/>
              <a:t>Bir bilgisayar ağı kurmanın en temel nedeni ağdaki bilgisayarlar arasında </a:t>
            </a:r>
            <a:r>
              <a:rPr lang="tr-TR" sz="1600" b="1" dirty="0" smtClean="0"/>
              <a:t>iletişim</a:t>
            </a:r>
            <a:r>
              <a:rPr lang="tr-TR" sz="1600" dirty="0" smtClean="0"/>
              <a:t> kurmaktır.</a:t>
            </a:r>
          </a:p>
          <a:p>
            <a:r>
              <a:rPr lang="tr-TR" sz="1600" dirty="0" smtClean="0"/>
              <a:t>Örneğin, ağ üzerindeki bir bilgisayarda yer alan müzikleri ağdaki diğer bilgisayarlar çalabilir.</a:t>
            </a:r>
          </a:p>
          <a:p>
            <a:r>
              <a:rPr lang="tr-TR" sz="1600" dirty="0" smtClean="0"/>
              <a:t>Bilgisayar ağlarına şu sebeplerden dolayı ihtiyaç vardır:</a:t>
            </a:r>
          </a:p>
          <a:p>
            <a:pPr lvl="1"/>
            <a:r>
              <a:rPr lang="tr-TR" sz="1400" dirty="0" smtClean="0"/>
              <a:t>Dosya paylaşmak.</a:t>
            </a:r>
          </a:p>
          <a:p>
            <a:pPr lvl="1"/>
            <a:r>
              <a:rPr lang="tr-TR" sz="1400" dirty="0" smtClean="0"/>
              <a:t>Yazıcı, tarayıcı gibi donanımları paylaşmak.</a:t>
            </a:r>
          </a:p>
          <a:p>
            <a:pPr lvl="1"/>
            <a:r>
              <a:rPr lang="tr-TR" sz="1400" dirty="0" smtClean="0"/>
              <a:t>Birbirleriyle iletişim kuran yazılım, oyun vs. kullanmak.</a:t>
            </a:r>
          </a:p>
          <a:p>
            <a:pPr lvl="1"/>
            <a:r>
              <a:rPr lang="tr-TR" sz="1400" dirty="0" smtClean="0"/>
              <a:t>İnternet hizmeti gibi çeşitli servisleri paylaşmak.</a:t>
            </a:r>
          </a:p>
          <a:p>
            <a:pPr lvl="1"/>
            <a:r>
              <a:rPr lang="tr-TR" sz="1400" dirty="0" smtClean="0"/>
              <a:t>Ağ üzerinden cihazların kontrolünü ve yönetimini sağlamak.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91862"/>
            <a:ext cx="2690648" cy="269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6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AĞI KULLANMAZSAK…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49704" y="1485904"/>
            <a:ext cx="7567863" cy="756990"/>
          </a:xfrm>
        </p:spPr>
        <p:txBody>
          <a:bodyPr>
            <a:noAutofit/>
          </a:bodyPr>
          <a:lstStyle/>
          <a:p>
            <a:r>
              <a:rPr lang="tr-TR" sz="1600" dirty="0" smtClean="0"/>
              <a:t>Bilişim Teknolojileri sınıfımızda tüm bilgisayarlarımızdan </a:t>
            </a:r>
            <a:r>
              <a:rPr lang="tr-TR" sz="1600" b="1" dirty="0" smtClean="0"/>
              <a:t>çıktı</a:t>
            </a:r>
            <a:r>
              <a:rPr lang="tr-TR" sz="1600" dirty="0" smtClean="0"/>
              <a:t> alınabilmesini istiyoruz. Bu durumda her bilgisayar için </a:t>
            </a:r>
            <a:r>
              <a:rPr lang="tr-TR" sz="1600" b="1" dirty="0" smtClean="0"/>
              <a:t>ayrı</a:t>
            </a:r>
            <a:r>
              <a:rPr lang="tr-TR" sz="1600" dirty="0" smtClean="0"/>
              <a:t> bir </a:t>
            </a:r>
            <a:r>
              <a:rPr lang="tr-TR" sz="1600" b="1" dirty="0" smtClean="0"/>
              <a:t>yazıcı</a:t>
            </a:r>
            <a:r>
              <a:rPr lang="tr-TR" sz="1600" dirty="0" smtClean="0"/>
              <a:t> satın almanız gerekiyor.</a:t>
            </a:r>
            <a:endParaRPr lang="tr-TR" sz="1600" dirty="0"/>
          </a:p>
        </p:txBody>
      </p:sp>
      <p:sp>
        <p:nvSpPr>
          <p:cNvPr id="4" name="AutoShape 2" descr="http://upload.wikimedia.org/wikipedia/commons/thumb/c/c1/Computer-aj_aj_ashton_01.svg/320px-Computer-aj_aj_ashton_01.sv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033" y="2136318"/>
            <a:ext cx="1552903" cy="155290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033" y="4434222"/>
            <a:ext cx="770532" cy="77053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964" y="3948450"/>
            <a:ext cx="1552903" cy="155290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7093" y="3948449"/>
            <a:ext cx="1552903" cy="1552903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82" y="2589263"/>
            <a:ext cx="800588" cy="800588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76395" y="4331761"/>
            <a:ext cx="873346" cy="87334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0165" y="2121819"/>
            <a:ext cx="1552903" cy="1552903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8646" y="2476096"/>
            <a:ext cx="873346" cy="873346"/>
          </a:xfrm>
          <a:prstGeom prst="rect">
            <a:avLst/>
          </a:prstGeom>
        </p:spPr>
      </p:pic>
      <p:sp>
        <p:nvSpPr>
          <p:cNvPr id="5" name="Çarpma 4"/>
          <p:cNvSpPr/>
          <p:nvPr/>
        </p:nvSpPr>
        <p:spPr>
          <a:xfrm>
            <a:off x="3707027" y="2767914"/>
            <a:ext cx="1400432" cy="1318054"/>
          </a:xfrm>
          <a:prstGeom prst="mathMultiply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769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ÇÖZÜM: BİLGİSAYAR AĞI KURMAK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7426" y="1485903"/>
            <a:ext cx="7904837" cy="1088855"/>
          </a:xfrm>
        </p:spPr>
        <p:txBody>
          <a:bodyPr>
            <a:normAutofit/>
          </a:bodyPr>
          <a:lstStyle/>
          <a:p>
            <a:r>
              <a:rPr lang="tr-TR" sz="1800" dirty="0" smtClean="0"/>
              <a:t>Fakat eğer bilgisayarlarımız arasında bir ağ bağlantısı kurar isek, hem gereksiz </a:t>
            </a:r>
            <a:r>
              <a:rPr lang="tr-TR" sz="1800" b="1" dirty="0" smtClean="0"/>
              <a:t>masraftan</a:t>
            </a:r>
            <a:r>
              <a:rPr lang="tr-TR" sz="1800" dirty="0" smtClean="0"/>
              <a:t> hem de onlarca yazıcıyı koyacak </a:t>
            </a:r>
            <a:r>
              <a:rPr lang="tr-TR" sz="1800" b="1" dirty="0" smtClean="0"/>
              <a:t>yer</a:t>
            </a:r>
            <a:r>
              <a:rPr lang="tr-TR" sz="1800" dirty="0" smtClean="0"/>
              <a:t> bulma derdinden kurtulmuş olacağız.</a:t>
            </a:r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769" y="2268816"/>
            <a:ext cx="1259306" cy="125930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495" y="2574757"/>
            <a:ext cx="711511" cy="7115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26" y="4116081"/>
            <a:ext cx="1259306" cy="12593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097" y="4116081"/>
            <a:ext cx="1259306" cy="125930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599" y="4125058"/>
            <a:ext cx="1259306" cy="125930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101" y="4125058"/>
            <a:ext cx="1259306" cy="125930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603" y="4116081"/>
            <a:ext cx="1259306" cy="1259306"/>
          </a:xfrm>
          <a:prstGeom prst="rect">
            <a:avLst/>
          </a:prstGeom>
        </p:spPr>
      </p:pic>
      <p:grpSp>
        <p:nvGrpSpPr>
          <p:cNvPr id="26" name="Grup 25"/>
          <p:cNvGrpSpPr/>
          <p:nvPr/>
        </p:nvGrpSpPr>
        <p:grpSpPr>
          <a:xfrm>
            <a:off x="1207079" y="3528122"/>
            <a:ext cx="6931177" cy="763792"/>
            <a:chOff x="1207079" y="3528122"/>
            <a:chExt cx="6931177" cy="763792"/>
          </a:xfrm>
        </p:grpSpPr>
        <p:cxnSp>
          <p:nvCxnSpPr>
            <p:cNvPr id="14" name="Düz Bağlayıcı 13"/>
            <p:cNvCxnSpPr>
              <a:stCxn id="6" idx="0"/>
              <a:endCxn id="10" idx="0"/>
            </p:cNvCxnSpPr>
            <p:nvPr/>
          </p:nvCxnSpPr>
          <p:spPr>
            <a:xfrm>
              <a:off x="1207079" y="4116081"/>
              <a:ext cx="6931177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>
              <a:off x="4728063" y="3528122"/>
              <a:ext cx="0" cy="596936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>
              <a:stCxn id="6" idx="0"/>
            </p:cNvCxnSpPr>
            <p:nvPr/>
          </p:nvCxnSpPr>
          <p:spPr>
            <a:xfrm>
              <a:off x="1207079" y="4116081"/>
              <a:ext cx="0" cy="159357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>
              <a:stCxn id="7" idx="0"/>
            </p:cNvCxnSpPr>
            <p:nvPr/>
          </p:nvCxnSpPr>
          <p:spPr>
            <a:xfrm>
              <a:off x="3021750" y="4116081"/>
              <a:ext cx="0" cy="17583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üz Bağlayıcı 21"/>
            <p:cNvCxnSpPr>
              <a:stCxn id="8" idx="0"/>
            </p:cNvCxnSpPr>
            <p:nvPr/>
          </p:nvCxnSpPr>
          <p:spPr>
            <a:xfrm>
              <a:off x="4727252" y="4125058"/>
              <a:ext cx="0" cy="15038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3"/>
            <p:cNvCxnSpPr/>
            <p:nvPr/>
          </p:nvCxnSpPr>
          <p:spPr>
            <a:xfrm>
              <a:off x="6310184" y="4116081"/>
              <a:ext cx="0" cy="167595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üz Bağlayıcı 24"/>
            <p:cNvCxnSpPr/>
            <p:nvPr/>
          </p:nvCxnSpPr>
          <p:spPr>
            <a:xfrm>
              <a:off x="8138256" y="4107843"/>
              <a:ext cx="0" cy="167595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378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Back to School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3485788-A8A7-4A59-A508-5F918119F4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 sunusu (geniş ekran)</Template>
  <TotalTime>0</TotalTime>
  <Words>484</Words>
  <Application>Microsoft Office PowerPoint</Application>
  <PresentationFormat>Ekran Gösterisi (4:3)</PresentationFormat>
  <Paragraphs>63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2" baseType="lpstr">
      <vt:lpstr>Arial</vt:lpstr>
      <vt:lpstr>Cambria</vt:lpstr>
      <vt:lpstr>Century Gothic</vt:lpstr>
      <vt:lpstr>Back to School 16x9</vt:lpstr>
      <vt:lpstr>İNTERNET VE BİLGİSAYAR AĞLARI</vt:lpstr>
      <vt:lpstr>İNTERNET NEDİR?</vt:lpstr>
      <vt:lpstr>İNTERNET NEDİR?</vt:lpstr>
      <vt:lpstr>İNTERNETİN TARİHÇESİ</vt:lpstr>
      <vt:lpstr>BİLGİSAYAR AĞLARI</vt:lpstr>
      <vt:lpstr>BİLGİSAYAR AĞI NEDİR?</vt:lpstr>
      <vt:lpstr>BİLGİSAYAR AĞLARI NEDEN KULLANILIR?</vt:lpstr>
      <vt:lpstr>BİLGİSAYAR AĞI KULLANMAZSAK…</vt:lpstr>
      <vt:lpstr>ÇÖZÜM: BİLGİSAYAR AĞI KURMAK</vt:lpstr>
      <vt:lpstr>PEKİ AĞ BAĞLANTISI NASIL KURULUR?</vt:lpstr>
      <vt:lpstr>ÖRNEK AĞ BAĞLANTISI</vt:lpstr>
      <vt:lpstr>BİLGİSAYAR AĞI ÇEŞİTLERİ</vt:lpstr>
      <vt:lpstr>AĞ TÜRLERİ</vt:lpstr>
      <vt:lpstr>YEREL ALAN AĞI (LAN)</vt:lpstr>
      <vt:lpstr>METROPOL ALAN AĞI (MAN)</vt:lpstr>
      <vt:lpstr>Geniş Alan Ağı (WAN)</vt:lpstr>
      <vt:lpstr>İNTERNET’E NASIL BAĞLANIRIM?</vt:lpstr>
      <vt:lpstr>TEŞEKKÜR EDERİM.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2013-12-15T18:09:39Z</dcterms:created>
  <dcterms:modified xsi:type="dcterms:W3CDTF">2013-12-15T21:13:11Z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TC028952699991</vt:lpwstr>
  </property>
</Properties>
</file>