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80" r:id="rId23"/>
    <p:sldId id="281" r:id="rId24"/>
    <p:sldId id="282" r:id="rId25"/>
    <p:sldId id="284" r:id="rId26"/>
    <p:sldId id="283" r:id="rId2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>
      <p:cViewPr>
        <p:scale>
          <a:sx n="100" d="100"/>
          <a:sy n="100" d="100"/>
        </p:scale>
        <p:origin x="-50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ransition spd="slow">
    <p:push dir="u"/>
  </p:transition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63838"/>
            <a:ext cx="3305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☼"/>
              <a:defRPr/>
            </a:pPr>
            <a:r>
              <a:rPr kumimoji="0" lang="tr-T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Yazılım Nedir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☼"/>
              <a:defRPr/>
            </a:pPr>
            <a:r>
              <a:rPr lang="tr-T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Algoritma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☼"/>
              <a:defRPr/>
            </a:pPr>
            <a:r>
              <a:rPr kumimoji="0" lang="tr-T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Akış Seması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☼"/>
              <a:defRPr/>
            </a:pPr>
            <a:r>
              <a:rPr lang="tr-T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Örnekler</a:t>
            </a:r>
            <a:endParaRPr kumimoji="0"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206769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PROGRAMLAMAYA </a:t>
            </a:r>
            <a:r>
              <a:rPr lang="tr-TR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GİRİŞ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884466"/>
          </a:xfrm>
        </p:spPr>
        <p:txBody>
          <a:bodyPr/>
          <a:lstStyle/>
          <a:p>
            <a:r>
              <a:rPr lang="tr-TR" dirty="0" smtClean="0"/>
              <a:t>Örnek Algoritma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0" y="1077584"/>
            <a:ext cx="7956376" cy="486054"/>
          </a:xfrm>
        </p:spPr>
        <p:txBody>
          <a:bodyPr/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Şimdi basit bir problemin çözümünü gösteren bir algoritma hazırlayalım. 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3"/>
          <p:cNvSpPr>
            <a:spLocks noGrp="1"/>
          </p:cNvSpPr>
          <p:nvPr>
            <p:ph idx="10"/>
          </p:nvPr>
        </p:nvSpPr>
        <p:spPr>
          <a:xfrm>
            <a:off x="2123728" y="2314818"/>
            <a:ext cx="3995936" cy="24171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1: Başla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2: Yoğurdu kaba koy.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3: Su ekle.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4: Çırp.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5: Tuz koy.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6: Bardağa doldur.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7: Bitir.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İçerik Yer Tutucusu 3"/>
          <p:cNvSpPr>
            <a:spLocks noGrp="1"/>
          </p:cNvSpPr>
          <p:nvPr>
            <p:ph idx="10"/>
          </p:nvPr>
        </p:nvSpPr>
        <p:spPr>
          <a:xfrm>
            <a:off x="2123728" y="1725656"/>
            <a:ext cx="3995936" cy="39604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r-T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Ayran yapıp bardağa dolduralım.</a:t>
            </a:r>
            <a:endParaRPr lang="tr-T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masukcatering.com/resim/Firmalar/Istanbul/Beyoglu/86/images/monu/ayr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50" y="3579862"/>
            <a:ext cx="1430648" cy="143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98" y="1696500"/>
            <a:ext cx="1375184" cy="1413120"/>
          </a:xfrm>
          <a:prstGeom prst="rect">
            <a:avLst/>
          </a:prstGeom>
        </p:spPr>
      </p:pic>
      <p:pic>
        <p:nvPicPr>
          <p:cNvPr id="6150" name="Picture 6" descr="http://slimages.macysassets.com/is/image/MCY/products/0/optimized/1589230_fpx.tif?01AD=30feDXgGZvS4gKuo1Akpiz2v-072zxYOnHRDikBGnwdhn6WrbXCmzCA&amp;01RI=900641187285508&amp;01NA=&amp;wid=1320&amp;hei=1616&amp;fit=fit,1&amp;$filterlrg$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b="12931"/>
          <a:stretch/>
        </p:blipFill>
        <p:spPr bwMode="auto">
          <a:xfrm flipH="1">
            <a:off x="410078" y="3651870"/>
            <a:ext cx="126442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g2.timeinc.net/health/images/gallery/living/water-pour-4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 b="51556"/>
          <a:stretch/>
        </p:blipFill>
        <p:spPr bwMode="auto">
          <a:xfrm>
            <a:off x="7122641" y="1696500"/>
            <a:ext cx="1667470" cy="13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3" r="26869"/>
          <a:stretch/>
        </p:blipFill>
        <p:spPr bwMode="auto">
          <a:xfrm rot="6918752">
            <a:off x="6608891" y="3179964"/>
            <a:ext cx="707889" cy="9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6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uiExpand="1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884466"/>
          </a:xfrm>
        </p:spPr>
        <p:txBody>
          <a:bodyPr/>
          <a:lstStyle/>
          <a:p>
            <a:r>
              <a:rPr lang="tr-TR" dirty="0" smtClean="0"/>
              <a:t>Örnek Algoritma - 2</a:t>
            </a:r>
            <a:endParaRPr lang="tr-TR" dirty="0"/>
          </a:p>
        </p:txBody>
      </p:sp>
      <p:sp>
        <p:nvSpPr>
          <p:cNvPr id="5" name="İçerik Yer Tutucusu 3"/>
          <p:cNvSpPr>
            <a:spLocks noGrp="1"/>
          </p:cNvSpPr>
          <p:nvPr>
            <p:ph idx="10"/>
          </p:nvPr>
        </p:nvSpPr>
        <p:spPr>
          <a:xfrm>
            <a:off x="2436062" y="1593468"/>
            <a:ext cx="4158208" cy="33892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1: Başla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2: Sürücü koltuğuna geç.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3: Emniyet kemerini tak.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4: Aynaları kontrol et.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5: Anahtarı tak.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6: Kontağı çevir.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7: El frenini indir.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8: Vitese geç.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9: Gaza bas.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10: Bitir.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İçerik Yer Tutucusu 3"/>
          <p:cNvSpPr>
            <a:spLocks noGrp="1"/>
          </p:cNvSpPr>
          <p:nvPr>
            <p:ph idx="10"/>
          </p:nvPr>
        </p:nvSpPr>
        <p:spPr>
          <a:xfrm>
            <a:off x="2267744" y="1062034"/>
            <a:ext cx="4464496" cy="396044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r-T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Arabayı çalıştırıp yola çıkalım.</a:t>
            </a:r>
            <a:endParaRPr lang="tr-T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otkupautomobilabeograd.net/wp-content/uploads/2013/12/otkup-automobila-u-Beogradu-1024x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18" y="3809236"/>
            <a:ext cx="1757537" cy="11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ugustinecaraccidentlawyer.com/blog/wp-content/uploads/2013/01/seat-be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1" y="1593468"/>
            <a:ext cx="1478698" cy="94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56" y="2784763"/>
            <a:ext cx="1478698" cy="991865"/>
          </a:xfrm>
          <a:prstGeom prst="rect">
            <a:avLst/>
          </a:prstGeom>
        </p:spPr>
      </p:pic>
      <p:pic>
        <p:nvPicPr>
          <p:cNvPr id="7174" name="Picture 6" descr="http://www.24hoursanantoniolocksmiths.com/san-antonio-locksmiths/transponder_ke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17816" r="11812" b="21840"/>
          <a:stretch/>
        </p:blipFill>
        <p:spPr bwMode="auto">
          <a:xfrm>
            <a:off x="413856" y="4048672"/>
            <a:ext cx="1367746" cy="6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etinsurancequotes.ca/pics/stickshif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24" y="2730257"/>
            <a:ext cx="1104057" cy="11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7"/>
          <a:srcRect r="8729"/>
          <a:stretch/>
        </p:blipFill>
        <p:spPr>
          <a:xfrm>
            <a:off x="7164288" y="1611064"/>
            <a:ext cx="1538131" cy="9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73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tr-TR" dirty="0" smtClean="0"/>
              <a:t>Neden Algoritma Kullanıyoruz?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Sizce kodlamaya başlamadan önce niçin algoritma hazırlıyoruz?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385394" y="1839363"/>
            <a:ext cx="8342584" cy="660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44000"/>
          <a:lstStyle/>
          <a:p>
            <a:pPr algn="ctr"/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Gerekli tüm bilgi ve birikime sahipsiniz ve sizden bir bina yapmanız isteniyor. </a:t>
            </a:r>
            <a:b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Yapacağınız ilk iş ne olurdu?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img.xcitefun.net/users/2011/03/233549,xcitefun-hole-dig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9782"/>
            <a:ext cx="3000387" cy="1996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hapmansbuilding.co.uk/media/img/page_images/project-manage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r="16365"/>
          <a:stretch/>
        </p:blipFill>
        <p:spPr bwMode="auto">
          <a:xfrm>
            <a:off x="5292080" y="2859782"/>
            <a:ext cx="3024336" cy="2010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1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84466"/>
          </a:xfrm>
        </p:spPr>
        <p:txBody>
          <a:bodyPr/>
          <a:lstStyle/>
          <a:p>
            <a:r>
              <a:rPr lang="tr-TR" dirty="0" smtClean="0"/>
              <a:t>Neden Algoritma Kullanıyoruz?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4581" y="1262188"/>
            <a:ext cx="8496944" cy="792088"/>
          </a:xfrm>
        </p:spPr>
        <p:txBody>
          <a:bodyPr/>
          <a:lstStyle/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Oluşturacağımız yazılımın kusursuz olması için öncelikle her adımını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planını, yani algoritmasını hazırlamalıyız.</a:t>
            </a:r>
          </a:p>
        </p:txBody>
      </p:sp>
      <p:pic>
        <p:nvPicPr>
          <p:cNvPr id="9218" name="Picture 2" descr="http://cornucopia3d.e-oncontent.com/storeItems/Objects/Architecture/Large%20Buildings/Apartment_Building_5_Vue_3_0_im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r="4000" b="14667"/>
          <a:stretch/>
        </p:blipFill>
        <p:spPr bwMode="auto">
          <a:xfrm>
            <a:off x="323528" y="2431999"/>
            <a:ext cx="3995664" cy="2247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s://managewp.com/wp-content/uploads/2013/10/lopsided-buil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31999"/>
            <a:ext cx="4008021" cy="2243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000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884466"/>
          </a:xfrm>
        </p:spPr>
        <p:txBody>
          <a:bodyPr/>
          <a:lstStyle/>
          <a:p>
            <a:r>
              <a:rPr lang="tr-TR" dirty="0" smtClean="0"/>
              <a:t>Akış Şeması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3954" y="1203598"/>
            <a:ext cx="4680520" cy="3528392"/>
          </a:xfrm>
        </p:spPr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Bilgisayar programlarının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işlem 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basamaklarını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geometrik şekillerle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şemadır.</a:t>
            </a: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Algoritmanın daha rahat anlaşılabilmesi için şemalarla gösterilmesidir.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Şemada yer alan her şeklin bir kullanım amacı vardır.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275606"/>
            <a:ext cx="3473793" cy="36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Elips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0" y="987574"/>
            <a:ext cx="7056784" cy="936104"/>
          </a:xfrm>
        </p:spPr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Bitir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adımları için kullanılır. Akış şemasının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başlangıç ve bitiş noktasında yer alır.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39752" y="2715766"/>
            <a:ext cx="2232248" cy="12961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0152" y="2715766"/>
            <a:ext cx="2232248" cy="1296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BİTİR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69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Paralel Kenar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0" y="987574"/>
            <a:ext cx="7056784" cy="1440160"/>
          </a:xfrm>
        </p:spPr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 da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Çıkış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işlemleri için kullanılır. </a:t>
            </a: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Örneğin; klavyeden bir sayı girilmesi istenmesi veya ekrana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işlem sonucunun yazdırılması gibi.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kış Çizelgesi: Veri 4"/>
          <p:cNvSpPr/>
          <p:nvPr/>
        </p:nvSpPr>
        <p:spPr>
          <a:xfrm>
            <a:off x="1925452" y="2859782"/>
            <a:ext cx="3456384" cy="1296144"/>
          </a:xfrm>
          <a:prstGeom prst="flowChartInputOutp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Bir sayı </a:t>
            </a:r>
            <a:b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giriniz.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kış Çizelgesi: Veri 5"/>
          <p:cNvSpPr/>
          <p:nvPr/>
        </p:nvSpPr>
        <p:spPr>
          <a:xfrm>
            <a:off x="5292080" y="3507854"/>
            <a:ext cx="3456384" cy="1296144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Girdiğiniz sayı çift.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9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Dikdörtgen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0" y="987574"/>
            <a:ext cx="7344816" cy="1440160"/>
          </a:xfrm>
        </p:spPr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Hesaplama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 da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Değişkene Değer Atama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işlemleri için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kullanılır. </a:t>
            </a: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Örneğin; iki sayıyı topla veya girilen ilk sayıyı A olarak kabul et.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35696" y="2787774"/>
            <a:ext cx="307859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ile B’yi topla.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724128" y="3579862"/>
            <a:ext cx="3078596" cy="12961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İlk sayı = A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96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Eşkenar Dörtgen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0" y="771550"/>
            <a:ext cx="7344816" cy="1656184"/>
          </a:xfrm>
        </p:spPr>
        <p:txBody>
          <a:bodyPr/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Karşılaştırma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 da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Karar Verme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işlemleri için kullanılır. </a:t>
            </a:r>
          </a:p>
          <a:p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Örneğin; girilen sayı 5’ten büyük mü?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kış Çizelgesi: Karar 4"/>
          <p:cNvSpPr/>
          <p:nvPr/>
        </p:nvSpPr>
        <p:spPr>
          <a:xfrm>
            <a:off x="2123728" y="2427734"/>
            <a:ext cx="2808312" cy="2544531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Kalan </a:t>
            </a:r>
            <a:b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süre </a:t>
            </a:r>
            <a:b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0’dan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büyük </a:t>
            </a:r>
            <a:b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mü?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kış Çizelgesi: Karar 6"/>
          <p:cNvSpPr/>
          <p:nvPr/>
        </p:nvSpPr>
        <p:spPr>
          <a:xfrm>
            <a:off x="5868144" y="2411078"/>
            <a:ext cx="2808312" cy="2561187"/>
          </a:xfrm>
          <a:prstGeom prst="flowChartDecis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Oyunda başka </a:t>
            </a:r>
            <a:b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elma var mı?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75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Yön Okları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0" y="771550"/>
            <a:ext cx="7344816" cy="648072"/>
          </a:xfrm>
        </p:spPr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 şemasının ilerleme yönünü gösterir.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5724128" y="3234376"/>
            <a:ext cx="13681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V="1">
            <a:off x="4940897" y="1635646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2699792" y="3234376"/>
            <a:ext cx="1512168" cy="18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H="1">
            <a:off x="4940897" y="3579862"/>
            <a:ext cx="1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34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271466" y="3939902"/>
            <a:ext cx="8424936" cy="910684"/>
          </a:xfrm>
        </p:spPr>
        <p:txBody>
          <a:bodyPr/>
          <a:lstStyle/>
          <a:p>
            <a:pPr algn="ctr"/>
            <a:r>
              <a:rPr lang="tr-TR" altLang="ko-KR" sz="2400" dirty="0" smtClean="0">
                <a:latin typeface="Arial" pitchFamily="34" charset="0"/>
                <a:cs typeface="Arial" pitchFamily="34" charset="0"/>
              </a:rPr>
              <a:t>Çeşitli görevleri gerçekleştirmek amacıyla hazırlamış programlara yazılım adı verilir.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</p:spPr>
        <p:txBody>
          <a:bodyPr/>
          <a:lstStyle/>
          <a:p>
            <a:r>
              <a:rPr lang="tr-TR" dirty="0" smtClean="0"/>
              <a:t>Yazılım Nedir?</a:t>
            </a:r>
            <a:endParaRPr lang="en-US" dirty="0"/>
          </a:p>
        </p:txBody>
      </p:sp>
      <p:pic>
        <p:nvPicPr>
          <p:cNvPr id="1026" name="Picture 2" descr="https://www.pcworldbusiness.co.uk/ui/category-landing-pages/software/img/pc_s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03598"/>
            <a:ext cx="49911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</p:spPr>
        <p:txBody>
          <a:bodyPr/>
          <a:lstStyle/>
          <a:p>
            <a:r>
              <a:rPr lang="tr-TR" dirty="0" smtClean="0"/>
              <a:t>Akış Şeması Örneği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87574"/>
            <a:ext cx="8496944" cy="864096"/>
          </a:xfrm>
        </p:spPr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lavyeden girilen iki sayıyı toplayıp ekrana yazdıran programın akış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şemasını çizeceğiz. Önce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algoritmasını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yazalım.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3"/>
          <p:cNvSpPr>
            <a:spLocks noGrp="1"/>
          </p:cNvSpPr>
          <p:nvPr>
            <p:ph idx="10"/>
          </p:nvPr>
        </p:nvSpPr>
        <p:spPr>
          <a:xfrm>
            <a:off x="2483768" y="1995686"/>
            <a:ext cx="4158208" cy="26679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1: Başla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2: İlk sayıyı gir.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3: İlk sayı = A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4: İkinci sayıyı gir.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5: İkinci sayı = B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6: İki sayıyı topla (A+B)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7: Sonucu ekranda göster.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8: Bitir.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2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</p:spPr>
        <p:txBody>
          <a:bodyPr/>
          <a:lstStyle/>
          <a:p>
            <a:r>
              <a:rPr lang="tr-TR" dirty="0" smtClean="0"/>
              <a:t>Akış Şeması Örneği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60981" y="1167055"/>
            <a:ext cx="4824536" cy="1152128"/>
          </a:xfrm>
        </p:spPr>
        <p:txBody>
          <a:bodyPr/>
          <a:lstStyle/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Şimdi algoritmayı öğrendiğimiz şekillerle şemaya dökelim.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7 Oval"/>
          <p:cNvSpPr/>
          <p:nvPr/>
        </p:nvSpPr>
        <p:spPr>
          <a:xfrm>
            <a:off x="849755" y="1059582"/>
            <a:ext cx="1285877" cy="428625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</p:txBody>
      </p:sp>
      <p:sp>
        <p:nvSpPr>
          <p:cNvPr id="24" name="8 Paralelkenar"/>
          <p:cNvSpPr/>
          <p:nvPr/>
        </p:nvSpPr>
        <p:spPr>
          <a:xfrm>
            <a:off x="268558" y="1998031"/>
            <a:ext cx="2448273" cy="428625"/>
          </a:xfrm>
          <a:prstGeom prst="parallelogram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sayıyı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giriniz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 Oval"/>
          <p:cNvSpPr/>
          <p:nvPr/>
        </p:nvSpPr>
        <p:spPr>
          <a:xfrm>
            <a:off x="7770818" y="4372188"/>
            <a:ext cx="1163412" cy="414625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BİTİR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17 Düz Ok Bağlayıcısı"/>
          <p:cNvCxnSpPr>
            <a:stCxn id="23" idx="4"/>
            <a:endCxn id="24" idx="0"/>
          </p:cNvCxnSpPr>
          <p:nvPr/>
        </p:nvCxnSpPr>
        <p:spPr>
          <a:xfrm>
            <a:off x="1492694" y="1488207"/>
            <a:ext cx="1" cy="509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22 Paralelkenar"/>
          <p:cNvSpPr/>
          <p:nvPr/>
        </p:nvSpPr>
        <p:spPr>
          <a:xfrm>
            <a:off x="3007708" y="2855131"/>
            <a:ext cx="2386418" cy="428625"/>
          </a:xfrm>
          <a:prstGeom prst="parallelogram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sayıyı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giriniz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88 Düz Ok Bağlayıcısı"/>
          <p:cNvCxnSpPr>
            <a:stCxn id="24" idx="4"/>
            <a:endCxn id="34" idx="0"/>
          </p:cNvCxnSpPr>
          <p:nvPr/>
        </p:nvCxnSpPr>
        <p:spPr>
          <a:xfrm flipH="1">
            <a:off x="1492694" y="2426656"/>
            <a:ext cx="1" cy="4590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90 Düz Ok Bağlayıcısı"/>
          <p:cNvCxnSpPr>
            <a:stCxn id="27" idx="4"/>
            <a:endCxn id="35" idx="0"/>
          </p:cNvCxnSpPr>
          <p:nvPr/>
        </p:nvCxnSpPr>
        <p:spPr>
          <a:xfrm>
            <a:off x="4200917" y="3283756"/>
            <a:ext cx="0" cy="395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27 Paralelkenar"/>
          <p:cNvSpPr/>
          <p:nvPr/>
        </p:nvSpPr>
        <p:spPr>
          <a:xfrm>
            <a:off x="5279235" y="4372188"/>
            <a:ext cx="1984090" cy="428626"/>
          </a:xfrm>
          <a:prstGeom prst="parallelogram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Sonucu göster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42 Düz Ok Bağlayıcısı"/>
          <p:cNvCxnSpPr>
            <a:stCxn id="30" idx="2"/>
            <a:endCxn id="25" idx="2"/>
          </p:cNvCxnSpPr>
          <p:nvPr/>
        </p:nvCxnSpPr>
        <p:spPr>
          <a:xfrm flipV="1">
            <a:off x="7209747" y="4579501"/>
            <a:ext cx="561071" cy="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25 Dikdörtgen"/>
          <p:cNvSpPr/>
          <p:nvPr/>
        </p:nvSpPr>
        <p:spPr>
          <a:xfrm>
            <a:off x="5597151" y="3679441"/>
            <a:ext cx="1440160" cy="36739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A+B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26 Düz Ok Bağlayıcısı"/>
          <p:cNvCxnSpPr>
            <a:stCxn id="32" idx="2"/>
            <a:endCxn id="30" idx="1"/>
          </p:cNvCxnSpPr>
          <p:nvPr/>
        </p:nvCxnSpPr>
        <p:spPr>
          <a:xfrm>
            <a:off x="6317231" y="4046834"/>
            <a:ext cx="7627" cy="325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25 Dikdörtgen"/>
          <p:cNvSpPr/>
          <p:nvPr/>
        </p:nvSpPr>
        <p:spPr>
          <a:xfrm>
            <a:off x="638335" y="2885748"/>
            <a:ext cx="1708718" cy="36739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sayı = A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25 Dikdörtgen"/>
          <p:cNvSpPr/>
          <p:nvPr/>
        </p:nvSpPr>
        <p:spPr>
          <a:xfrm>
            <a:off x="3435514" y="3679441"/>
            <a:ext cx="1530805" cy="36739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 sayı = B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88 Düz Ok Bağlayıcısı"/>
          <p:cNvCxnSpPr>
            <a:stCxn id="34" idx="3"/>
            <a:endCxn id="27" idx="5"/>
          </p:cNvCxnSpPr>
          <p:nvPr/>
        </p:nvCxnSpPr>
        <p:spPr>
          <a:xfrm flipV="1">
            <a:off x="2347053" y="3069444"/>
            <a:ext cx="71423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88 Düz Ok Bağlayıcısı"/>
          <p:cNvCxnSpPr>
            <a:stCxn id="35" idx="3"/>
            <a:endCxn id="32" idx="1"/>
          </p:cNvCxnSpPr>
          <p:nvPr/>
        </p:nvCxnSpPr>
        <p:spPr>
          <a:xfrm>
            <a:off x="4966319" y="3863138"/>
            <a:ext cx="6308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800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3" grpId="0" animBg="1"/>
      <p:bldP spid="24" grpId="0" animBg="1"/>
      <p:bldP spid="25" grpId="0" animBg="1"/>
      <p:bldP spid="27" grpId="0" animBg="1"/>
      <p:bldP spid="30" grpId="0" animBg="1"/>
      <p:bldP spid="32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</p:spPr>
        <p:txBody>
          <a:bodyPr/>
          <a:lstStyle/>
          <a:p>
            <a:r>
              <a:rPr lang="tr-TR" dirty="0" smtClean="0"/>
              <a:t>Akış Şeması Örneği - 2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987574"/>
            <a:ext cx="8496944" cy="864096"/>
          </a:xfrm>
        </p:spPr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Şimdi hava yağmurlu ise bizi şemsiye almamız konusunda uyaran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programın akış şemasını çizeceğiz. Önce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algoritmasını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yazalım.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İçerik Yer Tutucusu 3"/>
          <p:cNvSpPr>
            <a:spLocks noGrp="1"/>
          </p:cNvSpPr>
          <p:nvPr>
            <p:ph idx="10"/>
          </p:nvPr>
        </p:nvSpPr>
        <p:spPr>
          <a:xfrm>
            <a:off x="2675190" y="2067693"/>
            <a:ext cx="3879304" cy="2448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1: Başla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2: Hava yağmurlu mu?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3: Evet ise Adım 5’e git.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4: Hayır ise Adım 6’ya git.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5: Yanına şemsiye al.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6: Şemsiyeyi evde bırak.</a:t>
            </a: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 7: Bitir.</a:t>
            </a:r>
          </a:p>
        </p:txBody>
      </p:sp>
      <p:pic>
        <p:nvPicPr>
          <p:cNvPr id="12290" name="Picture 2" descr="http://cdn.shopify.com/s/files/1/0227/0033/products/Davek_Umbrella_Elite_Open_1024x1024.jpg?v=144894519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r="15774"/>
          <a:stretch/>
        </p:blipFill>
        <p:spPr bwMode="auto">
          <a:xfrm>
            <a:off x="6804248" y="2283718"/>
            <a:ext cx="1944216" cy="17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clipartlord.com/wp-content/uploads/2012/12/rain-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8767"/>
            <a:ext cx="2088166" cy="15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2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</p:spPr>
        <p:txBody>
          <a:bodyPr/>
          <a:lstStyle/>
          <a:p>
            <a:r>
              <a:rPr lang="tr-TR" dirty="0" smtClean="0"/>
              <a:t>Akış Şeması Örneği - 2</a:t>
            </a:r>
            <a:endParaRPr lang="tr-TR" dirty="0"/>
          </a:p>
        </p:txBody>
      </p:sp>
      <p:sp>
        <p:nvSpPr>
          <p:cNvPr id="19" name="10 Elmas"/>
          <p:cNvSpPr/>
          <p:nvPr/>
        </p:nvSpPr>
        <p:spPr>
          <a:xfrm>
            <a:off x="3131840" y="2355726"/>
            <a:ext cx="2389925" cy="1143008"/>
          </a:xfrm>
          <a:prstGeom prst="diamond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Hava</a:t>
            </a:r>
            <a:b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yağmurlu </a:t>
            </a:r>
          </a:p>
          <a:p>
            <a:pPr algn="ctr">
              <a:defRPr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mu?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3 Oval"/>
          <p:cNvSpPr/>
          <p:nvPr/>
        </p:nvSpPr>
        <p:spPr>
          <a:xfrm>
            <a:off x="3667628" y="4034834"/>
            <a:ext cx="1357313" cy="5715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BİTİR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32 Düz Ok Bağlayıcısı"/>
          <p:cNvCxnSpPr>
            <a:stCxn id="19" idx="1"/>
            <a:endCxn id="43" idx="2"/>
          </p:cNvCxnSpPr>
          <p:nvPr/>
        </p:nvCxnSpPr>
        <p:spPr>
          <a:xfrm flipH="1">
            <a:off x="2471865" y="2927230"/>
            <a:ext cx="659975" cy="25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34 Düz Ok Bağlayıcısı"/>
          <p:cNvCxnSpPr>
            <a:stCxn id="19" idx="3"/>
          </p:cNvCxnSpPr>
          <p:nvPr/>
        </p:nvCxnSpPr>
        <p:spPr>
          <a:xfrm>
            <a:off x="5521765" y="2927230"/>
            <a:ext cx="8302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36 Şekil"/>
          <p:cNvCxnSpPr>
            <a:stCxn id="44" idx="3"/>
            <a:endCxn id="20" idx="6"/>
          </p:cNvCxnSpPr>
          <p:nvPr/>
        </p:nvCxnSpPr>
        <p:spPr>
          <a:xfrm rot="5400000">
            <a:off x="5721640" y="2483105"/>
            <a:ext cx="1140781" cy="25341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38 Şekil"/>
          <p:cNvCxnSpPr>
            <a:stCxn id="43" idx="3"/>
            <a:endCxn id="20" idx="2"/>
          </p:cNvCxnSpPr>
          <p:nvPr/>
        </p:nvCxnSpPr>
        <p:spPr>
          <a:xfrm rot="16200000" flipH="1">
            <a:off x="1910641" y="2563597"/>
            <a:ext cx="1140780" cy="237319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5521765" y="2562399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Hayır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2534373" y="2944737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Evet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92 Düz Ok Bağlayıcısı"/>
          <p:cNvCxnSpPr>
            <a:stCxn id="45" idx="4"/>
            <a:endCxn id="19" idx="0"/>
          </p:cNvCxnSpPr>
          <p:nvPr/>
        </p:nvCxnSpPr>
        <p:spPr>
          <a:xfrm>
            <a:off x="4326802" y="1855665"/>
            <a:ext cx="1" cy="500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95 Paralelkenar"/>
          <p:cNvSpPr/>
          <p:nvPr/>
        </p:nvSpPr>
        <p:spPr>
          <a:xfrm>
            <a:off x="179513" y="2679742"/>
            <a:ext cx="2354860" cy="500062"/>
          </a:xfrm>
          <a:prstGeom prst="parallelogram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Yanına şemsiye al.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97 Paralelkenar"/>
          <p:cNvSpPr/>
          <p:nvPr/>
        </p:nvSpPr>
        <p:spPr>
          <a:xfrm>
            <a:off x="6280548" y="2679742"/>
            <a:ext cx="2682156" cy="500061"/>
          </a:xfrm>
          <a:prstGeom prst="parallelogram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Şemsiyeni evde bırak.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37 Oval"/>
          <p:cNvSpPr/>
          <p:nvPr/>
        </p:nvSpPr>
        <p:spPr>
          <a:xfrm>
            <a:off x="3540989" y="1355603"/>
            <a:ext cx="1571625" cy="50006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BAŞLA</a:t>
            </a:r>
          </a:p>
        </p:txBody>
      </p:sp>
    </p:spTree>
    <p:extLst>
      <p:ext uri="{BB962C8B-B14F-4D97-AF65-F5344CB8AC3E}">
        <p14:creationId xmlns:p14="http://schemas.microsoft.com/office/powerpoint/2010/main" val="1860048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0" grpId="0" animBg="1"/>
      <p:bldP spid="40" grpId="0"/>
      <p:bldP spid="41" grpId="0"/>
      <p:bldP spid="43" grpId="0" animBg="1"/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ightselection.com/blog/wp-content/uploads/2012/12/think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r="27537" b="14883"/>
          <a:stretch/>
        </p:blipFill>
        <p:spPr bwMode="auto">
          <a:xfrm>
            <a:off x="6804248" y="2230726"/>
            <a:ext cx="2304256" cy="29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1680" y="987575"/>
            <a:ext cx="6912768" cy="2592288"/>
          </a:xfrm>
        </p:spPr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öğrencinin klavyeden girilen iki notunun ortalamasını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hesaplayan ve çıkan sonuca göre notun iyi veya kötü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olduğunu ekrana yazdıran programın algoritmasını ve akış şemasını hazırlayınız.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(Ortalama 70’ten büyük ise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İYİ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küçük ise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KÖTÜ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kabul edilecek.)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162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</p:spPr>
        <p:txBody>
          <a:bodyPr/>
          <a:lstStyle/>
          <a:p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45532" y="2715766"/>
            <a:ext cx="4104456" cy="1008112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tr-T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 ederim.</a:t>
            </a:r>
            <a:endParaRPr lang="tr-TR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978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5880" y="0"/>
            <a:ext cx="8738120" cy="884466"/>
          </a:xfrm>
        </p:spPr>
        <p:txBody>
          <a:bodyPr/>
          <a:lstStyle/>
          <a:p>
            <a:r>
              <a:rPr lang="tr-TR" dirty="0" smtClean="0"/>
              <a:t>Yazılımlar…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683568" y="2866462"/>
            <a:ext cx="7344816" cy="432048"/>
          </a:xfrm>
        </p:spPr>
        <p:txBody>
          <a:bodyPr/>
          <a:lstStyle/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yazılım bir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çözmek amacıyla geliştirilmiştir.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4.bp.blogspot.com/-omqONe9Y9u0/VcZqIg09CaI/AAAAAAAABsA/twqoUMq-YJU/s1600/Logo_Paint-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54" y="1245510"/>
            <a:ext cx="1070030" cy="10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hoolsoutclubs.com/images/kid-pa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5" y="1100172"/>
            <a:ext cx="1709473" cy="134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mozilla.org/media/img/firefox/desktop/index/animations/firefox-logo.bee1d85af18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6356"/>
            <a:ext cx="894252" cy="9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hieldcasework.com/wp-content/uploads/2015/09/apple-to-zebra-browsing-internet-on-a-laptop-702x3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4"/>
          <a:stretch/>
        </p:blipFill>
        <p:spPr bwMode="auto">
          <a:xfrm>
            <a:off x="6633969" y="1126962"/>
            <a:ext cx="2350331" cy="13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ppsforpcmero.com/wp-content/uploads/2015/09/windows-media-play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7349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diomaniacz.com/guy-listening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8"/>
          <a:stretch/>
        </p:blipFill>
        <p:spPr bwMode="auto">
          <a:xfrm>
            <a:off x="2308785" y="3507854"/>
            <a:ext cx="1512168" cy="14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gpht.com/mp86vbELnqLi2FzvhiKdPX31_oiTRLNyeK8x4IIrbF5eD1D5RdnVwjQP0hwMNR_JdA=w3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7986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nemobilemedia.com/assets/images/texti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92" y="3407485"/>
            <a:ext cx="1448972" cy="15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93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84466"/>
          </a:xfrm>
        </p:spPr>
        <p:txBody>
          <a:bodyPr/>
          <a:lstStyle/>
          <a:p>
            <a:r>
              <a:rPr lang="tr-TR" dirty="0" smtClean="0"/>
              <a:t>Problem Nedir?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107504" y="1227237"/>
            <a:ext cx="6192688" cy="1651090"/>
          </a:xfrm>
        </p:spPr>
        <p:txBody>
          <a:bodyPr/>
          <a:lstStyle/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Problem, çözülmesi gereken sorun ya da aşılması gereken engel anlamına gelir.</a:t>
            </a: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hayatta sık sık problemlerle karşılaşırız.</a:t>
            </a:r>
          </a:p>
        </p:txBody>
      </p:sp>
      <p:pic>
        <p:nvPicPr>
          <p:cNvPr id="2050" name="Picture 2" descr="https://bodyoflighthealingarts.files.wordpress.com/2010/12/proble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75606"/>
            <a:ext cx="2098236" cy="24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3"/>
          <p:cNvSpPr>
            <a:spLocks noGrp="1"/>
          </p:cNvSpPr>
          <p:nvPr>
            <p:ph idx="10"/>
          </p:nvPr>
        </p:nvSpPr>
        <p:spPr>
          <a:xfrm>
            <a:off x="2843808" y="3579862"/>
            <a:ext cx="3816424" cy="93610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Karşılaştığınız bir problemi çözmek için ne yaparsınız?</a:t>
            </a:r>
          </a:p>
        </p:txBody>
      </p:sp>
      <p:pic>
        <p:nvPicPr>
          <p:cNvPr id="2052" name="Picture 4" descr="https://fearmastery.files.wordpress.com/2013/07/problem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4" y="2878328"/>
            <a:ext cx="2151123" cy="20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54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884466"/>
          </a:xfrm>
        </p:spPr>
        <p:txBody>
          <a:bodyPr/>
          <a:lstStyle/>
          <a:p>
            <a:r>
              <a:rPr lang="tr-TR" dirty="0" smtClean="0"/>
              <a:t>Bir Problemin Çözümü İçin…</a:t>
            </a:r>
            <a:endParaRPr lang="tr-TR" dirty="0"/>
          </a:p>
        </p:txBody>
      </p:sp>
      <p:sp>
        <p:nvSpPr>
          <p:cNvPr id="5" name="3 Oval"/>
          <p:cNvSpPr/>
          <p:nvPr/>
        </p:nvSpPr>
        <p:spPr>
          <a:xfrm>
            <a:off x="456387" y="1231640"/>
            <a:ext cx="2520280" cy="233432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Problemi </a:t>
            </a:r>
          </a:p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iyi </a:t>
            </a:r>
          </a:p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anlamak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6 Oval"/>
          <p:cNvSpPr/>
          <p:nvPr/>
        </p:nvSpPr>
        <p:spPr>
          <a:xfrm>
            <a:off x="6300192" y="1231639"/>
            <a:ext cx="2503180" cy="233432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Kısa ve </a:t>
            </a:r>
          </a:p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anlaşılır </a:t>
            </a:r>
          </a:p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biçimde </a:t>
            </a:r>
          </a:p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çözmek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7 Oval"/>
          <p:cNvSpPr/>
          <p:nvPr/>
        </p:nvSpPr>
        <p:spPr>
          <a:xfrm>
            <a:off x="2774772" y="3147814"/>
            <a:ext cx="3727316" cy="16561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 sonucun </a:t>
            </a:r>
          </a:p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doğruluğunu </a:t>
            </a:r>
          </a:p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 etmek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2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5880" y="0"/>
            <a:ext cx="8738120" cy="884466"/>
          </a:xfrm>
        </p:spPr>
        <p:txBody>
          <a:bodyPr/>
          <a:lstStyle/>
          <a:p>
            <a:r>
              <a:rPr lang="tr-TR" dirty="0" smtClean="0"/>
              <a:t>Problem Çözme 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107504" y="1597713"/>
            <a:ext cx="4408580" cy="2697973"/>
          </a:xfrm>
        </p:spPr>
        <p:txBody>
          <a:bodyPr/>
          <a:lstStyle/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yaşamda karşılaştığımız </a:t>
            </a:r>
            <a:b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problemleri bilerek veya farkında </a:t>
            </a:r>
            <a:b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olmadan adım adım çözmeye </a:t>
            </a:r>
            <a:b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çalışırız.</a:t>
            </a: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yazı yazarken kaleminizin ucu kırıldığında şu adımları takip </a:t>
            </a:r>
            <a:b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ederek bu sorunu çözersiniz.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652120" y="3003798"/>
            <a:ext cx="316835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Kalemtıraşı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çıkar.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Kalemi al.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Çöp kovasının yanına git.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Kalemin ucunu aç.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Sırana geri dön.</a:t>
            </a:r>
            <a:endParaRPr lang="tr-TR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Yazmaya devam et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opendoorwayreflections.com/wp-content/uploads/2014/10/problem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941564"/>
            <a:ext cx="2808312" cy="2005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96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884466"/>
          </a:xfrm>
        </p:spPr>
        <p:txBody>
          <a:bodyPr/>
          <a:lstStyle/>
          <a:p>
            <a:r>
              <a:rPr lang="tr-TR" dirty="0" smtClean="0"/>
              <a:t>Peki Ya Bilgisayarlar?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0" y="1203599"/>
            <a:ext cx="4932040" cy="3600400"/>
          </a:xfrm>
        </p:spPr>
        <p:txBody>
          <a:bodyPr/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Bilgisayarlar da problemleri tıpkı bizler gibi </a:t>
            </a:r>
            <a:b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çözmeye çalışır. Kullanıcı tarafından </a:t>
            </a:r>
            <a:b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verilen komutları </a:t>
            </a: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adım adım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uygulayarak problemin çözümüne ulaşır. 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ullandığımız yazılımların tamamı </a:t>
            </a: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«kod» </a:t>
            </a:r>
            <a:b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verilen bilgisayarın anlayacağı dilde </a:t>
            </a:r>
            <a:b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yazılmış özel komutlardan oluşur.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 kodlar bilgisayar yazılımcıları tarafından yazılır.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masslawblog.com/wp-content/uploads/2012/11/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27121"/>
            <a:ext cx="3669092" cy="33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8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84466"/>
          </a:xfrm>
        </p:spPr>
        <p:txBody>
          <a:bodyPr/>
          <a:lstStyle/>
          <a:p>
            <a:r>
              <a:rPr lang="tr-TR" dirty="0" smtClean="0"/>
              <a:t>Kodlamadan Önce…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107504" y="1275606"/>
            <a:ext cx="5328592" cy="3600400"/>
          </a:xfrm>
        </p:spPr>
        <p:txBody>
          <a:bodyPr/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Kodlamaya başlamadan önce oluşturacağımız yazılımın adım adım ne yapacağını </a:t>
            </a:r>
            <a:b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tasarlamamız gerekir.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İşte açık ve net ifadelerle problemin adım adım çözümünü gösteren bu taslağa </a:t>
            </a:r>
            <a:b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«algoritma»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Programlamanın ilk adımı algoritma </a:t>
            </a:r>
            <a:b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oluşturmaktır.</a:t>
            </a:r>
          </a:p>
          <a:p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9947" r="4431"/>
          <a:stretch/>
        </p:blipFill>
        <p:spPr>
          <a:xfrm>
            <a:off x="5457403" y="1563638"/>
            <a:ext cx="3581760" cy="27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34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84466"/>
          </a:xfrm>
        </p:spPr>
        <p:txBody>
          <a:bodyPr/>
          <a:lstStyle/>
          <a:p>
            <a:r>
              <a:rPr lang="tr-TR" dirty="0" smtClean="0"/>
              <a:t>Algoritma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0"/>
          </p:nvPr>
        </p:nvSpPr>
        <p:spPr>
          <a:xfrm>
            <a:off x="0" y="1635646"/>
            <a:ext cx="4860032" cy="3384376"/>
          </a:xfrm>
        </p:spPr>
        <p:txBody>
          <a:bodyPr/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Bir problemin çözümünde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izlenecek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yol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anlamına gelir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ve problemin çözümünün </a:t>
            </a:r>
            <a:b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adımlar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halinde yazılmasıyla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oluşturulur.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Algoritma basamaklarının bir başlangıcı ve sonu bulunur.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Her adımda yapılacak işlem açıkça </a:t>
            </a:r>
            <a:b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belirtilir.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kodcuherif.com/images/2014/11/Algoritma-Diy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31590"/>
            <a:ext cx="2736304" cy="37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61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Özel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C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576</Words>
  <Application>Microsoft Office PowerPoint</Application>
  <PresentationFormat>Ekran Gösterisi (16:9)</PresentationFormat>
  <Paragraphs>155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25</vt:i4>
      </vt:variant>
    </vt:vector>
  </HeadingPairs>
  <TitlesOfParts>
    <vt:vector size="27" baseType="lpstr">
      <vt:lpstr>Office Theme</vt:lpstr>
      <vt:lpstr>Custom Design</vt:lpstr>
      <vt:lpstr>PowerPoint Sunusu</vt:lpstr>
      <vt:lpstr>Yazılım Nedir?</vt:lpstr>
      <vt:lpstr>Yazılımlar…</vt:lpstr>
      <vt:lpstr>Problem Nedir?</vt:lpstr>
      <vt:lpstr>Bir Problemin Çözümü İçin…</vt:lpstr>
      <vt:lpstr>Problem Çözme </vt:lpstr>
      <vt:lpstr>Peki Ya Bilgisayarlar?</vt:lpstr>
      <vt:lpstr>Kodlamadan Önce…</vt:lpstr>
      <vt:lpstr>Algoritma</vt:lpstr>
      <vt:lpstr>Örnek Algoritma</vt:lpstr>
      <vt:lpstr>Örnek Algoritma - 2</vt:lpstr>
      <vt:lpstr>Neden Algoritma Kullanıyoruz?</vt:lpstr>
      <vt:lpstr>Neden Algoritma Kullanıyoruz?</vt:lpstr>
      <vt:lpstr>Akış Şeması</vt:lpstr>
      <vt:lpstr>Elips</vt:lpstr>
      <vt:lpstr>Paralel Kenar</vt:lpstr>
      <vt:lpstr>Dikdörtgen</vt:lpstr>
      <vt:lpstr>Eşkenar Dörtgen</vt:lpstr>
      <vt:lpstr>Yön Okları</vt:lpstr>
      <vt:lpstr>Akış Şeması Örneği</vt:lpstr>
      <vt:lpstr>Akış Şeması Örneği</vt:lpstr>
      <vt:lpstr>Akış Şeması Örneği - 2</vt:lpstr>
      <vt:lpstr>Akış Şeması Örneği - 2</vt:lpstr>
      <vt:lpstr>Uygulama</vt:lpstr>
      <vt:lpstr>Son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Emrah Has</cp:lastModifiedBy>
  <cp:revision>180</cp:revision>
  <dcterms:created xsi:type="dcterms:W3CDTF">2014-04-01T16:27:38Z</dcterms:created>
  <dcterms:modified xsi:type="dcterms:W3CDTF">2018-10-14T22:22:06Z</dcterms:modified>
</cp:coreProperties>
</file>