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8" r:id="rId4"/>
    <p:sldId id="269" r:id="rId5"/>
    <p:sldId id="258" r:id="rId6"/>
    <p:sldId id="270" r:id="rId7"/>
    <p:sldId id="271" r:id="rId8"/>
    <p:sldId id="272" r:id="rId9"/>
    <p:sldId id="274" r:id="rId10"/>
    <p:sldId id="273" r:id="rId11"/>
    <p:sldId id="275" r:id="rId12"/>
    <p:sldId id="276" r:id="rId13"/>
    <p:sldId id="277" r:id="rId14"/>
    <p:sldId id="267" r:id="rId15"/>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744"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95" name="Group 94"/>
          <p:cNvGrpSpPr/>
          <p:nvPr/>
        </p:nvGrpSpPr>
        <p:grpSpPr>
          <a:xfrm>
            <a:off x="0" y="-22858"/>
            <a:ext cx="9067800" cy="5166955"/>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A21CEDF9-FFF0-4853-A12A-A61635D36F79}" type="datetimeFigureOut">
              <a:rPr lang="tr-TR" smtClean="0"/>
              <a:t>7.2.2019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F0B21A-9AB1-422D-AC57-3EE0CABDD3FE}" type="slidenum">
              <a:rPr lang="tr-TR" smtClean="0"/>
              <a:t>‹#›</a:t>
            </a:fld>
            <a:endParaRPr lang="tr-TR"/>
          </a:p>
        </p:txBody>
      </p:sp>
      <p:sp>
        <p:nvSpPr>
          <p:cNvPr id="113" name="Rectangle 112"/>
          <p:cNvSpPr/>
          <p:nvPr/>
        </p:nvSpPr>
        <p:spPr>
          <a:xfrm>
            <a:off x="0" y="1428750"/>
            <a:ext cx="4953000" cy="234315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1543050"/>
            <a:ext cx="4801394" cy="2115741"/>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1597819"/>
            <a:ext cx="4419600" cy="1200245"/>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228600" y="2800350"/>
            <a:ext cx="4419600" cy="8001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1CEDF9-FFF0-4853-A12A-A61635D36F79}" type="datetimeFigureOut">
              <a:rPr lang="tr-TR" smtClean="0"/>
              <a:t>7.2.2019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F0B21A-9AB1-422D-AC57-3EE0CABDD3F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1CEDF9-FFF0-4853-A12A-A61635D36F79}" type="datetimeFigureOut">
              <a:rPr lang="tr-TR" smtClean="0"/>
              <a:t>7.2.2019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F0B21A-9AB1-422D-AC57-3EE0CABDD3F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1CEDF9-FFF0-4853-A12A-A61635D36F79}" type="datetimeFigureOut">
              <a:rPr lang="tr-TR" smtClean="0"/>
              <a:t>7.2.2019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F0B21A-9AB1-422D-AC57-3EE0CABDD3F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2" y="-22859"/>
            <a:ext cx="9067799" cy="363474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3233376"/>
            <a:ext cx="9144000" cy="142875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3290526"/>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4603785"/>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4216023"/>
            <a:ext cx="8305800" cy="310987"/>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95" name="Title 94"/>
          <p:cNvSpPr>
            <a:spLocks noGrp="1"/>
          </p:cNvSpPr>
          <p:nvPr>
            <p:ph type="title"/>
          </p:nvPr>
        </p:nvSpPr>
        <p:spPr>
          <a:xfrm>
            <a:off x="457200" y="3347676"/>
            <a:ext cx="8305800" cy="857250"/>
          </a:xfrm>
        </p:spPr>
        <p:txBody>
          <a:bodyPr/>
          <a:lstStyle/>
          <a:p>
            <a:r>
              <a:rPr lang="tr-TR" smtClean="0"/>
              <a:t>Asıl başlık stili için tıklatın</a:t>
            </a:r>
            <a:endParaRPr lang="en-US"/>
          </a:p>
        </p:txBody>
      </p:sp>
      <p:sp>
        <p:nvSpPr>
          <p:cNvPr id="2" name="Date Placeholder 1"/>
          <p:cNvSpPr>
            <a:spLocks noGrp="1"/>
          </p:cNvSpPr>
          <p:nvPr>
            <p:ph type="dt" sz="half" idx="10"/>
          </p:nvPr>
        </p:nvSpPr>
        <p:spPr/>
        <p:txBody>
          <a:bodyPr/>
          <a:lstStyle/>
          <a:p>
            <a:fld id="{A21CEDF9-FFF0-4853-A12A-A61635D36F79}" type="datetimeFigureOut">
              <a:rPr lang="tr-TR" smtClean="0"/>
              <a:t>7.2.2019</a:t>
            </a:fld>
            <a:endParaRPr lang="tr-TR"/>
          </a:p>
        </p:txBody>
      </p:sp>
      <p:sp>
        <p:nvSpPr>
          <p:cNvPr id="91" name="Footer Placeholder 90"/>
          <p:cNvSpPr>
            <a:spLocks noGrp="1"/>
          </p:cNvSpPr>
          <p:nvPr>
            <p:ph type="ftr" sz="quarter" idx="11"/>
          </p:nvPr>
        </p:nvSpPr>
        <p:spPr/>
        <p:txBody>
          <a:bodyPr/>
          <a:lstStyle/>
          <a:p>
            <a:endParaRPr lang="tr-TR"/>
          </a:p>
        </p:txBody>
      </p:sp>
      <p:sp>
        <p:nvSpPr>
          <p:cNvPr id="92" name="Slide Number Placeholder 91"/>
          <p:cNvSpPr>
            <a:spLocks noGrp="1"/>
          </p:cNvSpPr>
          <p:nvPr>
            <p:ph type="sldNum" sz="quarter" idx="12"/>
          </p:nvPr>
        </p:nvSpPr>
        <p:spPr/>
        <p:txBody>
          <a:bodyPr/>
          <a:lstStyle/>
          <a:p>
            <a:fld id="{74F0B21A-9AB1-422D-AC57-3EE0CABDD3FE}"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A21CEDF9-FFF0-4853-A12A-A61635D36F79}" type="datetimeFigureOut">
              <a:rPr lang="tr-TR" smtClean="0"/>
              <a:t>7.2.2019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F0B21A-9AB1-422D-AC57-3EE0CABDD3F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1CEDF9-FFF0-4853-A12A-A61635D36F79}" type="datetimeFigureOut">
              <a:rPr lang="tr-TR" smtClean="0"/>
              <a:t>7.2.2019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F0B21A-9AB1-422D-AC57-3EE0CABDD3F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1CEDF9-FFF0-4853-A12A-A61635D36F79}" type="datetimeFigureOut">
              <a:rPr lang="tr-TR" smtClean="0"/>
              <a:t>7.2.2019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F0B21A-9AB1-422D-AC57-3EE0CABDD3F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1CEDF9-FFF0-4853-A12A-A61635D36F79}" type="datetimeFigureOut">
              <a:rPr lang="tr-TR" smtClean="0"/>
              <a:t>7.2.2019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F0B21A-9AB1-422D-AC57-3EE0CABDD3F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04788"/>
            <a:ext cx="548640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1CEDF9-FFF0-4853-A12A-A61635D36F79}" type="datetimeFigureOut">
              <a:rPr lang="tr-TR" smtClean="0"/>
              <a:t>7.2.2019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F0B21A-9AB1-422D-AC57-3EE0CABDD3FE}" type="slidenum">
              <a:rPr lang="tr-TR" smtClean="0"/>
              <a:t>‹#›</a:t>
            </a:fld>
            <a:endParaRPr lang="tr-TR"/>
          </a:p>
        </p:txBody>
      </p:sp>
      <p:sp>
        <p:nvSpPr>
          <p:cNvPr id="37" name="Rectangle 36"/>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426464"/>
            <a:ext cx="2377440" cy="10287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52400" y="2455164"/>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285750"/>
            <a:ext cx="5562600" cy="42291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5" name="Date Placeholder 4"/>
          <p:cNvSpPr>
            <a:spLocks noGrp="1"/>
          </p:cNvSpPr>
          <p:nvPr>
            <p:ph type="dt" sz="half" idx="10"/>
          </p:nvPr>
        </p:nvSpPr>
        <p:spPr/>
        <p:txBody>
          <a:bodyPr/>
          <a:lstStyle/>
          <a:p>
            <a:fld id="{A21CEDF9-FFF0-4853-A12A-A61635D36F79}" type="datetimeFigureOut">
              <a:rPr lang="tr-TR" smtClean="0"/>
              <a:t>7.2.2019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F0B21A-9AB1-422D-AC57-3EE0CABDD3FE}" type="slidenum">
              <a:rPr lang="tr-TR" smtClean="0"/>
              <a:t>‹#›</a:t>
            </a:fld>
            <a:endParaRPr lang="tr-TR"/>
          </a:p>
        </p:txBody>
      </p:sp>
      <p:sp>
        <p:nvSpPr>
          <p:cNvPr id="33" name="Rectangle 32"/>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428750"/>
            <a:ext cx="2377440" cy="10287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52400" y="2457450"/>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02870"/>
            <a:ext cx="8869680" cy="493776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57200" y="4734306"/>
            <a:ext cx="2133600" cy="273844"/>
          </a:xfrm>
          <a:prstGeom prst="rect">
            <a:avLst/>
          </a:prstGeom>
        </p:spPr>
        <p:txBody>
          <a:bodyPr vert="horz" lIns="91440" tIns="45720" rIns="91440" bIns="45720" rtlCol="0" anchor="ctr"/>
          <a:lstStyle>
            <a:lvl1pPr algn="l">
              <a:defRPr sz="1200">
                <a:solidFill>
                  <a:schemeClr val="tx2"/>
                </a:solidFill>
              </a:defRPr>
            </a:lvl1pPr>
          </a:lstStyle>
          <a:p>
            <a:fld id="{A21CEDF9-FFF0-4853-A12A-A61635D36F79}" type="datetimeFigureOut">
              <a:rPr lang="tr-TR" smtClean="0"/>
              <a:t>7.2.2019</a:t>
            </a:fld>
            <a:endParaRPr lang="tr-TR"/>
          </a:p>
        </p:txBody>
      </p:sp>
      <p:sp>
        <p:nvSpPr>
          <p:cNvPr id="5" name="Footer Placeholder 4"/>
          <p:cNvSpPr>
            <a:spLocks noGrp="1"/>
          </p:cNvSpPr>
          <p:nvPr>
            <p:ph type="ftr" sz="quarter" idx="3"/>
          </p:nvPr>
        </p:nvSpPr>
        <p:spPr>
          <a:xfrm>
            <a:off x="2831123" y="4734306"/>
            <a:ext cx="3481754" cy="273844"/>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4734306"/>
            <a:ext cx="2133600" cy="273844"/>
          </a:xfrm>
          <a:prstGeom prst="rect">
            <a:avLst/>
          </a:prstGeom>
        </p:spPr>
        <p:txBody>
          <a:bodyPr vert="horz" lIns="91440" tIns="45720" rIns="91440" bIns="45720" rtlCol="0" anchor="ctr"/>
          <a:lstStyle>
            <a:lvl1pPr algn="r">
              <a:defRPr sz="1200">
                <a:solidFill>
                  <a:schemeClr val="tx2"/>
                </a:solidFill>
              </a:defRPr>
            </a:lvl1pPr>
          </a:lstStyle>
          <a:p>
            <a:fld id="{74F0B21A-9AB1-422D-AC57-3EE0CABDD3FE}"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220072" y="3147814"/>
            <a:ext cx="3272408" cy="1008112"/>
          </a:xfrm>
        </p:spPr>
        <p:txBody>
          <a:bodyPr>
            <a:prstTxWarp prst="textArchUp">
              <a:avLst/>
            </a:prstTxWarp>
            <a:noAutofit/>
          </a:bodyPr>
          <a:lstStyle/>
          <a:p>
            <a:pPr algn="ctr"/>
            <a:r>
              <a:rPr lang="tr-TR" sz="7200" dirty="0" smtClean="0">
                <a:ln w="18415" cmpd="sng">
                  <a:solidFill>
                    <a:srgbClr val="FFFFFF"/>
                  </a:solidFill>
                  <a:prstDash val="solid"/>
                </a:ln>
                <a:effectLst>
                  <a:outerShdw blurRad="63500" dir="3600000" algn="tl" rotWithShape="0">
                    <a:srgbClr val="000000">
                      <a:alpha val="70000"/>
                    </a:srgbClr>
                  </a:outerShdw>
                </a:effectLst>
                <a:latin typeface="Berlin Sans FB" panose="020E0602020502020306" pitchFamily="34" charset="0"/>
              </a:rPr>
              <a:t>ARDUINO</a:t>
            </a:r>
          </a:p>
          <a:p>
            <a:pPr algn="ctr"/>
            <a:r>
              <a:rPr lang="tr-TR" sz="7200" dirty="0" smtClean="0">
                <a:ln w="18415" cmpd="sng">
                  <a:solidFill>
                    <a:srgbClr val="FFFFFF"/>
                  </a:solidFill>
                  <a:prstDash val="solid"/>
                </a:ln>
                <a:effectLst>
                  <a:outerShdw blurRad="63500" dir="3600000" algn="tl" rotWithShape="0">
                    <a:srgbClr val="000000">
                      <a:alpha val="70000"/>
                    </a:srgbClr>
                  </a:outerShdw>
                </a:effectLst>
                <a:latin typeface="Berlin Sans FB" panose="020E0602020502020306" pitchFamily="34" charset="0"/>
              </a:rPr>
              <a:t>NEDİR?</a:t>
            </a:r>
            <a:endParaRPr lang="tr-TR" sz="7200" dirty="0">
              <a:ln w="18415" cmpd="sng">
                <a:solidFill>
                  <a:srgbClr val="FFFFFF"/>
                </a:solidFill>
                <a:prstDash val="solid"/>
              </a:ln>
              <a:effectLst>
                <a:outerShdw blurRad="63500" dir="3600000" algn="tl" rotWithShape="0">
                  <a:srgbClr val="000000">
                    <a:alpha val="70000"/>
                  </a:srgbClr>
                </a:outerShdw>
              </a:effectLst>
              <a:latin typeface="Berlin Sans FB" panose="020E0602020502020306" pitchFamily="34" charset="0"/>
            </a:endParaRPr>
          </a:p>
        </p:txBody>
      </p:sp>
      <p:sp>
        <p:nvSpPr>
          <p:cNvPr id="4" name="Yuvarlatılmış Dikdörtgen 3"/>
          <p:cNvSpPr/>
          <p:nvPr/>
        </p:nvSpPr>
        <p:spPr>
          <a:xfrm>
            <a:off x="5508104" y="4371950"/>
            <a:ext cx="2701877" cy="378042"/>
          </a:xfrm>
          <a:prstGeom prst="roundRect">
            <a:avLst/>
          </a:prstGeom>
          <a:ln w="19050">
            <a:solidFill>
              <a:srgbClr val="009999"/>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spc="3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cs typeface="Arial" panose="020B0604020202020204" pitchFamily="34" charset="0"/>
              </a:rPr>
              <a:t>Hazırlayan: Emrah HAS</a:t>
            </a:r>
          </a:p>
        </p:txBody>
      </p:sp>
      <p:pic>
        <p:nvPicPr>
          <p:cNvPr id="2" name="Resim 1"/>
          <p:cNvPicPr>
            <a:picLocks noChangeAspect="1"/>
          </p:cNvPicPr>
          <p:nvPr/>
        </p:nvPicPr>
        <p:blipFill>
          <a:blip r:embed="rId2" cstate="print">
            <a:biLevel thresh="25000"/>
            <a:extLst>
              <a:ext uri="{28A0092B-C50C-407E-A947-70E740481C1C}">
                <a14:useLocalDpi xmlns:a14="http://schemas.microsoft.com/office/drawing/2010/main" val="0"/>
              </a:ext>
            </a:extLst>
          </a:blip>
          <a:stretch>
            <a:fillRect/>
          </a:stretch>
        </p:blipFill>
        <p:spPr>
          <a:xfrm>
            <a:off x="899592" y="1779662"/>
            <a:ext cx="3419872" cy="1610995"/>
          </a:xfrm>
          <a:prstGeom prst="rect">
            <a:avLst/>
          </a:prstGeom>
        </p:spPr>
      </p:pic>
    </p:spTree>
    <p:extLst>
      <p:ext uri="{BB962C8B-B14F-4D97-AF65-F5344CB8AC3E}">
        <p14:creationId xmlns:p14="http://schemas.microsoft.com/office/powerpoint/2010/main" val="4505612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rduino uno card ile ilgili gÃ¶rsel sonucu"/>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064" b="89894" l="200" r="93600">
                        <a14:backgroundMark x1="79400" y1="93085" x2="79400" y2="93085"/>
                      </a14:backgroundRemoval>
                    </a14:imgEffect>
                  </a14:imgLayer>
                </a14:imgProps>
              </a:ext>
              <a:ext uri="{28A0092B-C50C-407E-A947-70E740481C1C}">
                <a14:useLocalDpi xmlns:a14="http://schemas.microsoft.com/office/drawing/2010/main" val="0"/>
              </a:ext>
            </a:extLst>
          </a:blip>
          <a:srcRect t="7874" b="8169"/>
          <a:stretch/>
        </p:blipFill>
        <p:spPr bwMode="auto">
          <a:xfrm>
            <a:off x="1259630" y="987574"/>
            <a:ext cx="6319851" cy="3990109"/>
          </a:xfrm>
          <a:prstGeom prst="rect">
            <a:avLst/>
          </a:prstGeom>
          <a:noFill/>
          <a:extLst>
            <a:ext uri="{909E8E84-426E-40DD-AFC4-6F175D3DCCD1}">
              <a14:hiddenFill xmlns:a14="http://schemas.microsoft.com/office/drawing/2010/main">
                <a:solidFill>
                  <a:srgbClr val="FFFFFF"/>
                </a:solidFill>
              </a14:hiddenFill>
            </a:ext>
          </a:extLst>
        </p:spPr>
      </p:pic>
      <p:sp>
        <p:nvSpPr>
          <p:cNvPr id="8" name="Başlık 1"/>
          <p:cNvSpPr>
            <a:spLocks noGrp="1"/>
          </p:cNvSpPr>
          <p:nvPr>
            <p:ph type="title"/>
          </p:nvPr>
        </p:nvSpPr>
        <p:spPr>
          <a:xfrm>
            <a:off x="457200" y="205979"/>
            <a:ext cx="8229600" cy="857250"/>
          </a:xfrm>
        </p:spPr>
        <p:txBody>
          <a:bodyPr/>
          <a:lstStyle/>
          <a:p>
            <a:pPr algn="ctr"/>
            <a:r>
              <a:rPr lang="tr-TR" dirty="0" err="1" smtClean="0"/>
              <a:t>Arduino</a:t>
            </a:r>
            <a:r>
              <a:rPr lang="tr-TR" dirty="0" smtClean="0"/>
              <a:t> </a:t>
            </a:r>
            <a:r>
              <a:rPr lang="tr-TR" dirty="0" err="1" smtClean="0"/>
              <a:t>Uno</a:t>
            </a:r>
            <a:r>
              <a:rPr lang="tr-TR" dirty="0" smtClean="0"/>
              <a:t> Kartı</a:t>
            </a:r>
            <a:endParaRPr lang="tr-TR" dirty="0"/>
          </a:p>
        </p:txBody>
      </p:sp>
    </p:spTree>
    <p:extLst>
      <p:ext uri="{BB962C8B-B14F-4D97-AF65-F5344CB8AC3E}">
        <p14:creationId xmlns:p14="http://schemas.microsoft.com/office/powerpoint/2010/main" val="2989527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Arduino</a:t>
            </a:r>
            <a:r>
              <a:rPr lang="tr-TR" dirty="0" smtClean="0"/>
              <a:t> Nedir?</a:t>
            </a:r>
            <a:endParaRPr lang="tr-TR" dirty="0"/>
          </a:p>
        </p:txBody>
      </p:sp>
      <p:sp>
        <p:nvSpPr>
          <p:cNvPr id="3" name="İçerik Yer Tutucusu 2"/>
          <p:cNvSpPr>
            <a:spLocks noGrp="1"/>
          </p:cNvSpPr>
          <p:nvPr>
            <p:ph idx="1"/>
          </p:nvPr>
        </p:nvSpPr>
        <p:spPr/>
        <p:txBody>
          <a:bodyPr/>
          <a:lstStyle/>
          <a:p>
            <a:pPr marL="0" indent="0">
              <a:buNone/>
            </a:pPr>
            <a:r>
              <a:rPr lang="tr-TR" b="1" dirty="0" smtClean="0"/>
              <a:t>	</a:t>
            </a:r>
            <a:r>
              <a:rPr lang="tr-TR" b="1" dirty="0" err="1"/>
              <a:t>Arduinonun</a:t>
            </a:r>
            <a:r>
              <a:rPr lang="tr-TR" b="1" dirty="0"/>
              <a:t> çeşitli modelleri var. Bunlar kullanım senaryolarına göre farklılaştırılmış modellerdir. İlk soru ona nasıl güç verdiğimiz olabilir. Bunun iki </a:t>
            </a:r>
            <a:r>
              <a:rPr lang="tr-TR" b="1" dirty="0" smtClean="0"/>
              <a:t>yolu </a:t>
            </a:r>
            <a:r>
              <a:rPr lang="tr-TR" b="1" dirty="0"/>
              <a:t>var. Ya USB üzerinden ya da adaptörlü. İkisini aynı anda </a:t>
            </a:r>
            <a:r>
              <a:rPr lang="tr-TR" b="1" dirty="0" smtClean="0"/>
              <a:t>takmanıza </a:t>
            </a:r>
            <a:r>
              <a:rPr lang="tr-TR" b="1" dirty="0"/>
              <a:t>gerek yok. Tabii ki adaptör olarak 7 ile 12 volt aralığında gerilim verenleri seçmeniz tavsiye ediliyor. İsterseniz mobil projeleriniz için uygun aparat ile 9 voltluk pil değerinizi </a:t>
            </a:r>
            <a:r>
              <a:rPr lang="tr-TR" b="1" dirty="0" err="1"/>
              <a:t>arduinoya</a:t>
            </a:r>
            <a:r>
              <a:rPr lang="tr-TR" b="1" dirty="0"/>
              <a:t> güç vermek için de kullanabilirsiniz. </a:t>
            </a:r>
            <a:endParaRPr lang="tr-TR" b="1" dirty="0"/>
          </a:p>
        </p:txBody>
      </p:sp>
    </p:spTree>
    <p:extLst>
      <p:ext uri="{BB962C8B-B14F-4D97-AF65-F5344CB8AC3E}">
        <p14:creationId xmlns:p14="http://schemas.microsoft.com/office/powerpoint/2010/main" val="791957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Arduino</a:t>
            </a:r>
            <a:r>
              <a:rPr lang="tr-TR" dirty="0" smtClean="0"/>
              <a:t> Nedir?</a:t>
            </a:r>
            <a:endParaRPr lang="tr-TR" dirty="0"/>
          </a:p>
        </p:txBody>
      </p:sp>
      <p:sp>
        <p:nvSpPr>
          <p:cNvPr id="3" name="İçerik Yer Tutucusu 2"/>
          <p:cNvSpPr>
            <a:spLocks noGrp="1"/>
          </p:cNvSpPr>
          <p:nvPr>
            <p:ph idx="1"/>
          </p:nvPr>
        </p:nvSpPr>
        <p:spPr/>
        <p:txBody>
          <a:bodyPr/>
          <a:lstStyle/>
          <a:p>
            <a:pPr marL="0" indent="0">
              <a:buNone/>
            </a:pPr>
            <a:r>
              <a:rPr lang="tr-TR" b="1" dirty="0" smtClean="0"/>
              <a:t>	</a:t>
            </a:r>
            <a:r>
              <a:rPr lang="tr-TR" dirty="0"/>
              <a:t> </a:t>
            </a:r>
            <a:r>
              <a:rPr lang="tr-TR" b="1" dirty="0"/>
              <a:t>Karttaki mikro denetleyiciye bir dizi yönerge göndererek ne yapmanız gerektiğini söyleyebiliyorsunuz. Bunu yapmak için, </a:t>
            </a:r>
            <a:r>
              <a:rPr lang="tr-TR" b="1" dirty="0" err="1"/>
              <a:t>Arduino</a:t>
            </a:r>
            <a:r>
              <a:rPr lang="tr-TR" b="1" dirty="0"/>
              <a:t> programlama dili </a:t>
            </a:r>
            <a:r>
              <a:rPr lang="tr-TR" b="1" dirty="0" smtClean="0"/>
              <a:t>ve </a:t>
            </a:r>
            <a:r>
              <a:rPr lang="tr-TR" b="1" dirty="0" err="1"/>
              <a:t>Arduino</a:t>
            </a:r>
            <a:r>
              <a:rPr lang="tr-TR" b="1" dirty="0"/>
              <a:t> Yazılımı (IDE, </a:t>
            </a:r>
            <a:r>
              <a:rPr lang="tr-TR" b="1" dirty="0" err="1"/>
              <a:t>mBlock</a:t>
            </a:r>
            <a:r>
              <a:rPr lang="tr-TR" b="1" dirty="0"/>
              <a:t> vs.) </a:t>
            </a:r>
            <a:r>
              <a:rPr lang="tr-TR" b="1" dirty="0" smtClean="0"/>
              <a:t>gerekiyor</a:t>
            </a:r>
            <a:r>
              <a:rPr lang="tr-TR" b="1" dirty="0"/>
              <a:t>.</a:t>
            </a:r>
            <a:endParaRPr lang="tr-TR" b="1" dirty="0"/>
          </a:p>
        </p:txBody>
      </p:sp>
      <p:pic>
        <p:nvPicPr>
          <p:cNvPr id="4" name="Picture 2" descr="arduino uno card ile ilgili gÃ¶rsel sonucu"/>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064" b="89894" l="200" r="93600">
                        <a14:backgroundMark x1="79400" y1="93085" x2="79400" y2="93085"/>
                      </a14:backgroundRemoval>
                    </a14:imgEffect>
                  </a14:imgLayer>
                </a14:imgProps>
              </a:ext>
              <a:ext uri="{28A0092B-C50C-407E-A947-70E740481C1C}">
                <a14:useLocalDpi xmlns:a14="http://schemas.microsoft.com/office/drawing/2010/main" val="0"/>
              </a:ext>
            </a:extLst>
          </a:blip>
          <a:srcRect t="7874" b="8169"/>
          <a:stretch/>
        </p:blipFill>
        <p:spPr bwMode="auto">
          <a:xfrm>
            <a:off x="5076056" y="2659066"/>
            <a:ext cx="3672410" cy="2318617"/>
          </a:xfrm>
          <a:prstGeom prst="rect">
            <a:avLst/>
          </a:prstGeom>
          <a:noFill/>
          <a:effectLst>
            <a:outerShdw blurRad="63500" sx="102000" sy="102000" algn="ctr" rotWithShape="0">
              <a:prstClr val="black">
                <a:alpha val="40000"/>
              </a:prstClr>
            </a:outerShdw>
          </a:effectLst>
          <a:scene3d>
            <a:camera prst="isometricTopUp"/>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975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Arduino</a:t>
            </a:r>
            <a:r>
              <a:rPr lang="tr-TR" dirty="0" smtClean="0"/>
              <a:t> Nedir?</a:t>
            </a:r>
            <a:endParaRPr lang="tr-TR" dirty="0"/>
          </a:p>
        </p:txBody>
      </p:sp>
      <p:sp>
        <p:nvSpPr>
          <p:cNvPr id="3" name="İçerik Yer Tutucusu 2"/>
          <p:cNvSpPr>
            <a:spLocks noGrp="1"/>
          </p:cNvSpPr>
          <p:nvPr>
            <p:ph idx="1"/>
          </p:nvPr>
        </p:nvSpPr>
        <p:spPr/>
        <p:txBody>
          <a:bodyPr/>
          <a:lstStyle/>
          <a:p>
            <a:pPr marL="0" indent="0">
              <a:buNone/>
            </a:pPr>
            <a:r>
              <a:rPr lang="tr-TR" b="1" dirty="0" smtClean="0"/>
              <a:t>	</a:t>
            </a:r>
            <a:r>
              <a:rPr lang="tr-TR" dirty="0"/>
              <a:t> </a:t>
            </a:r>
            <a:r>
              <a:rPr lang="tr-TR" b="1" dirty="0" err="1"/>
              <a:t>Arduino</a:t>
            </a:r>
            <a:r>
              <a:rPr lang="tr-TR" b="1" dirty="0"/>
              <a:t>, yeni şeyler öğrenmek için önemli bir araçtır. Çocuklar, sanatçılar, programcılar özetle herkes, bir </a:t>
            </a:r>
            <a:r>
              <a:rPr lang="tr-TR" b="1" dirty="0" err="1"/>
              <a:t>Arduino</a:t>
            </a:r>
            <a:r>
              <a:rPr lang="tr-TR" b="1" dirty="0"/>
              <a:t> </a:t>
            </a:r>
            <a:r>
              <a:rPr lang="tr-TR" b="1" dirty="0" smtClean="0"/>
              <a:t>başlangıç seti ile </a:t>
            </a:r>
            <a:r>
              <a:rPr lang="tr-TR" b="1" dirty="0"/>
              <a:t>adım adım talimatları izleyerek başlayabilir.</a:t>
            </a:r>
            <a:endParaRPr lang="tr-TR" b="1" dirty="0"/>
          </a:p>
        </p:txBody>
      </p:sp>
      <p:pic>
        <p:nvPicPr>
          <p:cNvPr id="4" name="Picture 2" descr="arduino uno card ile ilgili gÃ¶rsel sonucu"/>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064" b="89894" l="200" r="93600">
                        <a14:backgroundMark x1="79400" y1="93085" x2="79400" y2="93085"/>
                      </a14:backgroundRemoval>
                    </a14:imgEffect>
                  </a14:imgLayer>
                </a14:imgProps>
              </a:ext>
              <a:ext uri="{28A0092B-C50C-407E-A947-70E740481C1C}">
                <a14:useLocalDpi xmlns:a14="http://schemas.microsoft.com/office/drawing/2010/main" val="0"/>
              </a:ext>
            </a:extLst>
          </a:blip>
          <a:srcRect t="7874" b="8169"/>
          <a:stretch/>
        </p:blipFill>
        <p:spPr bwMode="auto">
          <a:xfrm>
            <a:off x="5076056" y="2659066"/>
            <a:ext cx="3672410" cy="2318617"/>
          </a:xfrm>
          <a:prstGeom prst="rect">
            <a:avLst/>
          </a:prstGeom>
          <a:noFill/>
          <a:effectLst>
            <a:outerShdw blurRad="63500" sx="102000" sy="102000" algn="ctr" rotWithShape="0">
              <a:prstClr val="black">
                <a:alpha val="40000"/>
              </a:prstClr>
            </a:outerShdw>
          </a:effectLst>
          <a:scene3d>
            <a:camera prst="isometricTopUp"/>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62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KAYNAKÇA</a:t>
            </a:r>
            <a:endParaRPr lang="tr-TR" b="1" dirty="0"/>
          </a:p>
        </p:txBody>
      </p:sp>
      <p:sp>
        <p:nvSpPr>
          <p:cNvPr id="3" name="İçerik Yer Tutucusu 2"/>
          <p:cNvSpPr>
            <a:spLocks noGrp="1"/>
          </p:cNvSpPr>
          <p:nvPr>
            <p:ph idx="1"/>
          </p:nvPr>
        </p:nvSpPr>
        <p:spPr/>
        <p:txBody>
          <a:bodyPr/>
          <a:lstStyle/>
          <a:p>
            <a:r>
              <a:rPr lang="tr-TR" sz="2400" dirty="0" smtClean="0">
                <a:solidFill>
                  <a:schemeClr val="tx1"/>
                </a:solidFill>
                <a:latin typeface="+mn-lt"/>
                <a:ea typeface="+mn-ea"/>
                <a:cs typeface="+mn-cs"/>
              </a:rPr>
              <a:t>http://www.bulanca.com</a:t>
            </a:r>
          </a:p>
          <a:p>
            <a:r>
              <a:rPr lang="tr-TR" dirty="0" smtClean="0"/>
              <a:t>https://www.youtube.com</a:t>
            </a:r>
          </a:p>
        </p:txBody>
      </p:sp>
    </p:spTree>
    <p:extLst>
      <p:ext uri="{BB962C8B-B14F-4D97-AF65-F5344CB8AC3E}">
        <p14:creationId xmlns:p14="http://schemas.microsoft.com/office/powerpoint/2010/main" val="4010000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solidFill>
                  <a:schemeClr val="tx2"/>
                </a:solidFill>
              </a:rPr>
              <a:t>Arduino</a:t>
            </a:r>
            <a:r>
              <a:rPr lang="tr-TR" b="1" dirty="0" smtClean="0">
                <a:solidFill>
                  <a:schemeClr val="tx2"/>
                </a:solidFill>
              </a:rPr>
              <a:t> Nedir?</a:t>
            </a:r>
            <a:endParaRPr lang="tr-TR" b="1" dirty="0"/>
          </a:p>
        </p:txBody>
      </p:sp>
      <p:pic>
        <p:nvPicPr>
          <p:cNvPr id="6" name="Resim 5"/>
          <p:cNvPicPr>
            <a:picLocks noChangeAspect="1"/>
          </p:cNvPicPr>
          <p:nvPr/>
        </p:nvPicPr>
        <p:blipFill rotWithShape="1">
          <a:blip r:embed="rId2">
            <a:extLst>
              <a:ext uri="{BEBA8EAE-BF5A-486C-A8C5-ECC9F3942E4B}">
                <a14:imgProps xmlns:a14="http://schemas.microsoft.com/office/drawing/2010/main">
                  <a14:imgLayer r:embed="rId3">
                    <a14:imgEffect>
                      <a14:backgroundRemoval t="10000" b="90000" l="10000" r="90000">
                        <a14:backgroundMark x1="5101" y1="6410" x2="5101" y2="6410"/>
                      </a14:backgroundRemoval>
                    </a14:imgEffect>
                  </a14:imgLayer>
                </a14:imgProps>
              </a:ext>
              <a:ext uri="{28A0092B-C50C-407E-A947-70E740481C1C}">
                <a14:useLocalDpi xmlns:a14="http://schemas.microsoft.com/office/drawing/2010/main" val="0"/>
              </a:ext>
            </a:extLst>
          </a:blip>
          <a:srcRect l="18953" r="42281"/>
          <a:stretch/>
        </p:blipFill>
        <p:spPr>
          <a:xfrm>
            <a:off x="4098596" y="339502"/>
            <a:ext cx="4651085" cy="4503514"/>
          </a:xfrm>
          <a:prstGeom prst="rect">
            <a:avLst/>
          </a:prstGeom>
        </p:spPr>
      </p:pic>
      <p:sp>
        <p:nvSpPr>
          <p:cNvPr id="7" name="Dikdörtgen 6"/>
          <p:cNvSpPr/>
          <p:nvPr/>
        </p:nvSpPr>
        <p:spPr>
          <a:xfrm>
            <a:off x="467544" y="1347614"/>
            <a:ext cx="3168352" cy="2308324"/>
          </a:xfrm>
          <a:prstGeom prst="rect">
            <a:avLst/>
          </a:prstGeom>
        </p:spPr>
        <p:txBody>
          <a:bodyPr wrap="square">
            <a:spAutoFit/>
          </a:bodyPr>
          <a:lstStyle/>
          <a:p>
            <a:r>
              <a:rPr lang="tr-TR" sz="2400" b="1" dirty="0" err="1"/>
              <a:t>Arduino</a:t>
            </a:r>
            <a:r>
              <a:rPr lang="tr-TR" sz="2400" b="1" dirty="0"/>
              <a:t>, kullanımı kolay, donanım ve yazılımı temel alan, açık kaynak bir elektronik platformdur</a:t>
            </a:r>
            <a:r>
              <a:rPr lang="tr-TR" sz="2400" b="1" dirty="0"/>
              <a:t>.</a:t>
            </a:r>
          </a:p>
          <a:p>
            <a:endParaRPr lang="tr-TR" sz="2400" b="1" dirty="0"/>
          </a:p>
        </p:txBody>
      </p:sp>
    </p:spTree>
    <p:extLst>
      <p:ext uri="{BB962C8B-B14F-4D97-AF65-F5344CB8AC3E}">
        <p14:creationId xmlns:p14="http://schemas.microsoft.com/office/powerpoint/2010/main" val="1227742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rotWithShape="1">
          <a:blip r:embed="rId2">
            <a:extLst>
              <a:ext uri="{28A0092B-C50C-407E-A947-70E740481C1C}">
                <a14:useLocalDpi xmlns:a14="http://schemas.microsoft.com/office/drawing/2010/main" val="0"/>
              </a:ext>
            </a:extLst>
          </a:blip>
          <a:srcRect r="41970"/>
          <a:stretch/>
        </p:blipFill>
        <p:spPr>
          <a:xfrm>
            <a:off x="179512" y="123478"/>
            <a:ext cx="8783999" cy="4860000"/>
          </a:xfrm>
          <a:prstGeom prst="rect">
            <a:avLst/>
          </a:prstGeom>
        </p:spPr>
      </p:pic>
    </p:spTree>
    <p:extLst>
      <p:ext uri="{BB962C8B-B14F-4D97-AF65-F5344CB8AC3E}">
        <p14:creationId xmlns:p14="http://schemas.microsoft.com/office/powerpoint/2010/main" val="3806005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solidFill>
                  <a:schemeClr val="tx2"/>
                </a:solidFill>
                <a:latin typeface="+mj-lt"/>
                <a:ea typeface="+mj-ea"/>
                <a:cs typeface="+mj-cs"/>
              </a:rPr>
              <a:t>Arduino</a:t>
            </a:r>
            <a:r>
              <a:rPr lang="tr-TR" dirty="0" smtClean="0">
                <a:solidFill>
                  <a:schemeClr val="tx2"/>
                </a:solidFill>
                <a:latin typeface="+mj-lt"/>
                <a:ea typeface="+mj-ea"/>
                <a:cs typeface="+mj-cs"/>
              </a:rPr>
              <a:t> Nedir?</a:t>
            </a:r>
            <a:endParaRPr lang="tr-TR" dirty="0"/>
          </a:p>
        </p:txBody>
      </p:sp>
      <p:sp>
        <p:nvSpPr>
          <p:cNvPr id="3" name="İçerik Yer Tutucusu 2"/>
          <p:cNvSpPr>
            <a:spLocks noGrp="1"/>
          </p:cNvSpPr>
          <p:nvPr>
            <p:ph idx="1"/>
          </p:nvPr>
        </p:nvSpPr>
        <p:spPr/>
        <p:txBody>
          <a:bodyPr/>
          <a:lstStyle/>
          <a:p>
            <a:pPr marL="0" indent="0">
              <a:buNone/>
            </a:pPr>
            <a:r>
              <a:rPr lang="tr-TR" b="1" dirty="0" err="1" smtClean="0"/>
              <a:t>Arduino’ya</a:t>
            </a:r>
            <a:r>
              <a:rPr lang="tr-TR" b="1" dirty="0" smtClean="0"/>
              <a:t> </a:t>
            </a:r>
            <a:r>
              <a:rPr lang="tr-TR" b="1" dirty="0"/>
              <a:t>kısaca elektronik beyin diyebiliriz.</a:t>
            </a:r>
          </a:p>
          <a:p>
            <a:pPr marL="0" indent="0">
              <a:buNone/>
            </a:pPr>
            <a:r>
              <a:rPr lang="tr-TR" b="1" dirty="0" smtClean="0"/>
              <a:t>Teknik </a:t>
            </a:r>
            <a:r>
              <a:rPr lang="tr-TR" b="1" dirty="0"/>
              <a:t>tanımı aslında bir </a:t>
            </a:r>
            <a:r>
              <a:rPr lang="tr-TR" b="1" dirty="0" err="1"/>
              <a:t>mikrokontrolcü</a:t>
            </a:r>
            <a:r>
              <a:rPr lang="tr-TR" b="1" dirty="0" smtClean="0"/>
              <a:t>.</a:t>
            </a:r>
          </a:p>
          <a:p>
            <a:pPr marL="0" indent="0">
              <a:buNone/>
            </a:pPr>
            <a:endParaRPr lang="tr-TR" sz="2400" b="1" dirty="0"/>
          </a:p>
          <a:p>
            <a:pPr marL="0" indent="0">
              <a:buNone/>
            </a:pPr>
            <a:r>
              <a:rPr lang="tr-TR" b="1" dirty="0" err="1"/>
              <a:t>Arduino’ya</a:t>
            </a:r>
            <a:r>
              <a:rPr lang="tr-TR" b="1" dirty="0"/>
              <a:t> bağlayacağınız bileşenlerle ona istediğiniz hemen her şeyi yaptırabilirsiniz. Tek ihtiyacınız olan birazcık programlama, biraz da elektronik bilgisi.</a:t>
            </a:r>
          </a:p>
        </p:txBody>
      </p:sp>
    </p:spTree>
    <p:extLst>
      <p:ext uri="{BB962C8B-B14F-4D97-AF65-F5344CB8AC3E}">
        <p14:creationId xmlns:p14="http://schemas.microsoft.com/office/powerpoint/2010/main" val="4103923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solidFill>
                  <a:schemeClr val="tx2"/>
                </a:solidFill>
                <a:latin typeface="+mj-lt"/>
                <a:ea typeface="+mj-ea"/>
                <a:cs typeface="+mj-cs"/>
              </a:rPr>
              <a:t>Arduino</a:t>
            </a:r>
            <a:r>
              <a:rPr lang="tr-TR" dirty="0" smtClean="0">
                <a:solidFill>
                  <a:schemeClr val="tx2"/>
                </a:solidFill>
                <a:latin typeface="+mj-lt"/>
                <a:ea typeface="+mj-ea"/>
                <a:cs typeface="+mj-cs"/>
              </a:rPr>
              <a:t> Nedir?</a:t>
            </a:r>
            <a:endParaRPr lang="tr-TR" dirty="0"/>
          </a:p>
        </p:txBody>
      </p:sp>
      <p:sp>
        <p:nvSpPr>
          <p:cNvPr id="3" name="İçerik Yer Tutucusu 2"/>
          <p:cNvSpPr>
            <a:spLocks noGrp="1"/>
          </p:cNvSpPr>
          <p:nvPr>
            <p:ph idx="1"/>
          </p:nvPr>
        </p:nvSpPr>
        <p:spPr/>
        <p:txBody>
          <a:bodyPr/>
          <a:lstStyle/>
          <a:p>
            <a:pPr marL="0" indent="0">
              <a:buNone/>
            </a:pPr>
            <a:r>
              <a:rPr lang="tr-TR" b="1" dirty="0" smtClean="0"/>
              <a:t>	Yapabileceklerinizin </a:t>
            </a:r>
            <a:r>
              <a:rPr lang="tr-TR" b="1" dirty="0"/>
              <a:t>sınırı yok. Birkaç örnek </a:t>
            </a:r>
            <a:r>
              <a:rPr lang="tr-TR" b="1" dirty="0" smtClean="0"/>
              <a:t>verelim:</a:t>
            </a:r>
          </a:p>
          <a:p>
            <a:r>
              <a:rPr lang="tr-TR" dirty="0"/>
              <a:t>Engelleri fark edip yolunu değiştiren ve kendi kendine hareket eden </a:t>
            </a:r>
            <a:r>
              <a:rPr lang="tr-TR" dirty="0" smtClean="0"/>
              <a:t>robotlar,</a:t>
            </a:r>
          </a:p>
          <a:p>
            <a:r>
              <a:rPr lang="tr-TR" dirty="0"/>
              <a:t>S</a:t>
            </a:r>
            <a:r>
              <a:rPr lang="tr-TR" dirty="0" smtClean="0"/>
              <a:t>aksıdaki </a:t>
            </a:r>
            <a:r>
              <a:rPr lang="tr-TR" dirty="0"/>
              <a:t>çiçeğin toprağının kuruduğunu fark ederek onu sulayan </a:t>
            </a:r>
            <a:r>
              <a:rPr lang="tr-TR" dirty="0" smtClean="0"/>
              <a:t>sistemler,</a:t>
            </a:r>
          </a:p>
          <a:p>
            <a:r>
              <a:rPr lang="tr-TR" dirty="0" smtClean="0"/>
              <a:t>Evinize </a:t>
            </a:r>
            <a:r>
              <a:rPr lang="tr-TR" dirty="0"/>
              <a:t>birisi girdiğinde bunu, en ufak hareketi ve sinsi hareketleri algılayabilen </a:t>
            </a:r>
            <a:r>
              <a:rPr lang="tr-TR" dirty="0" err="1"/>
              <a:t>sensörlerle</a:t>
            </a:r>
            <a:r>
              <a:rPr lang="tr-TR" dirty="0"/>
              <a:t> fark edip </a:t>
            </a:r>
            <a:r>
              <a:rPr lang="tr-TR" dirty="0" err="1"/>
              <a:t>Wi</a:t>
            </a:r>
            <a:r>
              <a:rPr lang="tr-TR" dirty="0"/>
              <a:t>-Fi aracılığıyla internete bağlanıp size e-mail gönderen sessiz hırsız alarmları.</a:t>
            </a:r>
            <a:endParaRPr lang="tr-TR" sz="2400" b="1" dirty="0"/>
          </a:p>
        </p:txBody>
      </p:sp>
    </p:spTree>
    <p:extLst>
      <p:ext uri="{BB962C8B-B14F-4D97-AF65-F5344CB8AC3E}">
        <p14:creationId xmlns:p14="http://schemas.microsoft.com/office/powerpoint/2010/main" val="909232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Arduino</a:t>
            </a:r>
            <a:r>
              <a:rPr lang="tr-TR" dirty="0" smtClean="0"/>
              <a:t> Nedir?</a:t>
            </a:r>
            <a:endParaRPr lang="tr-TR" dirty="0"/>
          </a:p>
        </p:txBody>
      </p:sp>
      <p:sp>
        <p:nvSpPr>
          <p:cNvPr id="3" name="İçerik Yer Tutucusu 2"/>
          <p:cNvSpPr>
            <a:spLocks noGrp="1"/>
          </p:cNvSpPr>
          <p:nvPr>
            <p:ph idx="1"/>
          </p:nvPr>
        </p:nvSpPr>
        <p:spPr/>
        <p:txBody>
          <a:bodyPr/>
          <a:lstStyle/>
          <a:p>
            <a:pPr marL="0" indent="0">
              <a:buNone/>
            </a:pPr>
            <a:r>
              <a:rPr lang="tr-TR" dirty="0" smtClean="0"/>
              <a:t>	</a:t>
            </a:r>
            <a:r>
              <a:rPr lang="tr-TR" b="1" dirty="0" smtClean="0"/>
              <a:t>Artık </a:t>
            </a:r>
            <a:r>
              <a:rPr lang="tr-TR" b="1" dirty="0"/>
              <a:t>böyle uçuk kaçık fikirlerinizi </a:t>
            </a:r>
            <a:r>
              <a:rPr lang="tr-TR" b="1" dirty="0" err="1"/>
              <a:t>Arduino</a:t>
            </a:r>
            <a:r>
              <a:rPr lang="tr-TR" b="1" dirty="0"/>
              <a:t> ile tam anlamıyla hayata geçirebilirsiniz. </a:t>
            </a:r>
            <a:r>
              <a:rPr lang="tr-TR" b="1" dirty="0" err="1"/>
              <a:t>Arduino</a:t>
            </a:r>
            <a:r>
              <a:rPr lang="tr-TR" b="1" dirty="0"/>
              <a:t> her birimize adeta çılgın bir profesör olma ehliyeti veriyor.</a:t>
            </a:r>
            <a:endParaRPr lang="tr-TR" b="1" dirty="0"/>
          </a:p>
        </p:txBody>
      </p:sp>
      <p:pic>
        <p:nvPicPr>
          <p:cNvPr id="5" name="Resim 4"/>
          <p:cNvPicPr>
            <a:picLocks noChangeAspect="1"/>
          </p:cNvPicPr>
          <p:nvPr/>
        </p:nvPicPr>
        <p:blipFill>
          <a:blip r:embed="rId2" cstate="print">
            <a:biLevel thresh="25000"/>
            <a:extLst>
              <a:ext uri="{28A0092B-C50C-407E-A947-70E740481C1C}">
                <a14:useLocalDpi xmlns:a14="http://schemas.microsoft.com/office/drawing/2010/main" val="0"/>
              </a:ext>
            </a:extLst>
          </a:blip>
          <a:stretch>
            <a:fillRect/>
          </a:stretch>
        </p:blipFill>
        <p:spPr>
          <a:xfrm>
            <a:off x="5724128" y="3006802"/>
            <a:ext cx="3203701" cy="1509164"/>
          </a:xfrm>
          <a:prstGeom prst="rect">
            <a:avLst/>
          </a:prstGeom>
          <a:ln>
            <a:noFill/>
          </a:ln>
          <a:effectLst>
            <a:outerShdw blurRad="292100" dist="139700" dir="2700000" algn="tl" rotWithShape="0">
              <a:srgbClr val="333333">
                <a:alpha val="65000"/>
              </a:srgbClr>
            </a:outerShdw>
          </a:effectLst>
          <a:scene3d>
            <a:camera prst="perspectiveContrastingLeftFacing"/>
            <a:lightRig rig="threePt" dir="t"/>
          </a:scene3d>
        </p:spPr>
      </p:pic>
    </p:spTree>
    <p:extLst>
      <p:ext uri="{BB962C8B-B14F-4D97-AF65-F5344CB8AC3E}">
        <p14:creationId xmlns:p14="http://schemas.microsoft.com/office/powerpoint/2010/main" val="885112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Arduino</a:t>
            </a:r>
            <a:r>
              <a:rPr lang="tr-TR" dirty="0" smtClean="0"/>
              <a:t> Nedir?</a:t>
            </a:r>
            <a:endParaRPr lang="tr-TR" dirty="0"/>
          </a:p>
        </p:txBody>
      </p:sp>
      <p:sp>
        <p:nvSpPr>
          <p:cNvPr id="3" name="İçerik Yer Tutucusu 2"/>
          <p:cNvSpPr>
            <a:spLocks noGrp="1"/>
          </p:cNvSpPr>
          <p:nvPr>
            <p:ph idx="1"/>
          </p:nvPr>
        </p:nvSpPr>
        <p:spPr/>
        <p:txBody>
          <a:bodyPr/>
          <a:lstStyle/>
          <a:p>
            <a:pPr marL="0" indent="0">
              <a:buNone/>
            </a:pPr>
            <a:r>
              <a:rPr lang="tr-TR" b="1" dirty="0" smtClean="0"/>
              <a:t>	</a:t>
            </a:r>
            <a:r>
              <a:rPr lang="tr-TR" b="1" dirty="0" err="1"/>
              <a:t>Arduino</a:t>
            </a:r>
            <a:r>
              <a:rPr lang="tr-TR" b="1" dirty="0"/>
              <a:t> aslında son zamanlarda uçuşa geçen “</a:t>
            </a:r>
            <a:r>
              <a:rPr lang="tr-TR" b="1" dirty="0">
                <a:solidFill>
                  <a:schemeClr val="tx1"/>
                </a:solidFill>
              </a:rPr>
              <a:t>açık </a:t>
            </a:r>
            <a:r>
              <a:rPr lang="tr-TR" b="1" dirty="0" smtClean="0">
                <a:solidFill>
                  <a:schemeClr val="tx1"/>
                </a:solidFill>
              </a:rPr>
              <a:t>kaynak donanım</a:t>
            </a:r>
            <a:r>
              <a:rPr lang="tr-TR" b="1" dirty="0" smtClean="0"/>
              <a:t>“ akımının </a:t>
            </a:r>
            <a:r>
              <a:rPr lang="tr-TR" b="1" dirty="0"/>
              <a:t>bir sonucu. “</a:t>
            </a:r>
            <a:r>
              <a:rPr lang="tr-TR" b="1" dirty="0">
                <a:solidFill>
                  <a:schemeClr val="accent6"/>
                </a:solidFill>
              </a:rPr>
              <a:t>Açık </a:t>
            </a:r>
            <a:r>
              <a:rPr lang="tr-TR" b="1" dirty="0" smtClean="0">
                <a:solidFill>
                  <a:schemeClr val="accent6"/>
                </a:solidFill>
              </a:rPr>
              <a:t>kaynak donanım</a:t>
            </a:r>
            <a:r>
              <a:rPr lang="tr-TR" b="1" dirty="0" smtClean="0"/>
              <a:t>“ </a:t>
            </a:r>
            <a:r>
              <a:rPr lang="tr-TR" b="1" dirty="0"/>
              <a:t>demek telif ya da patent engeli olmadan üretilen, dağıtılan ve çoğaltılan donanım demek. Açık kaynak donanım ticari kaygılar ön planda tutulmadan daha fazla insanın teknolojiye ulaşmasını ve programlama, elektronik gibi alanlarla tanışmasını sağlayan ve </a:t>
            </a:r>
            <a:r>
              <a:rPr lang="tr-TR" b="1" dirty="0" err="1"/>
              <a:t>inovasyon</a:t>
            </a:r>
            <a:r>
              <a:rPr lang="tr-TR" b="1" dirty="0"/>
              <a:t> artıran bir felsefe. </a:t>
            </a:r>
            <a:endParaRPr lang="tr-TR" b="1" dirty="0"/>
          </a:p>
        </p:txBody>
      </p:sp>
    </p:spTree>
    <p:extLst>
      <p:ext uri="{BB962C8B-B14F-4D97-AF65-F5344CB8AC3E}">
        <p14:creationId xmlns:p14="http://schemas.microsoft.com/office/powerpoint/2010/main" val="3063850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Arduino</a:t>
            </a:r>
            <a:r>
              <a:rPr lang="tr-TR" dirty="0" smtClean="0"/>
              <a:t> Nedir?</a:t>
            </a:r>
            <a:endParaRPr lang="tr-TR" dirty="0"/>
          </a:p>
        </p:txBody>
      </p:sp>
      <p:sp>
        <p:nvSpPr>
          <p:cNvPr id="3" name="İçerik Yer Tutucusu 2"/>
          <p:cNvSpPr>
            <a:spLocks noGrp="1"/>
          </p:cNvSpPr>
          <p:nvPr>
            <p:ph idx="1"/>
          </p:nvPr>
        </p:nvSpPr>
        <p:spPr/>
        <p:txBody>
          <a:bodyPr/>
          <a:lstStyle/>
          <a:p>
            <a:pPr marL="0" indent="0">
              <a:buNone/>
            </a:pPr>
            <a:r>
              <a:rPr lang="tr-TR" b="1" dirty="0" smtClean="0"/>
              <a:t>	</a:t>
            </a:r>
            <a:r>
              <a:rPr lang="tr-TR" dirty="0"/>
              <a:t> </a:t>
            </a:r>
            <a:r>
              <a:rPr lang="tr-TR" b="1" dirty="0" err="1"/>
              <a:t>Arduino</a:t>
            </a:r>
            <a:r>
              <a:rPr lang="tr-TR" b="1" dirty="0"/>
              <a:t> ile ürettiğiniz ticari ya da bireysel projeleri </a:t>
            </a:r>
            <a:r>
              <a:rPr lang="tr-TR" b="1" dirty="0" err="1"/>
              <a:t>Arduino’yu</a:t>
            </a:r>
            <a:r>
              <a:rPr lang="tr-TR" b="1" dirty="0"/>
              <a:t> yapan şirkete hiçbir telif ödemeden kullanabilirsiniz. Üstelik </a:t>
            </a:r>
            <a:r>
              <a:rPr lang="tr-TR" b="1" dirty="0" err="1"/>
              <a:t>Arduino’yu</a:t>
            </a:r>
            <a:r>
              <a:rPr lang="tr-TR" b="1" dirty="0"/>
              <a:t> </a:t>
            </a:r>
            <a:r>
              <a:rPr lang="tr-TR" b="1" dirty="0" err="1"/>
              <a:t>Arduino</a:t>
            </a:r>
            <a:r>
              <a:rPr lang="tr-TR" b="1" dirty="0"/>
              <a:t> yapan </a:t>
            </a:r>
            <a:r>
              <a:rPr lang="tr-TR" b="1" dirty="0" err="1"/>
              <a:t>herşey</a:t>
            </a:r>
            <a:r>
              <a:rPr lang="tr-TR" b="1" dirty="0"/>
              <a:t> ki buna şematikler ve kullanılan elektronik bileşenlerin bilgisi de dahil olmak üzere </a:t>
            </a:r>
            <a:r>
              <a:rPr lang="tr-TR" b="1" dirty="0" err="1"/>
              <a:t>Arduino</a:t>
            </a:r>
            <a:r>
              <a:rPr lang="tr-TR" b="1" dirty="0"/>
              <a:t> üreten şirketin resmi internet sitesinde yayınlanmaktadır ve isteyen herkes buradan faydalanarak kendi </a:t>
            </a:r>
            <a:r>
              <a:rPr lang="tr-TR" b="1" dirty="0" err="1"/>
              <a:t>Arduino’sunu</a:t>
            </a:r>
            <a:r>
              <a:rPr lang="tr-TR" b="1" dirty="0"/>
              <a:t> sıfırdan üretebilir, hatta bunu </a:t>
            </a:r>
            <a:r>
              <a:rPr lang="tr-TR" b="1" dirty="0" smtClean="0"/>
              <a:t>satabilir. </a:t>
            </a:r>
            <a:endParaRPr lang="tr-TR" b="1" dirty="0"/>
          </a:p>
        </p:txBody>
      </p:sp>
    </p:spTree>
    <p:extLst>
      <p:ext uri="{BB962C8B-B14F-4D97-AF65-F5344CB8AC3E}">
        <p14:creationId xmlns:p14="http://schemas.microsoft.com/office/powerpoint/2010/main" val="1830974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Arduino</a:t>
            </a:r>
            <a:r>
              <a:rPr lang="tr-TR" dirty="0" smtClean="0"/>
              <a:t> Nedir?</a:t>
            </a:r>
            <a:endParaRPr lang="tr-TR" dirty="0"/>
          </a:p>
        </p:txBody>
      </p:sp>
      <p:sp>
        <p:nvSpPr>
          <p:cNvPr id="3" name="İçerik Yer Tutucusu 2"/>
          <p:cNvSpPr>
            <a:spLocks noGrp="1"/>
          </p:cNvSpPr>
          <p:nvPr>
            <p:ph idx="1"/>
          </p:nvPr>
        </p:nvSpPr>
        <p:spPr/>
        <p:txBody>
          <a:bodyPr/>
          <a:lstStyle/>
          <a:p>
            <a:pPr marL="0" indent="0">
              <a:buNone/>
            </a:pPr>
            <a:r>
              <a:rPr lang="tr-TR" b="1" dirty="0" smtClean="0"/>
              <a:t>	</a:t>
            </a:r>
            <a:r>
              <a:rPr lang="tr-TR" b="1" dirty="0" err="1" smtClean="0"/>
              <a:t>Arduinonun</a:t>
            </a:r>
            <a:r>
              <a:rPr lang="tr-TR" b="1" dirty="0" smtClean="0"/>
              <a:t> </a:t>
            </a:r>
            <a:r>
              <a:rPr lang="tr-TR" b="1" dirty="0"/>
              <a:t>ardındaki felsefeyi öğrendikten sonra isterseniz gelin onu fiziksel olarak biraz daha yakından tanıyalım. </a:t>
            </a:r>
            <a:endParaRPr lang="tr-TR" b="1" dirty="0" smtClean="0"/>
          </a:p>
          <a:p>
            <a:pPr marL="0" indent="0">
              <a:buNone/>
            </a:pPr>
            <a:r>
              <a:rPr lang="tr-TR" b="1" dirty="0"/>
              <a:t>	</a:t>
            </a:r>
            <a:r>
              <a:rPr lang="tr-TR" b="1" dirty="0" err="1" smtClean="0"/>
              <a:t>Arduino</a:t>
            </a:r>
            <a:r>
              <a:rPr lang="tr-TR" b="1" dirty="0" smtClean="0"/>
              <a:t> </a:t>
            </a:r>
            <a:r>
              <a:rPr lang="tr-TR" b="1" dirty="0" err="1"/>
              <a:t>Uno</a:t>
            </a:r>
            <a:r>
              <a:rPr lang="tr-TR" b="1" dirty="0"/>
              <a:t> kartı, yaklaşık 50 liraya satın alınabiliyor. Türkiye'de </a:t>
            </a:r>
            <a:r>
              <a:rPr lang="tr-TR" b="1" dirty="0" err="1"/>
              <a:t>arduinoyu</a:t>
            </a:r>
            <a:r>
              <a:rPr lang="tr-TR" b="1" dirty="0"/>
              <a:t> ve onunla kullanabileceğiniz bileşenleri temin edebileceğiniz birçok robotik sitesi var.</a:t>
            </a:r>
            <a:endParaRPr lang="tr-TR" b="1" dirty="0"/>
          </a:p>
        </p:txBody>
      </p:sp>
    </p:spTree>
    <p:extLst>
      <p:ext uri="{BB962C8B-B14F-4D97-AF65-F5344CB8AC3E}">
        <p14:creationId xmlns:p14="http://schemas.microsoft.com/office/powerpoint/2010/main" val="4104050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Hasır">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sır">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115</TotalTime>
  <Words>97</Words>
  <Application>Microsoft Office PowerPoint</Application>
  <PresentationFormat>Ekran Gösterisi (16:9)</PresentationFormat>
  <Paragraphs>34</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Hasır</vt:lpstr>
      <vt:lpstr>PowerPoint Sunusu</vt:lpstr>
      <vt:lpstr>Arduino Nedir?</vt:lpstr>
      <vt:lpstr>PowerPoint Sunusu</vt:lpstr>
      <vt:lpstr>Arduino Nedir?</vt:lpstr>
      <vt:lpstr>Arduino Nedir?</vt:lpstr>
      <vt:lpstr>Arduino Nedir?</vt:lpstr>
      <vt:lpstr>Arduino Nedir?</vt:lpstr>
      <vt:lpstr>Arduino Nedir?</vt:lpstr>
      <vt:lpstr>Arduino Nedir?</vt:lpstr>
      <vt:lpstr>Arduino Uno Kartı</vt:lpstr>
      <vt:lpstr>Arduino Nedir?</vt:lpstr>
      <vt:lpstr>Arduino Nedir?</vt:lpstr>
      <vt:lpstr>Arduino Nedir?</vt:lpstr>
      <vt:lpstr>KAYNAKÇA</vt:lpstr>
    </vt:vector>
  </TitlesOfParts>
  <Company>Progressive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Emrah Has</dc:creator>
  <cp:lastModifiedBy>Emrah Has</cp:lastModifiedBy>
  <cp:revision>22</cp:revision>
  <dcterms:created xsi:type="dcterms:W3CDTF">2019-02-02T13:13:38Z</dcterms:created>
  <dcterms:modified xsi:type="dcterms:W3CDTF">2019-02-07T21:59:06Z</dcterms:modified>
</cp:coreProperties>
</file>