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72" r:id="rId10"/>
    <p:sldId id="271" r:id="rId11"/>
    <p:sldId id="265" r:id="rId12"/>
    <p:sldId id="266" r:id="rId13"/>
    <p:sldId id="288" r:id="rId14"/>
    <p:sldId id="268" r:id="rId15"/>
    <p:sldId id="273" r:id="rId16"/>
    <p:sldId id="269" r:id="rId17"/>
    <p:sldId id="270" r:id="rId18"/>
    <p:sldId id="274" r:id="rId19"/>
    <p:sldId id="289" r:id="rId20"/>
    <p:sldId id="275" r:id="rId21"/>
    <p:sldId id="287" r:id="rId22"/>
    <p:sldId id="278" r:id="rId23"/>
    <p:sldId id="279" r:id="rId24"/>
    <p:sldId id="285" r:id="rId25"/>
    <p:sldId id="286" r:id="rId26"/>
    <p:sldId id="280" r:id="rId27"/>
    <p:sldId id="281" r:id="rId28"/>
    <p:sldId id="282" r:id="rId29"/>
    <p:sldId id="284" r:id="rId30"/>
    <p:sldId id="283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E589-BA93-4C13-AF4D-7ED77DD119F0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72FB-5035-40B8-A285-F1F7650BBC3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411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72FB-5035-40B8-A285-F1F7650BBC37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83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16.02.2012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51720" y="2389043"/>
            <a:ext cx="7056784" cy="910072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4000" dirty="0"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67944" y="4437112"/>
            <a:ext cx="3385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BİLGİSAYAR KULLANMA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63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/>
              <a:t>GEREKLİ AĞ ELEMANLARI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28886" y="1844824"/>
            <a:ext cx="7959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Tüm </a:t>
            </a:r>
            <a:r>
              <a:rPr lang="tr-TR" sz="2400" b="1" dirty="0"/>
              <a:t>ağlar aşağıdaki üç elemana ihtiyaç duyar</a:t>
            </a:r>
            <a:r>
              <a:rPr lang="tr-TR" sz="2400" b="1" dirty="0" smtClean="0"/>
              <a:t>;</a:t>
            </a:r>
          </a:p>
          <a:p>
            <a:endParaRPr lang="tr-TR" sz="2400" b="1" dirty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Paylaşacak bilgileri olan </a:t>
            </a:r>
            <a:r>
              <a:rPr lang="tr-TR" sz="2400" dirty="0"/>
              <a:t>en az iki </a:t>
            </a:r>
            <a:r>
              <a:rPr lang="tr-TR" sz="2400" dirty="0" smtClean="0"/>
              <a:t>birim</a:t>
            </a:r>
          </a:p>
          <a:p>
            <a:pPr lvl="1"/>
            <a:r>
              <a:rPr lang="tr-TR" sz="2400" dirty="0" smtClean="0"/>
              <a:t>(bilgisayar, cep telefonu)</a:t>
            </a:r>
          </a:p>
          <a:p>
            <a:pPr marL="342900" indent="-342900">
              <a:buFontTx/>
              <a:buChar char="-"/>
            </a:pPr>
            <a:endParaRPr lang="tr-TR" sz="2400" dirty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Birbiriyle </a:t>
            </a:r>
            <a:r>
              <a:rPr lang="tr-TR" sz="2400" dirty="0"/>
              <a:t>bağlantıyı sağlayan bir yöntem ya da </a:t>
            </a:r>
            <a:r>
              <a:rPr lang="tr-TR" sz="2400" dirty="0" smtClean="0"/>
              <a:t>yol </a:t>
            </a:r>
          </a:p>
          <a:p>
            <a:pPr lvl="1"/>
            <a:r>
              <a:rPr lang="tr-TR" sz="2400" dirty="0" smtClean="0"/>
              <a:t>(şebekeler, vericiler, kablolar yada cihazlar)</a:t>
            </a:r>
          </a:p>
          <a:p>
            <a:pPr marL="342900" indent="-342900">
              <a:buFontTx/>
              <a:buChar char="-"/>
            </a:pPr>
            <a:endParaRPr lang="tr-TR" sz="2400" dirty="0" smtClean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İletişimi </a:t>
            </a:r>
            <a:r>
              <a:rPr lang="tr-TR" sz="2400" dirty="0"/>
              <a:t>sağlayan </a:t>
            </a:r>
            <a:r>
              <a:rPr lang="tr-TR" sz="2400" dirty="0" smtClean="0"/>
              <a:t>kurallar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(iletişim dili - protokoller)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448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BİLGİSAYARDA AĞ BAĞLANTILARI</a:t>
            </a:r>
            <a:endParaRPr lang="tr-TR" sz="32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1684784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smtClean="0"/>
              <a:t>Ağ Bağlantılarım (Windows XP)</a:t>
            </a:r>
          </a:p>
          <a:p>
            <a:r>
              <a:rPr lang="tr-TR" b="1" i="1" dirty="0" smtClean="0"/>
              <a:t>Ağ ve Paylaşım Merkezi (Windows Vista ve Windows 7)</a:t>
            </a:r>
          </a:p>
          <a:p>
            <a:endParaRPr lang="tr-TR" dirty="0"/>
          </a:p>
          <a:p>
            <a:r>
              <a:rPr lang="tr-TR" dirty="0" smtClean="0"/>
              <a:t>Bilgisayarın bağlı olduğu diğer bilgisayarlara bilgi ve belge gönderebilmesi için kullanılır.</a:t>
            </a:r>
          </a:p>
          <a:p>
            <a:r>
              <a:rPr lang="tr-TR" dirty="0" smtClean="0"/>
              <a:t>Masaüstünde bir Ağ simgesi bulunur.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4" y="3335648"/>
            <a:ext cx="3960441" cy="319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8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BİLGİSAYARDA AĞ BAĞLANTILARI</a:t>
            </a:r>
            <a:endParaRPr lang="tr-TR" sz="32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168478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Kablosuz ağ bağlantısı ve yerel ağ bağlantısı olmak üzere iki çeşit temel ağ bağlantısı vardır.</a:t>
            </a:r>
          </a:p>
          <a:p>
            <a:r>
              <a:rPr lang="tr-TR" dirty="0" smtClean="0"/>
              <a:t>Kablosuz ağ bağlantısı bilgisayarlara ve diğer ağ cihazlarına kablo gerektirmeden bağlanma şeklinde çalışır. Genelde taşınabilir bilgisayarlarda bulunur. Kişisel bilgisayarlara da takılabilir.</a:t>
            </a:r>
          </a:p>
          <a:p>
            <a:r>
              <a:rPr lang="tr-TR" dirty="0" smtClean="0"/>
              <a:t>Yerel ağ bağlantıları kablo gerektiren bağlantılardır.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356992"/>
            <a:ext cx="553402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5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2286000" y="1844824"/>
            <a:ext cx="6172200" cy="2053590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latin typeface="Calibri" pitchFamily="34" charset="0"/>
                <a:cs typeface="Calibri" pitchFamily="34" charset="0"/>
              </a:rPr>
              <a:t>İNTERNET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18971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İNTERNET NEDİR?</a:t>
            </a:r>
            <a:br>
              <a:rPr lang="tr-TR" sz="3200" b="1" dirty="0" smtClean="0"/>
            </a:br>
            <a:r>
              <a:rPr lang="tr-TR" sz="2400" dirty="0" err="1">
                <a:solidFill>
                  <a:srgbClr val="FF0000"/>
                </a:solidFill>
              </a:rPr>
              <a:t>İNTER</a:t>
            </a:r>
            <a:r>
              <a:rPr lang="tr-TR" sz="2400" dirty="0" err="1"/>
              <a:t>continental</a:t>
            </a:r>
            <a:r>
              <a:rPr lang="tr-TR" sz="2400" dirty="0"/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NET</a:t>
            </a:r>
            <a:r>
              <a:rPr lang="tr-TR" sz="2400" dirty="0" err="1" smtClean="0"/>
              <a:t>work</a:t>
            </a:r>
            <a:r>
              <a:rPr lang="tr-TR" sz="2400" dirty="0" smtClean="0"/>
              <a:t> – KITALAR ARASI AĞ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277072"/>
          </a:xfrm>
        </p:spPr>
        <p:txBody>
          <a:bodyPr>
            <a:normAutofit/>
          </a:bodyPr>
          <a:lstStyle/>
          <a:p>
            <a:r>
              <a:rPr lang="tr-TR" dirty="0"/>
              <a:t>İnternet, birçok bilgisayar sisteminin birbirine bağlı olduğu, dünya çapında yaygın </a:t>
            </a:r>
            <a:r>
              <a:rPr lang="tr-TR" dirty="0" smtClean="0"/>
              <a:t>olan ve </a:t>
            </a:r>
            <a:r>
              <a:rPr lang="tr-TR" dirty="0"/>
              <a:t>sürekli büyüyen bir iletişim ağıdır. Internet, insanların her geçen gün gittikçe </a:t>
            </a:r>
            <a:r>
              <a:rPr lang="tr-TR" dirty="0" smtClean="0"/>
              <a:t>artan "üretilen </a:t>
            </a:r>
            <a:r>
              <a:rPr lang="tr-TR" dirty="0"/>
              <a:t>bilgiyi saklama/paylaşma ve ona kolayca ulaşma" istekleri sonrasında </a:t>
            </a:r>
            <a:r>
              <a:rPr lang="tr-TR" dirty="0" smtClean="0"/>
              <a:t>ortaya çıkmış </a:t>
            </a:r>
            <a:r>
              <a:rPr lang="tr-TR" dirty="0"/>
              <a:t>bir teknolojidir.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teknoloji yardımıyla pek çok alandaki bilgilere insanlar </a:t>
            </a:r>
            <a:r>
              <a:rPr lang="tr-TR" dirty="0" smtClean="0"/>
              <a:t>kolay, ucuz</a:t>
            </a:r>
            <a:r>
              <a:rPr lang="tr-TR" dirty="0"/>
              <a:t>, hızlı ve güvenli bir şekilde erişebilmektedir. Internet’i bu haliyle bir bilgi denizine, </a:t>
            </a:r>
            <a:r>
              <a:rPr lang="tr-TR" dirty="0" smtClean="0"/>
              <a:t>ya da </a:t>
            </a:r>
            <a:r>
              <a:rPr lang="tr-TR" dirty="0"/>
              <a:t>büyükçe bir kütüphaneye benzetebiliriz.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İNTERNETİN KULLANIM ALANLARI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1700807"/>
            <a:ext cx="7283152" cy="2376265"/>
          </a:xfrm>
        </p:spPr>
        <p:txBody>
          <a:bodyPr>
            <a:noAutofit/>
          </a:bodyPr>
          <a:lstStyle/>
          <a:p>
            <a:r>
              <a:rPr lang="tr-TR" sz="1600" dirty="0" smtClean="0"/>
              <a:t>Yazılı</a:t>
            </a:r>
            <a:r>
              <a:rPr lang="tr-TR" sz="1600" dirty="0"/>
              <a:t>, sözlü, görüntülü haberleşme sağlanabilir.</a:t>
            </a:r>
          </a:p>
          <a:p>
            <a:r>
              <a:rPr lang="tr-TR" sz="1600" dirty="0" smtClean="0"/>
              <a:t>Eğlence </a:t>
            </a:r>
            <a:r>
              <a:rPr lang="tr-TR" sz="1600" dirty="0"/>
              <a:t>amaçlı kullanılabilir</a:t>
            </a:r>
            <a:r>
              <a:rPr lang="tr-TR" sz="1600" dirty="0" smtClean="0"/>
              <a:t>. (Okey, tavla, oyun, video, MP3)</a:t>
            </a:r>
            <a:endParaRPr lang="tr-TR" sz="1600" dirty="0"/>
          </a:p>
          <a:p>
            <a:r>
              <a:rPr lang="tr-TR" sz="1600" dirty="0" smtClean="0"/>
              <a:t>E-posta </a:t>
            </a:r>
            <a:r>
              <a:rPr lang="tr-TR" sz="1600" dirty="0"/>
              <a:t>ile bir veya daha fazla kişiye mesaj ve dosya gönderebilirsiniz. </a:t>
            </a:r>
          </a:p>
          <a:p>
            <a:r>
              <a:rPr lang="tr-TR" sz="1600" dirty="0" smtClean="0"/>
              <a:t>Online (Çevrimiçi) sohbet </a:t>
            </a:r>
            <a:r>
              <a:rPr lang="tr-TR" sz="1600" dirty="0"/>
              <a:t>edebilir, bilgi alış verişinde bulunabilirsiniz. </a:t>
            </a:r>
          </a:p>
          <a:p>
            <a:r>
              <a:rPr lang="tr-TR" sz="1600" dirty="0" smtClean="0"/>
              <a:t>Sesli </a:t>
            </a:r>
            <a:r>
              <a:rPr lang="tr-TR" sz="1600" dirty="0"/>
              <a:t>ve görüntülü konferans düzenleyebilir veya bir kişi ile iletişim kurabilirsiniz. </a:t>
            </a:r>
          </a:p>
          <a:p>
            <a:r>
              <a:rPr lang="tr-TR" sz="1600" dirty="0" smtClean="0"/>
              <a:t>Dosya </a:t>
            </a:r>
            <a:r>
              <a:rPr lang="tr-TR" sz="1600" dirty="0"/>
              <a:t>veya bilgileri bilgisayarınıza aktarabilirsiniz. </a:t>
            </a:r>
            <a:r>
              <a:rPr lang="tr-TR" sz="1600" b="1" dirty="0">
                <a:solidFill>
                  <a:srgbClr val="FF0000"/>
                </a:solidFill>
              </a:rPr>
              <a:t>(</a:t>
            </a:r>
            <a:r>
              <a:rPr lang="tr-TR" sz="1600" b="1" dirty="0" err="1" smtClean="0">
                <a:solidFill>
                  <a:srgbClr val="FF0000"/>
                </a:solidFill>
              </a:rPr>
              <a:t>Download</a:t>
            </a:r>
            <a:r>
              <a:rPr lang="tr-TR" sz="1600" b="1" dirty="0" smtClean="0">
                <a:solidFill>
                  <a:srgbClr val="FF0000"/>
                </a:solidFill>
              </a:rPr>
              <a:t> = indirme). 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2" descr="D:\RESİMLER\PNG\all\Network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912" y="980728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RESİMLER\PNG\all\Others\Upload Datab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9643"/>
            <a:ext cx="1985640" cy="198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771800" y="4218239"/>
            <a:ext cx="5868144" cy="237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tr-TR" sz="1600" dirty="0">
                <a:solidFill>
                  <a:prstClr val="black"/>
                </a:solidFill>
              </a:rPr>
              <a:t>Kredi kartı ile alış veriş yapabilirsiniz.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tr-TR" sz="1600" dirty="0">
                <a:solidFill>
                  <a:prstClr val="black"/>
                </a:solidFill>
              </a:rPr>
              <a:t>Bilgisayarınızdan </a:t>
            </a:r>
            <a:r>
              <a:rPr lang="tr-TR" sz="1600" dirty="0" smtClean="0">
                <a:solidFill>
                  <a:prstClr val="black"/>
                </a:solidFill>
              </a:rPr>
              <a:t>(havale</a:t>
            </a:r>
            <a:r>
              <a:rPr lang="tr-TR" sz="1600" dirty="0">
                <a:solidFill>
                  <a:prstClr val="black"/>
                </a:solidFill>
              </a:rPr>
              <a:t>, hesap kontrolü </a:t>
            </a:r>
            <a:r>
              <a:rPr lang="tr-TR" sz="1600" dirty="0" err="1">
                <a:solidFill>
                  <a:prstClr val="black"/>
                </a:solidFill>
              </a:rPr>
              <a:t>vb</a:t>
            </a:r>
            <a:r>
              <a:rPr lang="tr-TR" sz="1600" dirty="0">
                <a:solidFill>
                  <a:prstClr val="black"/>
                </a:solidFill>
              </a:rPr>
              <a:t>) bankacılık işlemlerini yapabilir; borsada oynayabilirsiniz.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tr-TR" sz="1600" dirty="0">
                <a:solidFill>
                  <a:prstClr val="black"/>
                </a:solidFill>
              </a:rPr>
              <a:t>İnternet’teki reklam sektörünün sağladığı reklam avantajlarını kullanarak para kazanabilirsiniz.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tr-TR" sz="1600" dirty="0">
                <a:solidFill>
                  <a:prstClr val="black"/>
                </a:solidFill>
              </a:rPr>
              <a:t>Kendi bilgisayarınızdaki dosyaları İnternet’teki web sayfanıza yükleyebilirsiniz </a:t>
            </a:r>
            <a:r>
              <a:rPr lang="tr-TR" sz="1600" b="1" dirty="0">
                <a:solidFill>
                  <a:srgbClr val="FF0000"/>
                </a:solidFill>
              </a:rPr>
              <a:t>(</a:t>
            </a:r>
            <a:r>
              <a:rPr lang="tr-TR" sz="1600" b="1" dirty="0" err="1" smtClean="0">
                <a:solidFill>
                  <a:srgbClr val="FF0000"/>
                </a:solidFill>
              </a:rPr>
              <a:t>Upload</a:t>
            </a:r>
            <a:r>
              <a:rPr lang="tr-TR" sz="1600" b="1" dirty="0" smtClean="0">
                <a:solidFill>
                  <a:srgbClr val="FF0000"/>
                </a:solidFill>
              </a:rPr>
              <a:t> = yükleme). </a:t>
            </a:r>
            <a:endParaRPr lang="tr-TR" sz="1600" b="1" dirty="0">
              <a:solidFill>
                <a:srgbClr val="FF0000"/>
              </a:solidFill>
            </a:endParaRPr>
          </a:p>
          <a:p>
            <a:pPr marL="365760" lvl="1">
              <a:spcBef>
                <a:spcPct val="20000"/>
              </a:spcBef>
              <a:buClr>
                <a:srgbClr val="FE8637"/>
              </a:buClr>
              <a:buSzPct val="80000"/>
            </a:pPr>
            <a:r>
              <a:rPr lang="tr-TR" dirty="0">
                <a:solidFill>
                  <a:prstClr val="black"/>
                </a:solidFill>
              </a:rPr>
              <a:t>ve daha birçok alanda kullanabiliriz.</a:t>
            </a:r>
          </a:p>
        </p:txBody>
      </p:sp>
    </p:spTree>
    <p:extLst>
      <p:ext uri="{BB962C8B-B14F-4D97-AF65-F5344CB8AC3E}">
        <p14:creationId xmlns:p14="http://schemas.microsoft.com/office/powerpoint/2010/main" xmlns="" val="3573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RESİMLER\Bilgisayar - Elektronik Parça Resimleri\modemi tlf hatt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5140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İNTERNET’E BAĞLANTI</a:t>
            </a:r>
            <a:endParaRPr lang="tr-TR" sz="2400" b="1" dirty="0"/>
          </a:p>
        </p:txBody>
      </p:sp>
      <p:sp>
        <p:nvSpPr>
          <p:cNvPr id="7" name="Sağ Ok 6"/>
          <p:cNvSpPr/>
          <p:nvPr/>
        </p:nvSpPr>
        <p:spPr>
          <a:xfrm>
            <a:off x="1259632" y="4401107"/>
            <a:ext cx="2088232" cy="6103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1972816"/>
          </a:xfrm>
        </p:spPr>
        <p:txBody>
          <a:bodyPr>
            <a:normAutofit fontScale="55000" lnSpcReduction="20000"/>
          </a:bodyPr>
          <a:lstStyle/>
          <a:p>
            <a:r>
              <a:rPr lang="tr-TR" sz="4000" dirty="0" smtClean="0"/>
              <a:t>İnternete bağlanabilmek için bir TELEFON hattına, bir modeme ve bir servis sağlayıcısına (ISS) ihtiyacımız vardır. </a:t>
            </a:r>
          </a:p>
          <a:p>
            <a:endParaRPr lang="tr-TR" dirty="0"/>
          </a:p>
          <a:p>
            <a:pPr lvl="3"/>
            <a:r>
              <a:rPr lang="tr-TR" sz="4500" dirty="0" smtClean="0"/>
              <a:t>Bilgiler internet üzerinden telefon hatları aracılığıyla aktarılır.</a:t>
            </a:r>
            <a:endParaRPr lang="tr-TR" sz="4500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87624" y="456138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TELEFON HATTI</a:t>
            </a:r>
            <a:endParaRPr lang="tr-TR" sz="1400" dirty="0"/>
          </a:p>
        </p:txBody>
      </p:sp>
      <p:pic>
        <p:nvPicPr>
          <p:cNvPr id="7174" name="Picture 6" descr="D:\RESİMLER\PNG\all\At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ağ Ok 13"/>
          <p:cNvSpPr/>
          <p:nvPr/>
        </p:nvSpPr>
        <p:spPr>
          <a:xfrm rot="10800000">
            <a:off x="5580112" y="4411232"/>
            <a:ext cx="1440160" cy="6103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5652120" y="457150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MODEM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xmlns="" val="14619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MODEM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7787208" cy="4032448"/>
          </a:xfrm>
        </p:spPr>
        <p:txBody>
          <a:bodyPr>
            <a:normAutofit fontScale="92500"/>
          </a:bodyPr>
          <a:lstStyle/>
          <a:p>
            <a:r>
              <a:rPr lang="tr-TR" dirty="0"/>
              <a:t>Bilgisayardaki verileri yani dijital sinyali, analog sinyale çevirerek kablo üzerinden iletilmesini sağlayan cihazlardır.</a:t>
            </a:r>
          </a:p>
          <a:p>
            <a:r>
              <a:rPr lang="tr-TR" dirty="0"/>
              <a:t>Standart telefon hatları sadece ses transferi yapabilir. İşte bu noktada modem devreye girer. Modem bilgisayardaki </a:t>
            </a:r>
            <a:r>
              <a:rPr lang="tr-TR" dirty="0" err="1"/>
              <a:t>digital</a:t>
            </a:r>
            <a:r>
              <a:rPr lang="tr-TR" dirty="0"/>
              <a:t> bilgiyi analog bilgiye çevirir buna </a:t>
            </a:r>
            <a:r>
              <a:rPr lang="tr-TR" dirty="0" err="1">
                <a:solidFill>
                  <a:srgbClr val="FF0000"/>
                </a:solidFill>
              </a:rPr>
              <a:t>MOdülasyon</a:t>
            </a:r>
            <a:r>
              <a:rPr lang="tr-TR" dirty="0"/>
              <a:t> (</a:t>
            </a:r>
            <a:r>
              <a:rPr lang="tr-TR" dirty="0" err="1"/>
              <a:t>modulation</a:t>
            </a:r>
            <a:r>
              <a:rPr lang="tr-TR" dirty="0"/>
              <a:t>), karşı taraftaki modemle hattan aldığı analog bilgiyi </a:t>
            </a:r>
            <a:r>
              <a:rPr lang="tr-TR" dirty="0" err="1"/>
              <a:t>digitale</a:t>
            </a:r>
            <a:r>
              <a:rPr lang="tr-TR" dirty="0"/>
              <a:t> yani bilgisayarın anlayacağı dile çevirmesine de </a:t>
            </a:r>
            <a:r>
              <a:rPr lang="tr-TR" dirty="0" err="1">
                <a:solidFill>
                  <a:srgbClr val="FF0000"/>
                </a:solidFill>
              </a:rPr>
              <a:t>DEModülasyon</a:t>
            </a:r>
            <a:r>
              <a:rPr lang="tr-TR" dirty="0"/>
              <a:t> (</a:t>
            </a:r>
            <a:r>
              <a:rPr lang="tr-TR" dirty="0" err="1"/>
              <a:t>demodulation</a:t>
            </a:r>
            <a:r>
              <a:rPr lang="tr-TR" dirty="0"/>
              <a:t>) denir. Modem bu kelimelerin birleştirilmesi ile oluşmuş bir kelimedir.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İNTERNET’İN TARİHÇESİ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79512" y="1124743"/>
            <a:ext cx="8424936" cy="55643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1969:</a:t>
            </a:r>
            <a:r>
              <a:rPr lang="tr-TR" sz="1600" dirty="0" smtClean="0"/>
              <a:t>Çeşitli </a:t>
            </a:r>
            <a:r>
              <a:rPr lang="tr-TR" sz="1600" dirty="0"/>
              <a:t>bilgisayar bilimleri ve askeri araştırma projelerini desteklemek için </a:t>
            </a:r>
            <a:r>
              <a:rPr lang="tr-TR" sz="1600" dirty="0" smtClean="0"/>
              <a:t>Savunma Bakanlığı </a:t>
            </a:r>
            <a:r>
              <a:rPr lang="tr-TR" sz="1600" dirty="0"/>
              <a:t>ARPANET adında Paket Anahtarlamalı </a:t>
            </a:r>
            <a:r>
              <a:rPr lang="tr-TR" sz="1600" dirty="0" err="1"/>
              <a:t>Ağ’ı</a:t>
            </a:r>
            <a:r>
              <a:rPr lang="tr-TR" sz="1600" dirty="0"/>
              <a:t> oluşturmaya başladı. Bu </a:t>
            </a:r>
            <a:r>
              <a:rPr lang="tr-TR" sz="1600" dirty="0" smtClean="0"/>
              <a:t>ağ, ABD'deki </a:t>
            </a:r>
            <a:r>
              <a:rPr lang="tr-TR" sz="1600" dirty="0"/>
              <a:t>üniversite ve araştırma kuruluşlarının değişik tipteki bilgisayarlarını da </a:t>
            </a:r>
            <a:r>
              <a:rPr lang="tr-TR" sz="1600" dirty="0" smtClean="0"/>
              <a:t>içererek büyüdü</a:t>
            </a:r>
            <a:r>
              <a:rPr lang="tr-T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1600" b="1" dirty="0"/>
              <a:t>1973:</a:t>
            </a:r>
            <a:r>
              <a:rPr lang="tr-TR" sz="1600" dirty="0"/>
              <a:t>Ağ için bir protokol seti geliştirmek amacıyla Stanford Üniversitesi'nde - daha </a:t>
            </a:r>
            <a:r>
              <a:rPr lang="tr-TR" sz="1600" dirty="0" smtClean="0"/>
              <a:t>sonra </a:t>
            </a:r>
            <a:r>
              <a:rPr lang="tr-TR" sz="1600" dirty="0" err="1" smtClean="0"/>
              <a:t>BBN'in</a:t>
            </a:r>
            <a:r>
              <a:rPr lang="tr-TR" sz="1600" dirty="0" smtClean="0"/>
              <a:t> </a:t>
            </a:r>
            <a:r>
              <a:rPr lang="tr-TR" sz="1600" dirty="0"/>
              <a:t>ve </a:t>
            </a:r>
            <a:r>
              <a:rPr lang="tr-TR" sz="1600" dirty="0" err="1"/>
              <a:t>University</a:t>
            </a:r>
            <a:r>
              <a:rPr lang="tr-TR" sz="1600" dirty="0"/>
              <a:t> </a:t>
            </a:r>
            <a:r>
              <a:rPr lang="tr-TR" sz="1600" dirty="0" err="1"/>
              <a:t>College</a:t>
            </a:r>
            <a:r>
              <a:rPr lang="tr-TR" sz="1600" dirty="0"/>
              <a:t>, </a:t>
            </a:r>
            <a:r>
              <a:rPr lang="tr-TR" sz="1600" dirty="0" err="1"/>
              <a:t>London'in</a:t>
            </a:r>
            <a:r>
              <a:rPr lang="tr-TR" sz="1600" dirty="0"/>
              <a:t> da dahil olduğu - bir </a:t>
            </a:r>
            <a:r>
              <a:rPr lang="tr-TR" sz="1600" dirty="0" err="1"/>
              <a:t>internetworking</a:t>
            </a:r>
            <a:r>
              <a:rPr lang="tr-TR" sz="1600" dirty="0"/>
              <a:t> </a:t>
            </a:r>
            <a:r>
              <a:rPr lang="tr-TR" sz="1600" dirty="0" smtClean="0"/>
              <a:t>projesi başlatıldı</a:t>
            </a:r>
            <a:r>
              <a:rPr lang="tr-T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1600" b="1" dirty="0"/>
              <a:t>1978:</a:t>
            </a:r>
            <a:r>
              <a:rPr lang="tr-TR" sz="1600" dirty="0"/>
              <a:t>Geçen süre boyunca İletişim Kontrol Protokolü’ </a:t>
            </a:r>
            <a:r>
              <a:rPr lang="tr-TR" sz="1600" dirty="0" err="1"/>
              <a:t>nun</a:t>
            </a:r>
            <a:r>
              <a:rPr lang="tr-TR" sz="1600" dirty="0"/>
              <a:t> (TCP - </a:t>
            </a:r>
            <a:r>
              <a:rPr lang="tr-TR" sz="1600" dirty="0" err="1"/>
              <a:t>Transmission</a:t>
            </a:r>
            <a:r>
              <a:rPr lang="tr-TR" sz="1600" dirty="0"/>
              <a:t> </a:t>
            </a:r>
            <a:r>
              <a:rPr lang="tr-TR" sz="1600" dirty="0" smtClean="0"/>
              <a:t>Control Protocol</a:t>
            </a:r>
            <a:r>
              <a:rPr lang="tr-TR" sz="1600" dirty="0"/>
              <a:t>) dört uyarlaması geliştirildi ve denendi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1980:</a:t>
            </a:r>
            <a:r>
              <a:rPr lang="tr-TR" sz="1600" dirty="0" err="1" smtClean="0"/>
              <a:t>ARPANET'e</a:t>
            </a:r>
            <a:r>
              <a:rPr lang="tr-TR" sz="1600" dirty="0" smtClean="0"/>
              <a:t> bağlı bilgisayarlar arasındaki iletişim kolaylaştırıldı.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1983:</a:t>
            </a:r>
            <a:r>
              <a:rPr lang="tr-TR" sz="1600" dirty="0" smtClean="0"/>
              <a:t>Tüm ARPANET kullanıcıları İletim Kontrol </a:t>
            </a:r>
            <a:r>
              <a:rPr lang="tr-TR" sz="1600" dirty="0" err="1" smtClean="0"/>
              <a:t>Protokolu</a:t>
            </a:r>
            <a:r>
              <a:rPr lang="tr-TR" sz="1600" dirty="0" smtClean="0"/>
              <a:t>/Internet Protokolü (TCP/IP </a:t>
            </a:r>
            <a:r>
              <a:rPr lang="tr-TR" sz="1600" dirty="0" err="1" smtClean="0"/>
              <a:t>Transmission</a:t>
            </a:r>
            <a:r>
              <a:rPr lang="tr-TR" sz="1600" dirty="0" smtClean="0"/>
              <a:t> </a:t>
            </a:r>
            <a:r>
              <a:rPr lang="tr-TR" sz="1600" dirty="0" err="1" smtClean="0"/>
              <a:t>Control</a:t>
            </a:r>
            <a:r>
              <a:rPr lang="tr-TR" sz="1600" dirty="0" smtClean="0"/>
              <a:t> </a:t>
            </a:r>
            <a:r>
              <a:rPr lang="tr-TR" sz="1600" dirty="0" err="1" smtClean="0"/>
              <a:t>Protocol</a:t>
            </a:r>
            <a:r>
              <a:rPr lang="tr-TR" sz="1600" dirty="0" smtClean="0"/>
              <a:t>/Internet </a:t>
            </a:r>
            <a:r>
              <a:rPr lang="tr-TR" sz="1600" dirty="0" err="1" smtClean="0"/>
              <a:t>Protocol</a:t>
            </a:r>
            <a:r>
              <a:rPr lang="tr-TR" sz="1600" dirty="0" smtClean="0"/>
              <a:t>) olarak bilinen yeni protokole geçiş yaptılar. O yıl TCP/IP, </a:t>
            </a:r>
            <a:r>
              <a:rPr lang="tr-TR" sz="1600" dirty="0" err="1" smtClean="0"/>
              <a:t>ARPANET'i</a:t>
            </a:r>
            <a:r>
              <a:rPr lang="tr-TR" sz="1600" dirty="0" smtClean="0"/>
              <a:t> de içeren Savunma Bakanlığı Internet'inde kullanılmak üzere standartlaştırıldı.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1990:</a:t>
            </a:r>
            <a:r>
              <a:rPr lang="tr-TR" sz="1600" dirty="0" smtClean="0"/>
              <a:t>Haziranın da ARPANET kullanımdan kaldırıldı. Yerini ABD, Avrupa, Japonya ve Pasifik ülkelerinde ticari ve hükümet işletimindeki omurgalar (</a:t>
            </a:r>
            <a:r>
              <a:rPr lang="tr-TR" sz="1600" dirty="0" err="1" smtClean="0"/>
              <a:t>backbone</a:t>
            </a:r>
            <a:r>
              <a:rPr lang="tr-TR" sz="1600" dirty="0" smtClean="0"/>
              <a:t>) aldı. </a:t>
            </a:r>
            <a:r>
              <a:rPr lang="tr-TR" sz="1600" dirty="0" err="1" smtClean="0"/>
              <a:t>ARPANET'in</a:t>
            </a:r>
            <a:r>
              <a:rPr lang="tr-TR" sz="1600" dirty="0" smtClean="0"/>
              <a:t> kaldırılmasına rağmen, TCP/IP protokolü kullanılmaya devam etti ve gelişti.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/>
              <a:t>1995:</a:t>
            </a:r>
            <a:r>
              <a:rPr lang="tr-TR" sz="1600" dirty="0" smtClean="0"/>
              <a:t>Bu yıldan itibaren ABD İnternet omurga işletimi tamamen özel işleticilerinin elindedir.</a:t>
            </a:r>
          </a:p>
          <a:p>
            <a:pPr>
              <a:lnSpc>
                <a:spcPct val="150000"/>
              </a:lnSpc>
              <a:buNone/>
            </a:pPr>
            <a:endParaRPr lang="tr-T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alibri" pitchFamily="34" charset="0"/>
                <a:cs typeface="Calibri" pitchFamily="34" charset="0"/>
              </a:rPr>
              <a:t>AĞ NEDİR?</a:t>
            </a:r>
            <a:endParaRPr lang="tr-T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5472608" cy="4680520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Ağ, paylaşım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amacıyla iki ya da daha fazla cihazın bir araya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getirilmesiyle oluşturulan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bir yapıdır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tr-TR" sz="2800" dirty="0">
                <a:latin typeface="Calibri" pitchFamily="34" charset="0"/>
                <a:cs typeface="Calibri" pitchFamily="34" charset="0"/>
              </a:rPr>
              <a:t>Yüzlerce is istasyonu veya kişisel bilgisayardan oluşabileceği gibi, iki bilgisayarın birbirine bağlanmasıyla da elde edilebilir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D:\RESİMLER\Bilgisayar - Elektronik Parça Resimleri\sunucuistemc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751" y="2492896"/>
            <a:ext cx="2099499" cy="178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TÜRKİYE’DE İNTERNET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147248" cy="3096345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1991:</a:t>
            </a:r>
            <a:r>
              <a:rPr lang="tr-TR" sz="2800" dirty="0" smtClean="0"/>
              <a:t>ODTÜ </a:t>
            </a:r>
            <a:r>
              <a:rPr lang="tr-TR" sz="2800" dirty="0"/>
              <a:t>olarak TÜBİTAK'a TR-NET (Türkiye Internet Proje Grubu) projesi sunulmuştur.</a:t>
            </a:r>
          </a:p>
          <a:p>
            <a:r>
              <a:rPr lang="tr-TR" sz="2800" b="1" dirty="0"/>
              <a:t>1992:</a:t>
            </a:r>
            <a:r>
              <a:rPr lang="tr-TR" sz="2800" dirty="0"/>
              <a:t>Ekim ayında Hollanda üzerinden ilk INTERNET bağlantısı gerçekleştirilmiştir.</a:t>
            </a:r>
          </a:p>
          <a:p>
            <a:r>
              <a:rPr lang="tr-TR" sz="2800" b="1" dirty="0"/>
              <a:t>1995:</a:t>
            </a:r>
            <a:r>
              <a:rPr lang="tr-TR" sz="2800" dirty="0"/>
              <a:t>İnternet hızı 128 </a:t>
            </a:r>
            <a:r>
              <a:rPr lang="tr-TR" sz="2800" dirty="0" err="1" smtClean="0"/>
              <a:t>K'ya</a:t>
            </a:r>
            <a:r>
              <a:rPr lang="tr-TR" sz="2800" dirty="0" smtClean="0"/>
              <a:t> </a:t>
            </a:r>
            <a:r>
              <a:rPr lang="tr-TR" sz="2800" dirty="0"/>
              <a:t>çıkarılmıştır.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2286000" y="1844824"/>
            <a:ext cx="6172200" cy="2053590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latin typeface="Calibri" pitchFamily="34" charset="0"/>
                <a:cs typeface="Calibri" pitchFamily="34" charset="0"/>
              </a:rPr>
              <a:t>İNTERNET </a:t>
            </a:r>
            <a:r>
              <a:rPr lang="tr-TR" sz="4400" dirty="0" smtClean="0">
                <a:latin typeface="Calibri" pitchFamily="34" charset="0"/>
                <a:cs typeface="Calibri" pitchFamily="34" charset="0"/>
              </a:rPr>
              <a:t>TERİMLERİ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8182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PROTOKOL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147248" cy="5184576"/>
          </a:xfrm>
        </p:spPr>
        <p:txBody>
          <a:bodyPr>
            <a:noAutofit/>
          </a:bodyPr>
          <a:lstStyle/>
          <a:p>
            <a:r>
              <a:rPr lang="tr-TR" dirty="0"/>
              <a:t>Bilgisayarların birbiri ile anlaşmalarını sağlayan </a:t>
            </a:r>
            <a:r>
              <a:rPr lang="tr-TR" dirty="0" smtClean="0"/>
              <a:t>yazılımdır. En </a:t>
            </a:r>
            <a:r>
              <a:rPr lang="tr-TR" dirty="0"/>
              <a:t>yaygın </a:t>
            </a:r>
            <a:r>
              <a:rPr lang="tr-TR" dirty="0" smtClean="0"/>
              <a:t>kullanılan bazı </a:t>
            </a:r>
            <a:r>
              <a:rPr lang="tr-TR" dirty="0"/>
              <a:t>protokollere aşağıda yer verilmiştir</a:t>
            </a:r>
            <a:r>
              <a:rPr lang="tr-TR" dirty="0" smtClean="0"/>
              <a:t>.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TCP/IP: </a:t>
            </a:r>
          </a:p>
          <a:p>
            <a:pPr marL="365760" lvl="1" indent="0">
              <a:buNone/>
            </a:pPr>
            <a:r>
              <a:rPr lang="tr-TR" sz="2400" dirty="0" smtClean="0"/>
              <a:t>TCP/IP </a:t>
            </a:r>
            <a:r>
              <a:rPr lang="it-IT" sz="2400" dirty="0" smtClean="0"/>
              <a:t>(Transmission </a:t>
            </a:r>
            <a:r>
              <a:rPr lang="it-IT" sz="2400" dirty="0"/>
              <a:t>Control Protocol/Internet Protocol), bilgisayarlar ile veri </a:t>
            </a:r>
            <a:r>
              <a:rPr lang="it-IT" sz="2400" dirty="0" smtClean="0"/>
              <a:t>iletme/alma</a:t>
            </a:r>
            <a:r>
              <a:rPr lang="tr-TR" sz="2400" dirty="0" smtClean="0"/>
              <a:t> birimleri </a:t>
            </a:r>
            <a:r>
              <a:rPr lang="tr-TR" sz="2400" dirty="0"/>
              <a:t>arasında organizasyonu sağlayan, böylece bir yerden diğerine veri </a:t>
            </a:r>
            <a:r>
              <a:rPr lang="tr-TR" sz="2400" dirty="0" smtClean="0"/>
              <a:t>iletişimini olanaklı </a:t>
            </a:r>
            <a:r>
              <a:rPr lang="tr-TR" sz="2400" dirty="0"/>
              <a:t>kılan pek çok veri iletişim protokolüne verilen genel </a:t>
            </a:r>
            <a:r>
              <a:rPr lang="tr-TR" sz="2400" dirty="0" smtClean="0"/>
              <a:t>addır.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FTP: (File Transfer Protocol)</a:t>
            </a:r>
            <a:endParaRPr lang="tr-TR" b="1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tr-TR" sz="2400" dirty="0"/>
              <a:t>Dosya transferini gerçekleştiren protokoldür.</a:t>
            </a:r>
            <a:endParaRPr lang="tr-TR" sz="4800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PROTOKOL</a:t>
            </a:r>
            <a:endParaRPr lang="tr-TR" sz="24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67544" y="2395724"/>
            <a:ext cx="8147248" cy="3816424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HTTP (</a:t>
            </a:r>
            <a:r>
              <a:rPr lang="tr-TR" sz="3200" b="1" dirty="0" err="1" smtClean="0">
                <a:solidFill>
                  <a:srgbClr val="FF0000"/>
                </a:solidFill>
              </a:rPr>
              <a:t>HyperText</a:t>
            </a:r>
            <a:r>
              <a:rPr lang="tr-TR" sz="3200" b="1" dirty="0" smtClean="0">
                <a:solidFill>
                  <a:srgbClr val="FF0000"/>
                </a:solidFill>
              </a:rPr>
              <a:t> Transfer </a:t>
            </a:r>
            <a:r>
              <a:rPr lang="tr-TR" sz="3200" b="1" dirty="0">
                <a:solidFill>
                  <a:srgbClr val="FF0000"/>
                </a:solidFill>
              </a:rPr>
              <a:t>Protocol</a:t>
            </a:r>
            <a:r>
              <a:rPr lang="tr-TR" sz="3200" b="1" dirty="0" smtClean="0">
                <a:solidFill>
                  <a:srgbClr val="FF0000"/>
                </a:solidFill>
              </a:rPr>
              <a:t>)</a:t>
            </a:r>
            <a:endParaRPr lang="tr-TR" sz="3200" b="1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tr-TR" sz="2800" dirty="0"/>
              <a:t>WEB sayfalarında kullanılan bir protokoldür</a:t>
            </a:r>
            <a:r>
              <a:rPr lang="tr-TR" sz="2800" dirty="0" smtClean="0"/>
              <a:t>.</a:t>
            </a:r>
          </a:p>
          <a:p>
            <a:pPr marL="365760" lvl="1" indent="0">
              <a:buNone/>
            </a:pPr>
            <a:endParaRPr lang="tr-TR" sz="2800" dirty="0" smtClean="0"/>
          </a:p>
          <a:p>
            <a:pPr marL="365760" lvl="1" indent="0">
              <a:buNone/>
            </a:pPr>
            <a:endParaRPr lang="tr-TR" sz="2800" dirty="0"/>
          </a:p>
          <a:p>
            <a:r>
              <a:rPr lang="tr-TR" sz="3200" b="1" dirty="0" smtClean="0">
                <a:solidFill>
                  <a:srgbClr val="FF0000"/>
                </a:solidFill>
              </a:rPr>
              <a:t>SMTP (Simple Mail Transfer Protocol)</a:t>
            </a:r>
            <a:endParaRPr lang="tr-TR" sz="3200" b="1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tr-TR" sz="2800" dirty="0" smtClean="0"/>
              <a:t>E-Posta </a:t>
            </a:r>
            <a:r>
              <a:rPr lang="tr-TR" sz="2800" dirty="0"/>
              <a:t>gönderirken ve alırken kullanılır.</a:t>
            </a:r>
            <a:endParaRPr lang="tr-TR" sz="5400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:\RESİMLER\PNG\all\Internet Explor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1234976" cy="123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ESİMLER\PNG\all\Programs\Web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944" y="3933056"/>
            <a:ext cx="1162968" cy="116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9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TARAYICI (BROWSER)</a:t>
            </a:r>
            <a:endParaRPr lang="tr-TR" sz="28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177280" y="2860582"/>
            <a:ext cx="5338936" cy="3659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/>
              <a:t>		İnternet Explorer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		</a:t>
            </a:r>
            <a:r>
              <a:rPr lang="tr-TR" sz="2800" dirty="0" err="1" smtClean="0"/>
              <a:t>Mozilla</a:t>
            </a:r>
            <a:r>
              <a:rPr lang="tr-TR" sz="2800" dirty="0" smtClean="0"/>
              <a:t> </a:t>
            </a:r>
            <a:r>
              <a:rPr lang="tr-TR" sz="2800" dirty="0" err="1" smtClean="0"/>
              <a:t>Firefox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		Netscape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		Opera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7348048" y="6381328"/>
            <a:ext cx="1721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D:\RESİMLER\PNG\all\Internet Explor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717" y="2765183"/>
            <a:ext cx="686755" cy="6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RESİMLER\PNG\all\Netsca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00" y="4853868"/>
            <a:ext cx="591356" cy="5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RESİMLER\PNG\all\Ope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00" y="5877272"/>
            <a:ext cx="591356" cy="5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RESİMLER\PNG\all\Firef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108" y="3842418"/>
            <a:ext cx="591356" cy="5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83567" y="1340768"/>
            <a:ext cx="7525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İnternet üzerinde gezinti yapmamızı (SÖRF) sağlayan programlardır. En fazla kullanılanları aşağıda sıralanmıştır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21859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2286000" y="2132856"/>
            <a:ext cx="6172200" cy="2053590"/>
          </a:xfrm>
        </p:spPr>
        <p:txBody>
          <a:bodyPr>
            <a:normAutofit/>
          </a:bodyPr>
          <a:lstStyle/>
          <a:p>
            <a:r>
              <a:rPr lang="tr-TR" sz="4400" dirty="0">
                <a:latin typeface="Calibri" pitchFamily="34" charset="0"/>
                <a:cs typeface="Calibri" pitchFamily="34" charset="0"/>
              </a:rPr>
              <a:t>İNTERNET ALAN ADLARI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12808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WEB SİTESİ</a:t>
            </a:r>
            <a:endParaRPr lang="tr-TR" sz="36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47248" cy="3816424"/>
          </a:xfrm>
        </p:spPr>
        <p:txBody>
          <a:bodyPr>
            <a:noAutofit/>
          </a:bodyPr>
          <a:lstStyle/>
          <a:p>
            <a:r>
              <a:rPr lang="tr-TR" sz="3200" dirty="0" smtClean="0"/>
              <a:t>Web sitesi, </a:t>
            </a:r>
            <a:r>
              <a:rPr lang="tr-TR" sz="3200" dirty="0"/>
              <a:t>Internet </a:t>
            </a:r>
            <a:r>
              <a:rPr lang="tr-TR" sz="3200" dirty="0" smtClean="0"/>
              <a:t>üzerinde </a:t>
            </a:r>
            <a:r>
              <a:rPr lang="tr-TR" sz="3200" dirty="0"/>
              <a:t>yer alan </a:t>
            </a:r>
            <a:r>
              <a:rPr lang="tr-TR" sz="3200" dirty="0" smtClean="0"/>
              <a:t>birden çok sayfadan oluşan bilgi </a:t>
            </a:r>
            <a:r>
              <a:rPr lang="tr-TR" sz="3200" dirty="0"/>
              <a:t>topluluğudur.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Örnek:</a:t>
            </a:r>
            <a:r>
              <a:rPr lang="tr-TR" sz="3200" dirty="0"/>
              <a:t> </a:t>
            </a:r>
            <a:r>
              <a:rPr lang="tr-TR" sz="3200" dirty="0" smtClean="0"/>
              <a:t>www.milliyet.com.tr </a:t>
            </a:r>
            <a:r>
              <a:rPr lang="tr-TR" sz="3200" dirty="0"/>
              <a:t>, </a:t>
            </a:r>
            <a:r>
              <a:rPr lang="tr-TR" sz="3200" dirty="0" smtClean="0"/>
              <a:t>www.facebook.com </a:t>
            </a:r>
            <a:r>
              <a:rPr lang="tr-TR" sz="3200" dirty="0"/>
              <a:t>, </a:t>
            </a:r>
            <a:r>
              <a:rPr lang="tr-TR" sz="3200" dirty="0" smtClean="0"/>
              <a:t>www.google.com</a:t>
            </a:r>
            <a:endParaRPr lang="tr-TR" sz="28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D:\RESİMLER\PNG\all\Alpha Dista (Grey) Icon 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346087"/>
            <a:ext cx="1986955" cy="198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8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 txBox="1">
            <a:spLocks/>
          </p:cNvSpPr>
          <p:nvPr/>
        </p:nvSpPr>
        <p:spPr bwMode="auto">
          <a:xfrm>
            <a:off x="683568" y="116632"/>
            <a:ext cx="7850832" cy="952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NTERNET</a:t>
            </a:r>
            <a:r>
              <a:rPr kumimoji="0" lang="tr-TR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ADRESLERİNİN YAPISI</a:t>
            </a: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00034" y="1268760"/>
            <a:ext cx="8143932" cy="498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</a:t>
            </a:r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kaptanpasa</a:t>
            </a:r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k12</a:t>
            </a:r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</a:t>
            </a:r>
          </a:p>
          <a:p>
            <a:pPr algn="ctr"/>
            <a:endParaRPr lang="tr-TR" sz="2800" dirty="0" smtClean="0">
              <a:solidFill>
                <a:srgbClr val="00B0F0"/>
              </a:solidFill>
            </a:endParaRPr>
          </a:p>
          <a:p>
            <a:r>
              <a:rPr lang="tr-TR" sz="3200" dirty="0" smtClean="0">
                <a:solidFill>
                  <a:schemeClr val="tx2"/>
                </a:solidFill>
              </a:rPr>
              <a:t>www </a:t>
            </a:r>
            <a:r>
              <a:rPr lang="tr-TR" sz="3200" dirty="0" smtClean="0"/>
              <a:t>(World </a:t>
            </a:r>
            <a:r>
              <a:rPr lang="tr-TR" sz="3200" dirty="0" err="1" smtClean="0"/>
              <a:t>Wide</a:t>
            </a:r>
            <a:r>
              <a:rPr lang="tr-TR" sz="3200" dirty="0" smtClean="0"/>
              <a:t> Web) :</a:t>
            </a:r>
            <a:r>
              <a:rPr lang="tr-TR" sz="2000" dirty="0" smtClean="0"/>
              <a:t> </a:t>
            </a:r>
            <a:r>
              <a:rPr lang="tr-TR" sz="2400" dirty="0" smtClean="0"/>
              <a:t>Geniş dünya ağı</a:t>
            </a:r>
          </a:p>
          <a:p>
            <a:endParaRPr lang="tr-TR" sz="1600" dirty="0"/>
          </a:p>
          <a:p>
            <a:r>
              <a:rPr lang="tr-TR" sz="3200" dirty="0" err="1" smtClean="0">
                <a:solidFill>
                  <a:srgbClr val="FF0066"/>
                </a:solidFill>
              </a:rPr>
              <a:t>kaptanpasa</a:t>
            </a:r>
            <a:r>
              <a:rPr lang="tr-TR" sz="2800" dirty="0" smtClean="0">
                <a:solidFill>
                  <a:srgbClr val="FF0066"/>
                </a:solidFill>
              </a:rPr>
              <a:t>:</a:t>
            </a:r>
            <a:r>
              <a:rPr lang="tr-TR" sz="2000" dirty="0" smtClean="0">
                <a:solidFill>
                  <a:srgbClr val="FF0066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Bu kısma “Alan Adı” denir. Her adres için farklıdır. Siteyle ilgili ipucu verir. (bu örnekte </a:t>
            </a:r>
            <a:r>
              <a:rPr lang="tr-TR" sz="2400" dirty="0" err="1" smtClean="0">
                <a:solidFill>
                  <a:schemeClr val="tx1"/>
                </a:solidFill>
              </a:rPr>
              <a:t>Kaptanpaşa</a:t>
            </a:r>
            <a:r>
              <a:rPr lang="tr-TR" sz="2400" dirty="0" smtClean="0">
                <a:solidFill>
                  <a:schemeClr val="tx1"/>
                </a:solidFill>
              </a:rPr>
              <a:t>)</a:t>
            </a:r>
          </a:p>
          <a:p>
            <a:endParaRPr lang="tr-TR" sz="2000" dirty="0">
              <a:solidFill>
                <a:srgbClr val="FF0066"/>
              </a:solidFill>
            </a:endParaRPr>
          </a:p>
          <a:p>
            <a:r>
              <a:rPr lang="tr-TR" sz="3200" dirty="0" smtClean="0">
                <a:solidFill>
                  <a:srgbClr val="FFC000"/>
                </a:solidFill>
              </a:rPr>
              <a:t>k12: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Sitenin türünü belirten uzantısıdır. (bu adreste MEB Okul Siteleri-İlköğretim ve Liseler)</a:t>
            </a:r>
            <a:endParaRPr lang="tr-TR" sz="2400" dirty="0">
              <a:solidFill>
                <a:schemeClr val="tx1"/>
              </a:solidFill>
            </a:endParaRPr>
          </a:p>
          <a:p>
            <a:endParaRPr lang="tr-TR" sz="2400" dirty="0" smtClean="0">
              <a:solidFill>
                <a:srgbClr val="FFC000"/>
              </a:solidFill>
            </a:endParaRPr>
          </a:p>
          <a:p>
            <a:r>
              <a:rPr lang="tr-TR" sz="3200" dirty="0" smtClean="0">
                <a:solidFill>
                  <a:srgbClr val="00B0F0"/>
                </a:solidFill>
              </a:rPr>
              <a:t>tr: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Ülke kodu kısaltmasıdır. (bu adreste Türkiye)</a:t>
            </a:r>
            <a:endParaRPr lang="tr-TR" sz="1400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262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4848" cy="717567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SİTE UZANTILARI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39552" y="836712"/>
            <a:ext cx="771530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chemeClr val="tx2"/>
                </a:solidFill>
              </a:rPr>
              <a:t>Site türünü belirten uzantıdır.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com (</a:t>
            </a:r>
            <a:r>
              <a:rPr lang="tr-TR" dirty="0" err="1" smtClean="0">
                <a:solidFill>
                  <a:srgbClr val="FFC000"/>
                </a:solidFill>
              </a:rPr>
              <a:t>commercial</a:t>
            </a:r>
            <a:r>
              <a:rPr lang="tr-TR" dirty="0" smtClean="0">
                <a:solidFill>
                  <a:srgbClr val="FFC000"/>
                </a:solidFill>
              </a:rPr>
              <a:t>):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Ticari siteler için kullanılır.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gov (</a:t>
            </a:r>
            <a:r>
              <a:rPr lang="tr-TR" dirty="0" err="1" smtClean="0">
                <a:solidFill>
                  <a:srgbClr val="FFC000"/>
                </a:solidFill>
              </a:rPr>
              <a:t>government</a:t>
            </a:r>
            <a:r>
              <a:rPr lang="tr-TR" dirty="0" smtClean="0">
                <a:solidFill>
                  <a:srgbClr val="FFC000"/>
                </a:solidFill>
              </a:rPr>
              <a:t>):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Resmi kurumlar için kullanılır.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edu (</a:t>
            </a:r>
            <a:r>
              <a:rPr lang="tr-TR" dirty="0" err="1" smtClean="0">
                <a:solidFill>
                  <a:srgbClr val="FFC000"/>
                </a:solidFill>
              </a:rPr>
              <a:t>education</a:t>
            </a:r>
            <a:r>
              <a:rPr lang="tr-TR" dirty="0" smtClean="0">
                <a:solidFill>
                  <a:srgbClr val="FFC000"/>
                </a:solidFill>
              </a:rPr>
              <a:t>):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Üniversiteler için kullanılır.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org (</a:t>
            </a:r>
            <a:r>
              <a:rPr lang="tr-TR" dirty="0" err="1" smtClean="0">
                <a:solidFill>
                  <a:srgbClr val="FFC000"/>
                </a:solidFill>
              </a:rPr>
              <a:t>organization</a:t>
            </a:r>
            <a:r>
              <a:rPr lang="tr-TR" dirty="0" smtClean="0">
                <a:solidFill>
                  <a:srgbClr val="FFC000"/>
                </a:solidFill>
              </a:rPr>
              <a:t>):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Organizasyonlar, vakıf siteleri için kullanılır.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k12: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İlköğretim ve liseler için kullanılır.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mil (</a:t>
            </a:r>
            <a:r>
              <a:rPr lang="tr-TR" dirty="0" err="1" smtClean="0">
                <a:solidFill>
                  <a:srgbClr val="FFC000"/>
                </a:solidFill>
              </a:rPr>
              <a:t>military</a:t>
            </a:r>
            <a:r>
              <a:rPr lang="tr-TR" dirty="0" smtClean="0">
                <a:solidFill>
                  <a:srgbClr val="FFC000"/>
                </a:solidFill>
              </a:rPr>
              <a:t>):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Askeri siteler için kullanılır.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C000"/>
                </a:solidFill>
              </a:rPr>
              <a:t>net (network):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İletişim ağları ile ilgili kuruluşlar için kullanılır.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746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571480"/>
            <a:ext cx="7010400" cy="717567"/>
          </a:xfrm>
        </p:spPr>
        <p:txBody>
          <a:bodyPr/>
          <a:lstStyle/>
          <a:p>
            <a:r>
              <a:rPr lang="tr-TR" dirty="0" smtClean="0"/>
              <a:t>BAZI İNTERNET ADRESLERİ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11560" y="1857364"/>
            <a:ext cx="7532340" cy="39703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err="1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kaptanpasa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k12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</a:t>
            </a:r>
          </a:p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hacettepe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edu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</a:t>
            </a:r>
          </a:p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istanbulmarathon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org</a:t>
            </a:r>
          </a:p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ibb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gov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</a:t>
            </a:r>
          </a:p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youtube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</a:t>
            </a:r>
          </a:p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bilgisayarbilisim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net</a:t>
            </a:r>
          </a:p>
          <a:p>
            <a:pPr algn="ctr"/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</a:t>
            </a:r>
            <a:r>
              <a:rPr lang="tr-TR" sz="3600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kkk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mil</a:t>
            </a:r>
            <a:r>
              <a:rPr lang="tr-TR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tr-TR" sz="36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</a:t>
            </a:r>
            <a:endParaRPr lang="tr-TR" sz="36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Miriam" pitchFamily="34" charset="-79"/>
                <a:cs typeface="Miriam" pitchFamily="34" charset="-79"/>
              </a:rPr>
              <a:t>BİLGİSAYAR AĞLARI</a:t>
            </a:r>
            <a:endParaRPr lang="tr-TR" sz="4000" dirty="0"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600" dirty="0">
                <a:latin typeface="Calibri" pitchFamily="34" charset="0"/>
                <a:cs typeface="Calibri" pitchFamily="34" charset="0"/>
              </a:rPr>
              <a:t>Bilgisayar ağları genellikle boyutuna, kapsadığı alana veya yapısına </a:t>
            </a:r>
            <a:r>
              <a:rPr lang="tr-TR" sz="2600" dirty="0" smtClean="0">
                <a:latin typeface="Calibri" pitchFamily="34" charset="0"/>
                <a:cs typeface="Calibri" pitchFamily="34" charset="0"/>
              </a:rPr>
              <a:t>göre sınıflandırılır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. Aralarındaki farklar yavaş yavaş kaybolmasına rağmen aşağıdaki </a:t>
            </a:r>
            <a:r>
              <a:rPr lang="tr-TR" sz="2600" dirty="0" smtClean="0">
                <a:latin typeface="Calibri" pitchFamily="34" charset="0"/>
                <a:cs typeface="Calibri" pitchFamily="34" charset="0"/>
              </a:rPr>
              <a:t>ağ sınıflandırmaları 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sıkça </a:t>
            </a:r>
            <a:r>
              <a:rPr lang="tr-TR" sz="2600" dirty="0" smtClean="0">
                <a:latin typeface="Calibri" pitchFamily="34" charset="0"/>
                <a:cs typeface="Calibri" pitchFamily="34" charset="0"/>
              </a:rPr>
              <a:t>kullanılır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:</a:t>
            </a:r>
            <a:endParaRPr lang="tr-TR" sz="26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600" dirty="0">
                <a:latin typeface="Calibri" pitchFamily="34" charset="0"/>
                <a:cs typeface="Calibri" pitchFamily="34" charset="0"/>
              </a:rPr>
              <a:t>LAN (</a:t>
            </a:r>
            <a:r>
              <a:rPr lang="tr-TR" sz="2600" dirty="0" err="1">
                <a:latin typeface="Calibri" pitchFamily="34" charset="0"/>
                <a:cs typeface="Calibri" pitchFamily="34" charset="0"/>
              </a:rPr>
              <a:t>Local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600" dirty="0" err="1">
                <a:latin typeface="Calibri" pitchFamily="34" charset="0"/>
                <a:cs typeface="Calibri" pitchFamily="34" charset="0"/>
              </a:rPr>
              <a:t>Area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600" dirty="0" smtClean="0">
                <a:latin typeface="Calibri" pitchFamily="34" charset="0"/>
                <a:cs typeface="Calibri" pitchFamily="34" charset="0"/>
              </a:rPr>
              <a:t>Network – Yerel Alan Ağları)</a:t>
            </a:r>
            <a:endParaRPr lang="tr-TR" sz="2600" dirty="0">
              <a:latin typeface="Calibri" pitchFamily="34" charset="0"/>
              <a:cs typeface="Calibri" pitchFamily="34" charset="0"/>
            </a:endParaRPr>
          </a:p>
          <a:p>
            <a:r>
              <a:rPr lang="tr-TR" sz="2600" dirty="0" smtClean="0">
                <a:latin typeface="Calibri" pitchFamily="34" charset="0"/>
                <a:cs typeface="Calibri" pitchFamily="34" charset="0"/>
              </a:rPr>
              <a:t>MAN 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(</a:t>
            </a:r>
            <a:r>
              <a:rPr lang="tr-TR" sz="2600" dirty="0" err="1">
                <a:latin typeface="Calibri" pitchFamily="34" charset="0"/>
                <a:cs typeface="Calibri" pitchFamily="34" charset="0"/>
              </a:rPr>
              <a:t>Metropolitian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600" dirty="0" err="1">
                <a:latin typeface="Calibri" pitchFamily="34" charset="0"/>
                <a:cs typeface="Calibri" pitchFamily="34" charset="0"/>
              </a:rPr>
              <a:t>Area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600" dirty="0" smtClean="0">
                <a:latin typeface="Calibri" pitchFamily="34" charset="0"/>
                <a:cs typeface="Calibri" pitchFamily="34" charset="0"/>
              </a:rPr>
              <a:t>Network – Metropol Alan Ağları)</a:t>
            </a:r>
            <a:endParaRPr lang="tr-TR" sz="2600" dirty="0">
              <a:latin typeface="Calibri" pitchFamily="34" charset="0"/>
              <a:cs typeface="Calibri" pitchFamily="34" charset="0"/>
            </a:endParaRPr>
          </a:p>
          <a:p>
            <a:r>
              <a:rPr lang="tr-TR" sz="2600" dirty="0" smtClean="0">
                <a:latin typeface="Calibri" pitchFamily="34" charset="0"/>
                <a:cs typeface="Calibri" pitchFamily="34" charset="0"/>
              </a:rPr>
              <a:t>WAN 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(</a:t>
            </a:r>
            <a:r>
              <a:rPr lang="tr-TR" sz="2600" dirty="0" err="1">
                <a:latin typeface="Calibri" pitchFamily="34" charset="0"/>
                <a:cs typeface="Calibri" pitchFamily="34" charset="0"/>
              </a:rPr>
              <a:t>Wide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600" dirty="0" err="1">
                <a:latin typeface="Calibri" pitchFamily="34" charset="0"/>
                <a:cs typeface="Calibri" pitchFamily="34" charset="0"/>
              </a:rPr>
              <a:t>Area</a:t>
            </a:r>
            <a:r>
              <a:rPr lang="tr-T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600" dirty="0" smtClean="0">
                <a:latin typeface="Calibri" pitchFamily="34" charset="0"/>
                <a:cs typeface="Calibri" pitchFamily="34" charset="0"/>
              </a:rPr>
              <a:t>Network – Geniş Alan Ağları)</a:t>
            </a:r>
            <a:endParaRPr lang="tr-TR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7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03848" y="1844824"/>
            <a:ext cx="3071834" cy="387418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dirty="0" smtClean="0"/>
              <a:t>tr: </a:t>
            </a:r>
            <a:r>
              <a:rPr lang="tr-TR" dirty="0" smtClean="0">
                <a:solidFill>
                  <a:schemeClr val="tx2"/>
                </a:solidFill>
              </a:rPr>
              <a:t>Türkiye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ja: </a:t>
            </a:r>
            <a:r>
              <a:rPr lang="tr-TR" dirty="0" smtClean="0">
                <a:solidFill>
                  <a:schemeClr val="tx2"/>
                </a:solidFill>
              </a:rPr>
              <a:t>Japonya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de: </a:t>
            </a:r>
            <a:r>
              <a:rPr lang="tr-TR" dirty="0" smtClean="0">
                <a:solidFill>
                  <a:schemeClr val="tx2"/>
                </a:solidFill>
              </a:rPr>
              <a:t>Almanya</a:t>
            </a:r>
          </a:p>
          <a:p>
            <a:pPr>
              <a:lnSpc>
                <a:spcPct val="150000"/>
              </a:lnSpc>
              <a:buNone/>
            </a:pPr>
            <a:r>
              <a:rPr lang="tr-TR" dirty="0" err="1" smtClean="0"/>
              <a:t>nl</a:t>
            </a:r>
            <a:r>
              <a:rPr lang="tr-TR" dirty="0" smtClean="0"/>
              <a:t>: </a:t>
            </a:r>
            <a:r>
              <a:rPr lang="tr-TR" dirty="0" smtClean="0">
                <a:solidFill>
                  <a:schemeClr val="tx2"/>
                </a:solidFill>
              </a:rPr>
              <a:t>Hollanda</a:t>
            </a:r>
          </a:p>
          <a:p>
            <a:pPr>
              <a:lnSpc>
                <a:spcPct val="150000"/>
              </a:lnSpc>
              <a:buNone/>
            </a:pPr>
            <a:r>
              <a:rPr lang="tr-TR" dirty="0" err="1" smtClean="0"/>
              <a:t>uk</a:t>
            </a:r>
            <a:r>
              <a:rPr lang="tr-TR" dirty="0" smtClean="0"/>
              <a:t>: </a:t>
            </a:r>
            <a:r>
              <a:rPr lang="tr-TR" dirty="0" smtClean="0">
                <a:solidFill>
                  <a:schemeClr val="tx2"/>
                </a:solidFill>
              </a:rPr>
              <a:t>İngiltere</a:t>
            </a:r>
          </a:p>
          <a:p>
            <a:pPr>
              <a:lnSpc>
                <a:spcPct val="150000"/>
              </a:lnSpc>
              <a:buNone/>
            </a:pPr>
            <a:r>
              <a:rPr lang="tr-TR" dirty="0" err="1" smtClean="0"/>
              <a:t>ca</a:t>
            </a:r>
            <a:r>
              <a:rPr lang="tr-TR" dirty="0" smtClean="0"/>
              <a:t>: </a:t>
            </a:r>
            <a:r>
              <a:rPr lang="tr-TR" dirty="0" smtClean="0">
                <a:solidFill>
                  <a:schemeClr val="tx2"/>
                </a:solidFill>
              </a:rPr>
              <a:t>Kanada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4142-EB9E-420F-ABA9-83615F83C0D4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1524000" y="571480"/>
            <a:ext cx="7010400" cy="717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2E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Bazı Ülke Uzantıları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CC2E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alibri" pitchFamily="34" charset="0"/>
                <a:cs typeface="Calibri" pitchFamily="34" charset="0"/>
              </a:rPr>
              <a:t>AĞLA AMAÇLANANLAR</a:t>
            </a:r>
            <a:endParaRPr lang="tr-T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3888432" cy="2764904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/>
              <a:t>Kaynak Paylaşımı</a:t>
            </a:r>
          </a:p>
          <a:p>
            <a:pPr algn="just"/>
            <a:r>
              <a:rPr lang="tr-TR" sz="2800" dirty="0" smtClean="0"/>
              <a:t>Donanım</a:t>
            </a:r>
          </a:p>
          <a:p>
            <a:pPr algn="just"/>
            <a:r>
              <a:rPr lang="tr-TR" sz="2800" dirty="0" smtClean="0"/>
              <a:t>Yazılım</a:t>
            </a:r>
          </a:p>
          <a:p>
            <a:pPr algn="just"/>
            <a:r>
              <a:rPr lang="tr-TR" sz="2800" dirty="0"/>
              <a:t>V</a:t>
            </a:r>
            <a:r>
              <a:rPr lang="tr-TR" sz="2800" dirty="0" smtClean="0"/>
              <a:t>eri Paylaşımı</a:t>
            </a:r>
            <a:endParaRPr lang="tr-TR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 descr="D:\RESİMLER\Bilgisayar - Elektronik Parça Resimleri\resim (27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457" y="2204864"/>
            <a:ext cx="3024336" cy="227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43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/>
              <a:t>LAN </a:t>
            </a:r>
            <a:r>
              <a:rPr lang="tr-TR" sz="2800" b="1" i="1" dirty="0" smtClean="0"/>
              <a:t/>
            </a:r>
            <a:br>
              <a:rPr lang="tr-TR" sz="2800" b="1" i="1" dirty="0" smtClean="0"/>
            </a:br>
            <a:r>
              <a:rPr lang="en-US" sz="2800" b="1" i="1" dirty="0" smtClean="0"/>
              <a:t>(LOCAL AREA NETWORK – YEREL ALAN A</a:t>
            </a:r>
            <a:r>
              <a:rPr lang="tr-TR" sz="2800" b="1" i="1" dirty="0" smtClean="0"/>
              <a:t>ĞI</a:t>
            </a:r>
            <a:r>
              <a:rPr lang="en-US" sz="2800" b="1" i="1" dirty="0" smtClean="0"/>
              <a:t>)</a:t>
            </a:r>
            <a:endParaRPr lang="tr-TR" sz="2800" dirty="0"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dirty="0"/>
              <a:t>Yerel alan ağları (LAN -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Network) adından da anlaşılabileceği gibi bir yerleşke veya bir kurum içerisinde oluşturulan, dışa kapalı ağlardır. Bilgisayarlar arası uzaklık birkaç kilometreden fazla değildir. İstasyonlar küçük bir coğrafi alan içerisindedir.</a:t>
            </a:r>
          </a:p>
          <a:p>
            <a:r>
              <a:rPr lang="tr-TR" dirty="0"/>
              <a:t>Yerel ağlar diğerlerine göre daha hızlı çalışırlarken </a:t>
            </a:r>
            <a:r>
              <a:rPr lang="tr-TR" dirty="0" err="1"/>
              <a:t>megabit</a:t>
            </a:r>
            <a:r>
              <a:rPr lang="tr-TR" dirty="0"/>
              <a:t> gibi </a:t>
            </a:r>
            <a:r>
              <a:rPr lang="tr-TR" dirty="0" smtClean="0"/>
              <a:t>yüksek hızlara </a:t>
            </a:r>
            <a:r>
              <a:rPr lang="tr-TR" dirty="0"/>
              <a:t>erişirler.</a:t>
            </a:r>
          </a:p>
          <a:p>
            <a:r>
              <a:rPr lang="tr-TR" dirty="0"/>
              <a:t>Örnek olarak, evlerde veya işyerlerinde oluşturulan ağlar yerel alan ağlarına girer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2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/>
              <a:t>LAN </a:t>
            </a:r>
            <a:r>
              <a:rPr lang="tr-TR" sz="2800" b="1" i="1" dirty="0" smtClean="0"/>
              <a:t/>
            </a:r>
            <a:br>
              <a:rPr lang="tr-TR" sz="2800" b="1" i="1" dirty="0" smtClean="0"/>
            </a:br>
            <a:r>
              <a:rPr lang="en-US" sz="2800" b="1" i="1" dirty="0" smtClean="0"/>
              <a:t>(LOCAL AREA NETWORK – YEREL ALAN A</a:t>
            </a:r>
            <a:r>
              <a:rPr lang="tr-TR" sz="2800" b="1" i="1" dirty="0" smtClean="0"/>
              <a:t>ĞI</a:t>
            </a:r>
            <a:r>
              <a:rPr lang="en-US" sz="2800" b="1" i="1" dirty="0" smtClean="0"/>
              <a:t>)</a:t>
            </a:r>
            <a:endParaRPr lang="tr-TR" sz="2800" dirty="0"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183826" cy="314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923928" y="19888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 smtClean="0"/>
              <a:t>LAN’lar</a:t>
            </a:r>
            <a:r>
              <a:rPr lang="tr-TR" sz="2800" dirty="0" smtClean="0"/>
              <a:t>, genellikle </a:t>
            </a:r>
            <a:r>
              <a:rPr lang="tr-TR" sz="2800" dirty="0"/>
              <a:t>internet paylaşımının gerçekleştirilmesi, çok kullanıcılı basit programların kullanılması veya çok kullanıcılı oyunların oynandığı ağlardır.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39552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i="1" dirty="0" smtClean="0"/>
              <a:t>W</a:t>
            </a:r>
            <a:r>
              <a:rPr lang="en-US" sz="2800" b="1" i="1" dirty="0" smtClean="0"/>
              <a:t>AN </a:t>
            </a:r>
            <a:r>
              <a:rPr lang="tr-TR" sz="2800" b="1" i="1" dirty="0" smtClean="0"/>
              <a:t/>
            </a:r>
            <a:br>
              <a:rPr lang="tr-TR" sz="2800" b="1" i="1" dirty="0" smtClean="0"/>
            </a:br>
            <a:r>
              <a:rPr lang="en-US" sz="2800" b="1" i="1" dirty="0" smtClean="0"/>
              <a:t>(</a:t>
            </a:r>
            <a:r>
              <a:rPr lang="tr-TR" sz="2800" b="1" i="1" dirty="0" smtClean="0"/>
              <a:t>WIDE</a:t>
            </a:r>
            <a:r>
              <a:rPr lang="en-US" sz="2800" b="1" i="1" dirty="0" smtClean="0"/>
              <a:t> AREA NETWORK – </a:t>
            </a:r>
            <a:r>
              <a:rPr lang="tr-TR" sz="2800" b="1" i="1" dirty="0" smtClean="0"/>
              <a:t>GENİŞ</a:t>
            </a:r>
            <a:r>
              <a:rPr lang="en-US" sz="2800" b="1" i="1" dirty="0" smtClean="0"/>
              <a:t> ALAN A</a:t>
            </a:r>
            <a:r>
              <a:rPr lang="tr-TR" sz="2800" b="1" i="1" dirty="0" smtClean="0"/>
              <a:t>ĞI</a:t>
            </a:r>
            <a:r>
              <a:rPr lang="en-US" sz="2800" b="1" i="1" dirty="0" smtClean="0"/>
              <a:t>)</a:t>
            </a:r>
            <a:endParaRPr lang="tr-TR" sz="2800" dirty="0"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987824" y="1772816"/>
            <a:ext cx="55081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tr-TR" sz="2600" dirty="0"/>
              <a:t>Birbirlerine çok uzak yerel ağların bir araya gelerek oluşturduğu geniş ağlardır</a:t>
            </a:r>
            <a:r>
              <a:rPr lang="tr-TR" sz="2600" dirty="0" smtClean="0"/>
              <a:t>.</a:t>
            </a:r>
          </a:p>
          <a:p>
            <a:endParaRPr lang="tr-TR" sz="2600" dirty="0"/>
          </a:p>
          <a:p>
            <a:pPr marL="457200" indent="-457200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tr-TR" sz="2600" dirty="0" smtClean="0"/>
              <a:t>Ağlar </a:t>
            </a:r>
            <a:r>
              <a:rPr lang="tr-TR" sz="2600" dirty="0"/>
              <a:t>arası bağlantı fiber optik bir kablo ile olabileceği gibi uydular üzerinden de sağlanabilir</a:t>
            </a:r>
            <a:r>
              <a:rPr lang="tr-TR" sz="2600" dirty="0" smtClean="0"/>
              <a:t>.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endParaRPr lang="tr-TR" sz="2600" dirty="0"/>
          </a:p>
          <a:p>
            <a:pPr marL="457200" indent="-457200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tr-TR" sz="2600" dirty="0" smtClean="0"/>
              <a:t>Örnek olarak İNTERNET verilebilir.</a:t>
            </a:r>
            <a:endParaRPr lang="tr-TR" sz="2600" dirty="0"/>
          </a:p>
        </p:txBody>
      </p:sp>
      <p:pic>
        <p:nvPicPr>
          <p:cNvPr id="3074" name="Picture 2" descr="D:\RESİMLER\PNG\all\Network\Globe Connec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30" y="2852935"/>
            <a:ext cx="1947575" cy="194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7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RESİMLER\Bilgisayar - Elektronik Parça Resimleri\ethernet kart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466" y="4256573"/>
            <a:ext cx="3748838" cy="203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dirty="0" smtClean="0"/>
              <a:t>BİLGİSAYARIN AĞ BAĞLANTI NOKTALARI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tr-TR" dirty="0" smtClean="0"/>
              <a:t>Bilgisayarları ağ kullanarak birbirine bağlamak ve bilgi paylaşmak için her bilgisayarda bir ETHERNET </a:t>
            </a:r>
            <a:r>
              <a:rPr lang="tr-TR" dirty="0" err="1" smtClean="0"/>
              <a:t>KARTIna</a:t>
            </a:r>
            <a:r>
              <a:rPr lang="tr-TR" dirty="0" smtClean="0"/>
              <a:t> ihtiyaç vardır. Bu kart, dünyada sadece o kartta bulunan özel bir numaraya sahiptir. </a:t>
            </a:r>
          </a:p>
          <a:p>
            <a:r>
              <a:rPr lang="tr-TR" dirty="0" smtClean="0"/>
              <a:t>Bu kart </a:t>
            </a:r>
            <a:r>
              <a:rPr lang="tr-TR" dirty="0" err="1" smtClean="0"/>
              <a:t>ethernet</a:t>
            </a:r>
            <a:r>
              <a:rPr lang="tr-TR" dirty="0" smtClean="0"/>
              <a:t> kabloları aracılığıyla bilgisayarları birbirine bağlar. Kabloların ucundaki bağlantı noktasına RJ-45 adı verilir.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0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/>
              <a:t>BİLGİSAYARIN AĞ BAĞLANTI NOKTALARI</a:t>
            </a:r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7097980" y="6381328"/>
            <a:ext cx="197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riam" pitchFamily="34" charset="-79"/>
                <a:cs typeface="Miriam" pitchFamily="34" charset="-79"/>
              </a:rPr>
              <a:t>İNTERNET ve E-POSTA</a:t>
            </a:r>
            <a:endParaRPr lang="tr-T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5039"/>
            <a:ext cx="6088330" cy="44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92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1248</Words>
  <Application>Microsoft Office PowerPoint</Application>
  <PresentationFormat>Ekran Gösterisi (4:3)</PresentationFormat>
  <Paragraphs>184</Paragraphs>
  <Slides>30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Cumba</vt:lpstr>
      <vt:lpstr>İNTERNET ve E-POSTA</vt:lpstr>
      <vt:lpstr>AĞ NEDİR?</vt:lpstr>
      <vt:lpstr>BİLGİSAYAR AĞLARI</vt:lpstr>
      <vt:lpstr>AĞLA AMAÇLANANLAR</vt:lpstr>
      <vt:lpstr>LAN  (LOCAL AREA NETWORK – YEREL ALAN AĞI)</vt:lpstr>
      <vt:lpstr>LAN  (LOCAL AREA NETWORK – YEREL ALAN AĞI)</vt:lpstr>
      <vt:lpstr>WAN  (WIDE AREA NETWORK – GENİŞ ALAN AĞI)</vt:lpstr>
      <vt:lpstr>BİLGİSAYARIN AĞ BAĞLANTI NOKTALARI</vt:lpstr>
      <vt:lpstr>BİLGİSAYARIN AĞ BAĞLANTI NOKTALARI</vt:lpstr>
      <vt:lpstr>GEREKLİ AĞ ELEMANLARI</vt:lpstr>
      <vt:lpstr>BİLGİSAYARDA AĞ BAĞLANTILARI</vt:lpstr>
      <vt:lpstr>BİLGİSAYARDA AĞ BAĞLANTILARI</vt:lpstr>
      <vt:lpstr>İNTERNET</vt:lpstr>
      <vt:lpstr>İNTERNET NEDİR? İNTERcontinental NETwork – KITALAR ARASI AĞ</vt:lpstr>
      <vt:lpstr>İNTERNETİN KULLANIM ALANLARI</vt:lpstr>
      <vt:lpstr>İNTERNET’E BAĞLANTI</vt:lpstr>
      <vt:lpstr>MODEM</vt:lpstr>
      <vt:lpstr>İNTERNET’İN TARİHÇESİ</vt:lpstr>
      <vt:lpstr>Slayt 19</vt:lpstr>
      <vt:lpstr>TÜRKİYE’DE İNTERNET</vt:lpstr>
      <vt:lpstr>İNTERNET TERİMLERİ</vt:lpstr>
      <vt:lpstr>PROTOKOL</vt:lpstr>
      <vt:lpstr>PROTOKOL</vt:lpstr>
      <vt:lpstr>TARAYICI (BROWSER)</vt:lpstr>
      <vt:lpstr>İNTERNET ALAN ADLARI</vt:lpstr>
      <vt:lpstr>WEB SİTESİ</vt:lpstr>
      <vt:lpstr>Slayt 27</vt:lpstr>
      <vt:lpstr>SİTE UZANTILARI</vt:lpstr>
      <vt:lpstr>BAZI İNTERNET ADRESLERİ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 ve E-POSTA</dc:title>
  <dc:creator>CARPEDIEM</dc:creator>
  <cp:lastModifiedBy>EMRAH</cp:lastModifiedBy>
  <cp:revision>104</cp:revision>
  <dcterms:created xsi:type="dcterms:W3CDTF">2010-11-10T17:46:43Z</dcterms:created>
  <dcterms:modified xsi:type="dcterms:W3CDTF">2012-02-16T11:15:53Z</dcterms:modified>
</cp:coreProperties>
</file>