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Default Extension="wdp" ContentType="image/vnd.ms-photo"/>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8"/>
  </p:notesMasterIdLst>
  <p:sldIdLst>
    <p:sldId id="257" r:id="rId2"/>
    <p:sldId id="258" r:id="rId3"/>
    <p:sldId id="259" r:id="rId4"/>
    <p:sldId id="260" r:id="rId5"/>
    <p:sldId id="261" r:id="rId6"/>
    <p:sldId id="262" r:id="rId7"/>
    <p:sldId id="264" r:id="rId8"/>
    <p:sldId id="265" r:id="rId9"/>
    <p:sldId id="267" r:id="rId10"/>
    <p:sldId id="280" r:id="rId11"/>
    <p:sldId id="268" r:id="rId12"/>
    <p:sldId id="272" r:id="rId13"/>
    <p:sldId id="270" r:id="rId14"/>
    <p:sldId id="266" r:id="rId15"/>
    <p:sldId id="269" r:id="rId16"/>
    <p:sldId id="271" r:id="rId17"/>
    <p:sldId id="273" r:id="rId18"/>
    <p:sldId id="274" r:id="rId19"/>
    <p:sldId id="277" r:id="rId20"/>
    <p:sldId id="278" r:id="rId21"/>
    <p:sldId id="279" r:id="rId22"/>
    <p:sldId id="282" r:id="rId23"/>
    <p:sldId id="290" r:id="rId24"/>
    <p:sldId id="291" r:id="rId25"/>
    <p:sldId id="281" r:id="rId26"/>
    <p:sldId id="284" r:id="rId27"/>
    <p:sldId id="283" r:id="rId28"/>
    <p:sldId id="286" r:id="rId29"/>
    <p:sldId id="292" r:id="rId30"/>
    <p:sldId id="287" r:id="rId31"/>
    <p:sldId id="288" r:id="rId32"/>
    <p:sldId id="289" r:id="rId33"/>
    <p:sldId id="293" r:id="rId34"/>
    <p:sldId id="294" r:id="rId35"/>
    <p:sldId id="295" r:id="rId36"/>
    <p:sldId id="296" r:id="rId37"/>
    <p:sldId id="298" r:id="rId38"/>
    <p:sldId id="299" r:id="rId39"/>
    <p:sldId id="300" r:id="rId40"/>
    <p:sldId id="301" r:id="rId41"/>
    <p:sldId id="297" r:id="rId42"/>
    <p:sldId id="302" r:id="rId43"/>
    <p:sldId id="303" r:id="rId44"/>
    <p:sldId id="304" r:id="rId45"/>
    <p:sldId id="305" r:id="rId46"/>
    <p:sldId id="306" r:id="rId47"/>
    <p:sldId id="307" r:id="rId48"/>
    <p:sldId id="308" r:id="rId49"/>
    <p:sldId id="310" r:id="rId50"/>
    <p:sldId id="311" r:id="rId51"/>
    <p:sldId id="349" r:id="rId52"/>
    <p:sldId id="313" r:id="rId53"/>
    <p:sldId id="315" r:id="rId54"/>
    <p:sldId id="314" r:id="rId55"/>
    <p:sldId id="316" r:id="rId56"/>
    <p:sldId id="347" r:id="rId57"/>
    <p:sldId id="317" r:id="rId58"/>
    <p:sldId id="350" r:id="rId59"/>
    <p:sldId id="318" r:id="rId60"/>
    <p:sldId id="319" r:id="rId61"/>
    <p:sldId id="320" r:id="rId62"/>
    <p:sldId id="322" r:id="rId63"/>
    <p:sldId id="321" r:id="rId64"/>
    <p:sldId id="323" r:id="rId65"/>
    <p:sldId id="324" r:id="rId66"/>
    <p:sldId id="325" r:id="rId67"/>
    <p:sldId id="327" r:id="rId68"/>
    <p:sldId id="328" r:id="rId69"/>
    <p:sldId id="330" r:id="rId70"/>
    <p:sldId id="331" r:id="rId71"/>
    <p:sldId id="332" r:id="rId72"/>
    <p:sldId id="333" r:id="rId73"/>
    <p:sldId id="334" r:id="rId74"/>
    <p:sldId id="335" r:id="rId75"/>
    <p:sldId id="348" r:id="rId76"/>
    <p:sldId id="336" r:id="rId77"/>
    <p:sldId id="337" r:id="rId78"/>
    <p:sldId id="338" r:id="rId79"/>
    <p:sldId id="339" r:id="rId80"/>
    <p:sldId id="340" r:id="rId81"/>
    <p:sldId id="341" r:id="rId82"/>
    <p:sldId id="342" r:id="rId83"/>
    <p:sldId id="343" r:id="rId84"/>
    <p:sldId id="344" r:id="rId85"/>
    <p:sldId id="345" r:id="rId86"/>
    <p:sldId id="346" r:id="rId87"/>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174" y="-84"/>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notesMaster" Target="notesMasters/notes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7571FB-E832-43E2-BEB5-8599D256D647}" type="datetimeFigureOut">
              <a:rPr lang="tr-TR" smtClean="0"/>
              <a:pPr/>
              <a:t>04.11.2011</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0E41DEA-7C57-4AF0-86D9-458177E5B3A2}" type="slidenum">
              <a:rPr lang="tr-TR" smtClean="0"/>
              <a:pPr/>
              <a:t>‹#›</a:t>
            </a:fld>
            <a:endParaRPr lang="tr-TR"/>
          </a:p>
        </p:txBody>
      </p:sp>
    </p:spTree>
    <p:extLst>
      <p:ext uri="{BB962C8B-B14F-4D97-AF65-F5344CB8AC3E}">
        <p14:creationId xmlns:p14="http://schemas.microsoft.com/office/powerpoint/2010/main" xmlns="" val="32921455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C0E41DEA-7C57-4AF0-86D9-458177E5B3A2}" type="slidenum">
              <a:rPr lang="tr-TR" smtClean="0"/>
              <a:pPr/>
              <a:t>65</a:t>
            </a:fld>
            <a:endParaRPr lang="tr-TR"/>
          </a:p>
        </p:txBody>
      </p:sp>
    </p:spTree>
    <p:extLst>
      <p:ext uri="{BB962C8B-B14F-4D97-AF65-F5344CB8AC3E}">
        <p14:creationId xmlns:p14="http://schemas.microsoft.com/office/powerpoint/2010/main" xmlns="" val="31425250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4D74491A-FECF-49E2-81DC-754FC4027E82}" type="datetimeFigureOut">
              <a:rPr lang="tr-TR" smtClean="0"/>
              <a:pPr/>
              <a:t>04.11.2011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4270B6E-849F-4627-A3AB-AA58B1B214E2}"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4D74491A-FECF-49E2-81DC-754FC4027E82}" type="datetimeFigureOut">
              <a:rPr lang="tr-TR" smtClean="0"/>
              <a:pPr/>
              <a:t>04.11.2011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4270B6E-849F-4627-A3AB-AA58B1B214E2}"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4D74491A-FECF-49E2-81DC-754FC4027E82}" type="datetimeFigureOut">
              <a:rPr lang="tr-TR" smtClean="0"/>
              <a:pPr/>
              <a:t>04.11.2011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4270B6E-849F-4627-A3AB-AA58B1B214E2}" type="slidenum">
              <a:rPr lang="tr-TR" smtClean="0"/>
              <a:pPr/>
              <a:t>‹#›</a:t>
            </a:fld>
            <a:endParaRPr lang="tr-T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4D74491A-FECF-49E2-81DC-754FC4027E82}" type="datetimeFigureOut">
              <a:rPr lang="tr-TR" smtClean="0"/>
              <a:pPr/>
              <a:t>04.11.2011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4270B6E-849F-4627-A3AB-AA58B1B214E2}" type="slidenum">
              <a:rPr lang="tr-TR" smtClean="0"/>
              <a:pPr/>
              <a:t>‹#›</a:t>
            </a:fld>
            <a:endParaRPr lang="tr-TR"/>
          </a:p>
        </p:txBody>
      </p:sp>
      <p:sp>
        <p:nvSpPr>
          <p:cNvPr id="7" name="Title 6"/>
          <p:cNvSpPr>
            <a:spLocks noGrp="1"/>
          </p:cNvSpPr>
          <p:nvPr>
            <p:ph type="title"/>
          </p:nvPr>
        </p:nvSpPr>
        <p:spPr/>
        <p:txBody>
          <a:bodyPr/>
          <a:lstStyle/>
          <a:p>
            <a:r>
              <a:rPr lang="tr-TR" smtClean="0"/>
              <a:t>Asıl başlık stili için tıklatın</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4D74491A-FECF-49E2-81DC-754FC4027E82}" type="datetimeFigureOut">
              <a:rPr lang="tr-TR" smtClean="0"/>
              <a:pPr/>
              <a:t>04.11.2011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4270B6E-849F-4627-A3AB-AA58B1B214E2}"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5" name="Date Placeholder 4"/>
          <p:cNvSpPr>
            <a:spLocks noGrp="1"/>
          </p:cNvSpPr>
          <p:nvPr>
            <p:ph type="dt" sz="half" idx="10"/>
          </p:nvPr>
        </p:nvSpPr>
        <p:spPr/>
        <p:txBody>
          <a:bodyPr/>
          <a:lstStyle/>
          <a:p>
            <a:fld id="{4D74491A-FECF-49E2-81DC-754FC4027E82}" type="datetimeFigureOut">
              <a:rPr lang="tr-TR" smtClean="0"/>
              <a:pPr/>
              <a:t>04.11.2011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E4270B6E-849F-4627-A3AB-AA58B1B214E2}" type="slidenum">
              <a:rPr lang="tr-TR" smtClean="0"/>
              <a:pPr/>
              <a:t>‹#›</a:t>
            </a:fld>
            <a:endParaRPr lang="tr-TR"/>
          </a:p>
        </p:txBody>
      </p:sp>
      <p:sp>
        <p:nvSpPr>
          <p:cNvPr id="9" name="Content Placeholder 8"/>
          <p:cNvSpPr>
            <a:spLocks noGrp="1"/>
          </p:cNvSpPr>
          <p:nvPr>
            <p:ph sz="quarter" idx="13"/>
          </p:nvPr>
        </p:nvSpPr>
        <p:spPr>
          <a:xfrm>
            <a:off x="676655" y="2679192"/>
            <a:ext cx="3822192" cy="34472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4D74491A-FECF-49E2-81DC-754FC4027E82}" type="datetimeFigureOut">
              <a:rPr lang="tr-TR" smtClean="0"/>
              <a:pPr/>
              <a:t>04.11.2011</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E4270B6E-849F-4627-A3AB-AA58B1B214E2}"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fld id="{4D74491A-FECF-49E2-81DC-754FC4027E82}" type="datetimeFigureOut">
              <a:rPr lang="tr-TR" smtClean="0"/>
              <a:pPr/>
              <a:t>04.11.2011</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E4270B6E-849F-4627-A3AB-AA58B1B214E2}"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4D74491A-FECF-49E2-81DC-754FC4027E82}" type="datetimeFigureOut">
              <a:rPr lang="tr-TR" smtClean="0"/>
              <a:pPr/>
              <a:t>04.11.2011</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E4270B6E-849F-4627-A3AB-AA58B1B214E2}"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4D74491A-FECF-49E2-81DC-754FC4027E82}" type="datetimeFigureOut">
              <a:rPr lang="tr-TR" smtClean="0"/>
              <a:pPr/>
              <a:t>04.11.2011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E4270B6E-849F-4627-A3AB-AA58B1B214E2}" type="slidenum">
              <a:rPr lang="tr-TR" smtClean="0"/>
              <a:pPr/>
              <a:t>‹#›</a:t>
            </a:fld>
            <a:endParaRPr lang="tr-T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tr-TR" smtClean="0"/>
              <a:t>Asıl başlık stili için tıklatın</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4D74491A-FECF-49E2-81DC-754FC4027E82}" type="datetimeFigureOut">
              <a:rPr lang="tr-TR" smtClean="0"/>
              <a:pPr/>
              <a:t>04.11.2011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E4270B6E-849F-4627-A3AB-AA58B1B214E2}" type="slidenum">
              <a:rPr lang="tr-TR" smtClean="0"/>
              <a:pPr/>
              <a:t>‹#›</a:t>
            </a:fld>
            <a:endParaRPr lang="tr-T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4D74491A-FECF-49E2-81DC-754FC4027E82}" type="datetimeFigureOut">
              <a:rPr lang="tr-TR" smtClean="0"/>
              <a:pPr/>
              <a:t>04.11.2011</a:t>
            </a:fld>
            <a:endParaRPr lang="tr-T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tr-T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E4270B6E-849F-4627-A3AB-AA58B1B214E2}" type="slidenum">
              <a:rPr lang="tr-TR" smtClean="0"/>
              <a:pPr/>
              <a:t>‹#›</a:t>
            </a:fld>
            <a:endParaRPr lang="tr-T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3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4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44.xml.rels><?xml version="1.0" encoding="UTF-8" standalone="yes"?>
<Relationships xmlns="http://schemas.openxmlformats.org/package/2006/relationships"><Relationship Id="rId8" Type="http://schemas.openxmlformats.org/officeDocument/2006/relationships/image" Target="../media/image38.png"/><Relationship Id="rId3" Type="http://schemas.microsoft.com/office/2007/relationships/hdphoto" Target="../media/hdphoto1.wdp"/><Relationship Id="rId7" Type="http://schemas.openxmlformats.org/officeDocument/2006/relationships/image" Target="../media/image37.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4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4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5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5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5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6.png"/></Relationships>
</file>

<file path=ppt/slides/_rels/slide6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6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8" Type="http://schemas.openxmlformats.org/officeDocument/2006/relationships/image" Target="../media/image56.png"/><Relationship Id="rId3" Type="http://schemas.microsoft.com/office/2007/relationships/hdphoto" Target="../media/hdphoto1.wdp"/><Relationship Id="rId7" Type="http://schemas.openxmlformats.org/officeDocument/2006/relationships/image" Target="../media/image55.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54.png"/><Relationship Id="rId11" Type="http://schemas.openxmlformats.org/officeDocument/2006/relationships/image" Target="../media/image59.png"/><Relationship Id="rId5" Type="http://schemas.openxmlformats.org/officeDocument/2006/relationships/image" Target="../media/image53.png"/><Relationship Id="rId10" Type="http://schemas.openxmlformats.org/officeDocument/2006/relationships/image" Target="../media/image58.png"/><Relationship Id="rId4" Type="http://schemas.openxmlformats.org/officeDocument/2006/relationships/image" Target="../media/image52.png"/><Relationship Id="rId9" Type="http://schemas.openxmlformats.org/officeDocument/2006/relationships/image" Target="../media/image57.png"/></Relationships>
</file>

<file path=ppt/slides/_rels/slide67.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6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7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7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8.png"/></Relationships>
</file>

<file path=ppt/slides/_rels/slide7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9.png"/></Relationships>
</file>

<file path=ppt/slides/_rels/slide75.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72.png"/><Relationship Id="rId4" Type="http://schemas.openxmlformats.org/officeDocument/2006/relationships/image" Target="../media/image71.png"/></Relationships>
</file>

<file path=ppt/slides/_rels/slide7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74.png"/><Relationship Id="rId4" Type="http://schemas.openxmlformats.org/officeDocument/2006/relationships/image" Target="../media/image73.png"/></Relationships>
</file>

<file path=ppt/slides/_rels/slide7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75.png"/></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8" Type="http://schemas.openxmlformats.org/officeDocument/2006/relationships/image" Target="../media/image82.png"/><Relationship Id="rId3" Type="http://schemas.microsoft.com/office/2007/relationships/hdphoto" Target="../media/hdphoto1.wdp"/><Relationship Id="rId7" Type="http://schemas.openxmlformats.org/officeDocument/2006/relationships/image" Target="../media/image81.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80.png"/><Relationship Id="rId5" Type="http://schemas.openxmlformats.org/officeDocument/2006/relationships/image" Target="../media/image79.png"/><Relationship Id="rId4" Type="http://schemas.openxmlformats.org/officeDocument/2006/relationships/image" Target="../media/image78.png"/></Relationships>
</file>

<file path=ppt/slides/_rels/slide8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4.png"/><Relationship Id="rId4" Type="http://schemas.openxmlformats.org/officeDocument/2006/relationships/image" Target="../media/image83.png"/></Relationships>
</file>

<file path=ppt/slides/_rels/slide8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84.png"/></Relationships>
</file>

<file path=ppt/slides/_rels/slide8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85.png"/></Relationships>
</file>

<file path=ppt/slides/_rels/slide8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86.png"/></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323528" y="2348880"/>
            <a:ext cx="8496943" cy="910072"/>
          </a:xfrm>
        </p:spPr>
        <p:txBody>
          <a:bodyPr>
            <a:normAutofit/>
          </a:bodyPr>
          <a:lstStyle/>
          <a:p>
            <a:r>
              <a:rPr lang="tr-TR" dirty="0"/>
              <a:t>İŞLETİM SİSTEMİNİ KULLANMA</a:t>
            </a:r>
          </a:p>
        </p:txBody>
      </p:sp>
      <p:sp>
        <p:nvSpPr>
          <p:cNvPr id="5" name="Metin kutusu 4"/>
          <p:cNvSpPr txBox="1"/>
          <p:nvPr/>
        </p:nvSpPr>
        <p:spPr>
          <a:xfrm>
            <a:off x="5364088" y="396340"/>
            <a:ext cx="3385472" cy="338554"/>
          </a:xfrm>
          <a:prstGeom prst="rect">
            <a:avLst/>
          </a:prstGeom>
          <a:noFill/>
        </p:spPr>
        <p:txBody>
          <a:bodyPr wrap="square" rtlCol="0">
            <a:spAutoFit/>
          </a:bodyPr>
          <a:lstStyle/>
          <a:p>
            <a:pPr algn="r"/>
            <a:r>
              <a:rPr lang="tr-TR" sz="1600" dirty="0" smtClean="0">
                <a:solidFill>
                  <a:schemeClr val="bg1">
                    <a:lumMod val="95000"/>
                  </a:schemeClr>
                </a:solidFill>
              </a:rPr>
              <a:t>BİLGİSAYAR KULLANMA</a:t>
            </a:r>
            <a:endParaRPr lang="tr-TR" sz="1600" dirty="0">
              <a:solidFill>
                <a:schemeClr val="bg1">
                  <a:lumMod val="95000"/>
                </a:schemeClr>
              </a:solidFill>
            </a:endParaRPr>
          </a:p>
        </p:txBody>
      </p:sp>
      <p:pic>
        <p:nvPicPr>
          <p:cNvPr id="1026" name="Picture 2" descr="D:\RESİMLER\PNG\all\Windows2.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429883" y="3486683"/>
            <a:ext cx="2102557" cy="2102557"/>
          </a:xfrm>
          <a:prstGeom prst="rect">
            <a:avLst/>
          </a:prstGeom>
          <a:ln>
            <a:noFill/>
          </a:ln>
          <a:effectLst>
            <a:outerShdw blurRad="292100" dist="139700" dir="2700000" algn="tl" rotWithShape="0">
              <a:srgbClr val="333333">
                <a:alpha val="65000"/>
              </a:srgbClr>
            </a:outerShdw>
          </a:effectLst>
        </p:spPr>
      </p:pic>
      <p:pic>
        <p:nvPicPr>
          <p:cNvPr id="1027" name="Picture 3" descr="D:\RESİMLER\PNG\all\Apple.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275856" y="396340"/>
            <a:ext cx="2232248" cy="223224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971600" y="3126686"/>
            <a:ext cx="2161829" cy="237626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4925665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28596" y="2219684"/>
            <a:ext cx="3929090" cy="3873612"/>
          </a:xfrm>
        </p:spPr>
        <p:txBody>
          <a:bodyPr>
            <a:normAutofit/>
          </a:bodyPr>
          <a:lstStyle/>
          <a:p>
            <a:pPr marL="582930" indent="-514350">
              <a:buNone/>
            </a:pPr>
            <a:r>
              <a:rPr lang="tr-TR" dirty="0" smtClean="0">
                <a:solidFill>
                  <a:schemeClr val="tx2">
                    <a:lumMod val="90000"/>
                  </a:schemeClr>
                </a:solidFill>
              </a:rPr>
              <a:t>   </a:t>
            </a:r>
            <a:r>
              <a:rPr lang="tr-TR" dirty="0" smtClean="0">
                <a:solidFill>
                  <a:srgbClr val="C00000"/>
                </a:solidFill>
              </a:rPr>
              <a:t>3. ADIM:</a:t>
            </a:r>
          </a:p>
          <a:p>
            <a:pPr marL="582930" indent="-514350">
              <a:buNone/>
            </a:pPr>
            <a:endParaRPr lang="tr-TR" dirty="0" smtClean="0">
              <a:solidFill>
                <a:schemeClr val="tx2">
                  <a:lumMod val="90000"/>
                </a:schemeClr>
              </a:solidFill>
            </a:endParaRPr>
          </a:p>
          <a:p>
            <a:pPr>
              <a:buNone/>
            </a:pPr>
            <a:r>
              <a:rPr lang="tr-TR" dirty="0" smtClean="0">
                <a:solidFill>
                  <a:schemeClr val="tx2">
                    <a:lumMod val="90000"/>
                  </a:schemeClr>
                </a:solidFill>
              </a:rPr>
              <a:t>	Sonra KAPAT tıklanır.</a:t>
            </a:r>
          </a:p>
          <a:p>
            <a:pPr>
              <a:buNone/>
            </a:pPr>
            <a:endParaRPr lang="tr-TR" dirty="0" smtClean="0">
              <a:solidFill>
                <a:schemeClr val="tx2">
                  <a:lumMod val="90000"/>
                </a:schemeClr>
              </a:solidFill>
            </a:endParaRPr>
          </a:p>
          <a:p>
            <a:pPr>
              <a:buNone/>
            </a:pPr>
            <a:r>
              <a:rPr lang="tr-TR" dirty="0" smtClean="0">
                <a:solidFill>
                  <a:schemeClr val="tx2">
                    <a:lumMod val="90000"/>
                  </a:schemeClr>
                </a:solidFill>
              </a:rPr>
              <a:t>    Bu işlemden sonra başka bir düğmeye basılmaz.</a:t>
            </a:r>
          </a:p>
          <a:p>
            <a:pPr>
              <a:buNone/>
            </a:pPr>
            <a:endParaRPr lang="tr-TR" dirty="0" smtClean="0">
              <a:solidFill>
                <a:schemeClr val="tx2">
                  <a:lumMod val="90000"/>
                </a:schemeClr>
              </a:solidFill>
            </a:endParaRPr>
          </a:p>
          <a:p>
            <a:pPr>
              <a:buNone/>
            </a:pPr>
            <a:r>
              <a:rPr lang="tr-TR" dirty="0" smtClean="0">
                <a:solidFill>
                  <a:schemeClr val="tx2">
                    <a:lumMod val="90000"/>
                  </a:schemeClr>
                </a:solidFill>
              </a:rPr>
              <a:t>	Ve bilgisayar bir süre sonra kapanır.</a:t>
            </a:r>
          </a:p>
        </p:txBody>
      </p:sp>
      <p:sp>
        <p:nvSpPr>
          <p:cNvPr id="4" name="1 Başlık"/>
          <p:cNvSpPr>
            <a:spLocks noGrp="1"/>
          </p:cNvSpPr>
          <p:nvPr>
            <p:ph type="title"/>
          </p:nvPr>
        </p:nvSpPr>
        <p:spPr>
          <a:xfrm>
            <a:off x="914400" y="714400"/>
            <a:ext cx="7772400" cy="914400"/>
          </a:xfrm>
        </p:spPr>
        <p:txBody>
          <a:bodyPr>
            <a:normAutofit fontScale="90000"/>
          </a:bodyPr>
          <a:lstStyle/>
          <a:p>
            <a:r>
              <a:rPr lang="tr-TR" dirty="0"/>
              <a:t>WINDOWS XP’DE BİLGİSAYARI KAPATMAK İÇİN</a:t>
            </a:r>
          </a:p>
        </p:txBody>
      </p:sp>
      <p:pic>
        <p:nvPicPr>
          <p:cNvPr id="4099" name="Picture 3"/>
          <p:cNvPicPr>
            <a:picLocks noChangeAspect="1" noChangeArrowheads="1"/>
          </p:cNvPicPr>
          <p:nvPr/>
        </p:nvPicPr>
        <p:blipFill>
          <a:blip r:embed="rId2" cstate="print"/>
          <a:srcRect/>
          <a:stretch>
            <a:fillRect/>
          </a:stretch>
        </p:blipFill>
        <p:spPr bwMode="auto">
          <a:xfrm>
            <a:off x="4644008" y="3068960"/>
            <a:ext cx="4247617" cy="2071702"/>
          </a:xfrm>
          <a:prstGeom prst="rect">
            <a:avLst/>
          </a:prstGeom>
          <a:noFill/>
          <a:ln w="9525">
            <a:noFill/>
            <a:miter lim="800000"/>
            <a:headEnd/>
            <a:tailEnd/>
          </a:ln>
          <a:effectLst/>
        </p:spPr>
      </p:pic>
      <p:sp>
        <p:nvSpPr>
          <p:cNvPr id="6" name="Başlık 2"/>
          <p:cNvSpPr txBox="1">
            <a:spLocks/>
          </p:cNvSpPr>
          <p:nvPr/>
        </p:nvSpPr>
        <p:spPr>
          <a:xfrm>
            <a:off x="6012161" y="6334472"/>
            <a:ext cx="2880320" cy="50405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tr-TR" sz="1400" dirty="0" smtClean="0">
                <a:solidFill>
                  <a:schemeClr val="accent3">
                    <a:lumMod val="50000"/>
                  </a:schemeClr>
                </a:solidFill>
              </a:rPr>
              <a:t>BİLGİSAYARDA İLK ADIM</a:t>
            </a:r>
            <a:endParaRPr lang="tr-TR" sz="1400" dirty="0">
              <a:solidFill>
                <a:schemeClr val="accent3">
                  <a:lumMod val="50000"/>
                </a:schemeClr>
              </a:solidFill>
            </a:endParaRPr>
          </a:p>
        </p:txBody>
      </p:sp>
      <p:sp>
        <p:nvSpPr>
          <p:cNvPr id="8" name="Başlık 1"/>
          <p:cNvSpPr txBox="1">
            <a:spLocks/>
          </p:cNvSpPr>
          <p:nvPr/>
        </p:nvSpPr>
        <p:spPr>
          <a:xfrm>
            <a:off x="5940152" y="44624"/>
            <a:ext cx="2952329"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tr-TR" sz="1400" dirty="0" smtClean="0"/>
              <a:t>İŞLETİM SİSTEMİNİ KULLANMA</a:t>
            </a:r>
            <a:endParaRPr lang="tr-TR" sz="1400" dirty="0"/>
          </a:p>
        </p:txBody>
      </p:sp>
      <p:sp>
        <p:nvSpPr>
          <p:cNvPr id="9" name="Başlık 1"/>
          <p:cNvSpPr txBox="1">
            <a:spLocks/>
          </p:cNvSpPr>
          <p:nvPr/>
        </p:nvSpPr>
        <p:spPr>
          <a:xfrm>
            <a:off x="251520" y="44624"/>
            <a:ext cx="2952329"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tr-TR" sz="1400" dirty="0" smtClean="0"/>
              <a:t>BİLGİSAYAR KULLANMA</a:t>
            </a:r>
            <a:endParaRPr lang="tr-TR" sz="1400" dirty="0"/>
          </a:p>
        </p:txBody>
      </p:sp>
    </p:spTree>
    <p:extLst>
      <p:ext uri="{BB962C8B-B14F-4D97-AF65-F5344CB8AC3E}">
        <p14:creationId xmlns:p14="http://schemas.microsoft.com/office/powerpoint/2010/main" xmlns="" val="29359479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lum bright="70000" contrast="-70000"/>
            <a:extLst>
              <a:ext uri="{BEBA8EAE-BF5A-486C-A8C5-ECC9F3942E4B}">
                <a14:imgProps xmlns:a14="http://schemas.microsoft.com/office/drawing/2010/main" xmlns="">
                  <a14:imgLayer r:embed="rId3">
                    <a14:imgEffect>
                      <a14:artisticCrisscrossEtching/>
                    </a14:imgEffect>
                  </a14:imgLayer>
                </a14:imgProps>
              </a:ext>
              <a:ext uri="{28A0092B-C50C-407E-A947-70E740481C1C}">
                <a14:useLocalDpi xmlns:a14="http://schemas.microsoft.com/office/drawing/2010/main" xmlns="" val="0"/>
              </a:ext>
            </a:extLst>
          </a:blip>
          <a:srcRect/>
          <a:stretch>
            <a:fillRect/>
          </a:stretch>
        </p:blipFill>
        <p:spPr bwMode="auto">
          <a:xfrm>
            <a:off x="2195736" y="2132856"/>
            <a:ext cx="4824535" cy="4824535"/>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Başlık 2"/>
          <p:cNvSpPr>
            <a:spLocks noGrp="1"/>
          </p:cNvSpPr>
          <p:nvPr>
            <p:ph type="title"/>
          </p:nvPr>
        </p:nvSpPr>
        <p:spPr>
          <a:xfrm>
            <a:off x="251520" y="3284984"/>
            <a:ext cx="8784976" cy="1612768"/>
          </a:xfrm>
        </p:spPr>
        <p:txBody>
          <a:bodyPr>
            <a:normAutofit fontScale="90000"/>
          </a:bodyPr>
          <a:lstStyle/>
          <a:p>
            <a:r>
              <a:rPr lang="tr-TR" dirty="0" smtClean="0">
                <a:solidFill>
                  <a:srgbClr val="C00000"/>
                </a:solidFill>
              </a:rPr>
              <a:t>WINDOWS VISTA’DA ve WINDOWS 7’DE</a:t>
            </a:r>
            <a:br>
              <a:rPr lang="tr-TR" dirty="0" smtClean="0">
                <a:solidFill>
                  <a:srgbClr val="C00000"/>
                </a:solidFill>
              </a:rPr>
            </a:br>
            <a:r>
              <a:rPr lang="tr-TR" dirty="0" smtClean="0">
                <a:solidFill>
                  <a:srgbClr val="C00000"/>
                </a:solidFill>
              </a:rPr>
              <a:t>BİLGİSAYARI DÜZGÜN BİR ŞEKİLDE KAPATMA</a:t>
            </a:r>
            <a:endParaRPr lang="tr-TR" dirty="0">
              <a:solidFill>
                <a:srgbClr val="C00000"/>
              </a:solidFill>
            </a:endParaRPr>
          </a:p>
        </p:txBody>
      </p:sp>
      <p:sp>
        <p:nvSpPr>
          <p:cNvPr id="5" name="Başlık 1"/>
          <p:cNvSpPr txBox="1">
            <a:spLocks/>
          </p:cNvSpPr>
          <p:nvPr/>
        </p:nvSpPr>
        <p:spPr>
          <a:xfrm>
            <a:off x="5940152" y="44624"/>
            <a:ext cx="2952329"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tr-TR" sz="1400" dirty="0" smtClean="0"/>
              <a:t>İŞLETİM SİSTEMİNİ KULLANMA</a:t>
            </a:r>
            <a:endParaRPr lang="tr-TR" sz="1400" dirty="0"/>
          </a:p>
        </p:txBody>
      </p:sp>
      <p:sp>
        <p:nvSpPr>
          <p:cNvPr id="6" name="Başlık 1"/>
          <p:cNvSpPr txBox="1">
            <a:spLocks/>
          </p:cNvSpPr>
          <p:nvPr/>
        </p:nvSpPr>
        <p:spPr>
          <a:xfrm>
            <a:off x="251520" y="44624"/>
            <a:ext cx="2952329"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tr-TR" sz="1400" dirty="0" smtClean="0"/>
              <a:t>BİLGİSAYAR KULLANMA</a:t>
            </a:r>
            <a:endParaRPr lang="tr-TR" sz="1400" dirty="0"/>
          </a:p>
        </p:txBody>
      </p:sp>
      <p:sp>
        <p:nvSpPr>
          <p:cNvPr id="8" name="Başlık 2"/>
          <p:cNvSpPr txBox="1">
            <a:spLocks/>
          </p:cNvSpPr>
          <p:nvPr/>
        </p:nvSpPr>
        <p:spPr>
          <a:xfrm>
            <a:off x="690032" y="404664"/>
            <a:ext cx="7772400" cy="1524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tr-TR" dirty="0"/>
          </a:p>
        </p:txBody>
      </p:sp>
      <p:sp>
        <p:nvSpPr>
          <p:cNvPr id="9" name="Başlık 2"/>
          <p:cNvSpPr txBox="1">
            <a:spLocks/>
          </p:cNvSpPr>
          <p:nvPr/>
        </p:nvSpPr>
        <p:spPr>
          <a:xfrm>
            <a:off x="6012161" y="6334472"/>
            <a:ext cx="2880320" cy="50405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tr-TR" sz="1400" dirty="0" smtClean="0">
                <a:solidFill>
                  <a:schemeClr val="accent3">
                    <a:lumMod val="50000"/>
                  </a:schemeClr>
                </a:solidFill>
              </a:rPr>
              <a:t>BİLGİSAYARDA İLK ADIM</a:t>
            </a:r>
            <a:endParaRPr lang="tr-TR" sz="1400" dirty="0">
              <a:solidFill>
                <a:schemeClr val="accent3">
                  <a:lumMod val="50000"/>
                </a:schemeClr>
              </a:solidFill>
            </a:endParaRPr>
          </a:p>
        </p:txBody>
      </p:sp>
    </p:spTree>
    <p:extLst>
      <p:ext uri="{BB962C8B-B14F-4D97-AF65-F5344CB8AC3E}">
        <p14:creationId xmlns:p14="http://schemas.microsoft.com/office/powerpoint/2010/main" xmlns="" val="11971293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499992" y="2780928"/>
            <a:ext cx="4208140" cy="31665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2 İçerik Yer Tutucusu"/>
          <p:cNvSpPr>
            <a:spLocks noGrp="1"/>
          </p:cNvSpPr>
          <p:nvPr>
            <p:ph idx="1"/>
          </p:nvPr>
        </p:nvSpPr>
        <p:spPr>
          <a:xfrm>
            <a:off x="571472" y="2647656"/>
            <a:ext cx="3443286" cy="2365520"/>
          </a:xfrm>
        </p:spPr>
        <p:txBody>
          <a:bodyPr/>
          <a:lstStyle/>
          <a:p>
            <a:pPr marL="582930" indent="-514350">
              <a:buNone/>
            </a:pPr>
            <a:r>
              <a:rPr lang="tr-TR" dirty="0" smtClean="0">
                <a:solidFill>
                  <a:schemeClr val="tx2">
                    <a:lumMod val="90000"/>
                  </a:schemeClr>
                </a:solidFill>
              </a:rPr>
              <a:t>   </a:t>
            </a:r>
            <a:r>
              <a:rPr lang="tr-TR" dirty="0" smtClean="0">
                <a:solidFill>
                  <a:srgbClr val="C00000"/>
                </a:solidFill>
              </a:rPr>
              <a:t>1. ADIM:</a:t>
            </a:r>
          </a:p>
          <a:p>
            <a:pPr marL="582930" indent="-514350">
              <a:buNone/>
            </a:pPr>
            <a:endParaRPr lang="tr-TR" dirty="0" smtClean="0">
              <a:solidFill>
                <a:schemeClr val="tx2">
                  <a:lumMod val="90000"/>
                </a:schemeClr>
              </a:solidFill>
            </a:endParaRPr>
          </a:p>
          <a:p>
            <a:pPr>
              <a:buNone/>
            </a:pPr>
            <a:r>
              <a:rPr lang="tr-TR" dirty="0" smtClean="0">
                <a:solidFill>
                  <a:schemeClr val="tx2">
                    <a:lumMod val="90000"/>
                  </a:schemeClr>
                </a:solidFill>
              </a:rPr>
              <a:t>	</a:t>
            </a:r>
            <a:r>
              <a:rPr lang="tr-TR" dirty="0" smtClean="0"/>
              <a:t>Öncelikle bütün programlar ve bütün pencereler kapatılır.</a:t>
            </a:r>
          </a:p>
        </p:txBody>
      </p:sp>
      <p:sp>
        <p:nvSpPr>
          <p:cNvPr id="4" name="1 Başlık"/>
          <p:cNvSpPr>
            <a:spLocks noGrp="1"/>
          </p:cNvSpPr>
          <p:nvPr>
            <p:ph type="title"/>
          </p:nvPr>
        </p:nvSpPr>
        <p:spPr>
          <a:xfrm>
            <a:off x="107505" y="620688"/>
            <a:ext cx="8928992" cy="914400"/>
          </a:xfrm>
        </p:spPr>
        <p:txBody>
          <a:bodyPr>
            <a:noAutofit/>
          </a:bodyPr>
          <a:lstStyle/>
          <a:p>
            <a:r>
              <a:rPr lang="en-US" sz="3600" dirty="0"/>
              <a:t>WINDOWS VISTA’DA ve WINDOWS 7’DE</a:t>
            </a:r>
            <a:r>
              <a:rPr lang="tr-TR" sz="3600" dirty="0" smtClean="0"/>
              <a:t> KAPATMAK İÇİN</a:t>
            </a:r>
            <a:endParaRPr lang="tr-TR" sz="3600" dirty="0"/>
          </a:p>
        </p:txBody>
      </p:sp>
      <p:sp>
        <p:nvSpPr>
          <p:cNvPr id="10" name="9 Sağ Ok"/>
          <p:cNvSpPr/>
          <p:nvPr/>
        </p:nvSpPr>
        <p:spPr>
          <a:xfrm rot="19700200">
            <a:off x="6008253" y="3228577"/>
            <a:ext cx="2571768" cy="714380"/>
          </a:xfrm>
          <a:prstGeom prst="rightArrow">
            <a:avLst/>
          </a:prstGeom>
          <a:ln/>
        </p:spPr>
        <p:style>
          <a:lnRef idx="3">
            <a:schemeClr val="lt1"/>
          </a:lnRef>
          <a:fillRef idx="1">
            <a:schemeClr val="dk1"/>
          </a:fillRef>
          <a:effectRef idx="1">
            <a:schemeClr val="dk1"/>
          </a:effectRef>
          <a:fontRef idx="minor">
            <a:schemeClr val="lt1"/>
          </a:fontRef>
        </p:style>
        <p:txBody>
          <a:bodyPr rtlCol="0" anchor="ctr"/>
          <a:lstStyle/>
          <a:p>
            <a:pPr algn="ctr"/>
            <a:endParaRPr lang="tr-TR" b="1">
              <a:ln w="18000">
                <a:solidFill>
                  <a:schemeClr val="accent2">
                    <a:satMod val="140000"/>
                    <a:alpha val="55000"/>
                  </a:schemeClr>
                </a:solidFill>
                <a:prstDash val="solid"/>
                <a:miter lim="800000"/>
              </a:ln>
              <a:noFill/>
              <a:effectLst>
                <a:outerShdw blurRad="25500" dist="23000" dir="7020000" algn="tl">
                  <a:srgbClr val="000000">
                    <a:alpha val="65000"/>
                  </a:srgbClr>
                </a:outerShdw>
              </a:effectLst>
            </a:endParaRPr>
          </a:p>
        </p:txBody>
      </p:sp>
      <p:sp>
        <p:nvSpPr>
          <p:cNvPr id="6" name="Başlık 2"/>
          <p:cNvSpPr txBox="1">
            <a:spLocks/>
          </p:cNvSpPr>
          <p:nvPr/>
        </p:nvSpPr>
        <p:spPr>
          <a:xfrm>
            <a:off x="6012161" y="6334472"/>
            <a:ext cx="2880320" cy="50405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tr-TR" sz="1400" dirty="0" smtClean="0">
                <a:solidFill>
                  <a:schemeClr val="accent3">
                    <a:lumMod val="50000"/>
                  </a:schemeClr>
                </a:solidFill>
              </a:rPr>
              <a:t>BİLGİSAYARDA İLK ADIM</a:t>
            </a:r>
            <a:endParaRPr lang="tr-TR" sz="1400" dirty="0">
              <a:solidFill>
                <a:schemeClr val="accent3">
                  <a:lumMod val="50000"/>
                </a:schemeClr>
              </a:solidFill>
            </a:endParaRPr>
          </a:p>
        </p:txBody>
      </p:sp>
      <p:sp>
        <p:nvSpPr>
          <p:cNvPr id="8" name="Başlık 1"/>
          <p:cNvSpPr txBox="1">
            <a:spLocks/>
          </p:cNvSpPr>
          <p:nvPr/>
        </p:nvSpPr>
        <p:spPr>
          <a:xfrm>
            <a:off x="5940152" y="44624"/>
            <a:ext cx="2952329"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tr-TR" sz="1400" dirty="0" smtClean="0"/>
              <a:t>İŞLETİM SİSTEMİNİ KULLANMA</a:t>
            </a:r>
            <a:endParaRPr lang="tr-TR" sz="1400" dirty="0"/>
          </a:p>
        </p:txBody>
      </p:sp>
      <p:sp>
        <p:nvSpPr>
          <p:cNvPr id="9" name="Başlık 1"/>
          <p:cNvSpPr txBox="1">
            <a:spLocks/>
          </p:cNvSpPr>
          <p:nvPr/>
        </p:nvSpPr>
        <p:spPr>
          <a:xfrm>
            <a:off x="251520" y="44624"/>
            <a:ext cx="2952329"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tr-TR" sz="1400" dirty="0" smtClean="0"/>
              <a:t>BİLGİSAYAR KULLANMA</a:t>
            </a:r>
            <a:endParaRPr lang="tr-TR" sz="1400" dirty="0"/>
          </a:p>
        </p:txBody>
      </p:sp>
    </p:spTree>
    <p:extLst>
      <p:ext uri="{BB962C8B-B14F-4D97-AF65-F5344CB8AC3E}">
        <p14:creationId xmlns:p14="http://schemas.microsoft.com/office/powerpoint/2010/main" xmlns="" val="2767285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586224" y="2702525"/>
            <a:ext cx="2841676" cy="324960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2 İçerik Yer Tutucusu"/>
          <p:cNvSpPr>
            <a:spLocks noGrp="1"/>
          </p:cNvSpPr>
          <p:nvPr>
            <p:ph idx="1"/>
          </p:nvPr>
        </p:nvSpPr>
        <p:spPr>
          <a:xfrm>
            <a:off x="539552" y="2764845"/>
            <a:ext cx="4144544" cy="2581544"/>
          </a:xfrm>
        </p:spPr>
        <p:txBody>
          <a:bodyPr/>
          <a:lstStyle/>
          <a:p>
            <a:pPr marL="582930" indent="-514350">
              <a:buNone/>
            </a:pPr>
            <a:r>
              <a:rPr lang="tr-TR" dirty="0" smtClean="0">
                <a:solidFill>
                  <a:schemeClr val="tx2">
                    <a:lumMod val="90000"/>
                  </a:schemeClr>
                </a:solidFill>
              </a:rPr>
              <a:t>   </a:t>
            </a:r>
            <a:r>
              <a:rPr lang="tr-TR" dirty="0" smtClean="0">
                <a:solidFill>
                  <a:srgbClr val="C00000"/>
                </a:solidFill>
              </a:rPr>
              <a:t>2. ADIM:</a:t>
            </a:r>
          </a:p>
          <a:p>
            <a:pPr marL="582930" indent="-514350">
              <a:buNone/>
            </a:pPr>
            <a:endParaRPr lang="tr-TR" dirty="0" smtClean="0">
              <a:solidFill>
                <a:schemeClr val="tx2">
                  <a:lumMod val="90000"/>
                </a:schemeClr>
              </a:solidFill>
            </a:endParaRPr>
          </a:p>
          <a:p>
            <a:pPr>
              <a:buNone/>
            </a:pPr>
            <a:r>
              <a:rPr lang="tr-TR" dirty="0" smtClean="0">
                <a:solidFill>
                  <a:schemeClr val="tx2">
                    <a:lumMod val="90000"/>
                  </a:schemeClr>
                </a:solidFill>
              </a:rPr>
              <a:t>	Daha sonra </a:t>
            </a:r>
            <a:r>
              <a:rPr lang="tr-TR" dirty="0" err="1" smtClean="0">
                <a:solidFill>
                  <a:schemeClr val="tx2">
                    <a:lumMod val="90000"/>
                  </a:schemeClr>
                </a:solidFill>
              </a:rPr>
              <a:t>BAŞLAT’a</a:t>
            </a:r>
            <a:r>
              <a:rPr lang="tr-TR" dirty="0" smtClean="0">
                <a:solidFill>
                  <a:schemeClr val="tx2">
                    <a:lumMod val="90000"/>
                  </a:schemeClr>
                </a:solidFill>
              </a:rPr>
              <a:t/>
            </a:r>
            <a:br>
              <a:rPr lang="tr-TR" dirty="0" smtClean="0">
                <a:solidFill>
                  <a:schemeClr val="tx2">
                    <a:lumMod val="90000"/>
                  </a:schemeClr>
                </a:solidFill>
              </a:rPr>
            </a:br>
            <a:r>
              <a:rPr lang="tr-TR" dirty="0" smtClean="0">
                <a:solidFill>
                  <a:schemeClr val="tx2">
                    <a:lumMod val="90000"/>
                  </a:schemeClr>
                </a:solidFill>
              </a:rPr>
              <a:t>tıklanır. Ve daha sonra </a:t>
            </a:r>
            <a:r>
              <a:rPr lang="tr-TR" dirty="0" err="1" smtClean="0">
                <a:solidFill>
                  <a:schemeClr val="tx2">
                    <a:lumMod val="90000"/>
                  </a:schemeClr>
                </a:solidFill>
              </a:rPr>
              <a:t>KAPAT’a</a:t>
            </a:r>
            <a:r>
              <a:rPr lang="tr-TR" dirty="0" smtClean="0">
                <a:solidFill>
                  <a:schemeClr val="tx2">
                    <a:lumMod val="90000"/>
                  </a:schemeClr>
                </a:solidFill>
              </a:rPr>
              <a:t> tıklanır.</a:t>
            </a:r>
            <a:endParaRPr lang="tr-TR" dirty="0" smtClean="0"/>
          </a:p>
        </p:txBody>
      </p:sp>
      <p:sp>
        <p:nvSpPr>
          <p:cNvPr id="4" name="1 Başlık"/>
          <p:cNvSpPr>
            <a:spLocks noGrp="1"/>
          </p:cNvSpPr>
          <p:nvPr>
            <p:ph type="title"/>
          </p:nvPr>
        </p:nvSpPr>
        <p:spPr>
          <a:xfrm>
            <a:off x="35496" y="570384"/>
            <a:ext cx="9001000" cy="914400"/>
          </a:xfrm>
        </p:spPr>
        <p:txBody>
          <a:bodyPr>
            <a:noAutofit/>
          </a:bodyPr>
          <a:lstStyle/>
          <a:p>
            <a:r>
              <a:rPr lang="tr-TR" sz="3600" dirty="0"/>
              <a:t>WINDOWS VISTA’DA ve WINDOWS 7’DE KAPATMAK İÇİN</a:t>
            </a:r>
          </a:p>
        </p:txBody>
      </p:sp>
      <p:sp>
        <p:nvSpPr>
          <p:cNvPr id="12" name="11 Sağ Ok"/>
          <p:cNvSpPr/>
          <p:nvPr/>
        </p:nvSpPr>
        <p:spPr>
          <a:xfrm>
            <a:off x="4932040" y="5157192"/>
            <a:ext cx="2448272" cy="714380"/>
          </a:xfrm>
          <a:prstGeom prst="rightArrow">
            <a:avLst/>
          </a:prstGeom>
          <a:ln/>
        </p:spPr>
        <p:style>
          <a:lnRef idx="3">
            <a:schemeClr val="lt1"/>
          </a:lnRef>
          <a:fillRef idx="1">
            <a:schemeClr val="accent3"/>
          </a:fillRef>
          <a:effectRef idx="1">
            <a:schemeClr val="accent3"/>
          </a:effectRef>
          <a:fontRef idx="minor">
            <a:schemeClr val="lt1"/>
          </a:fontRef>
        </p:style>
        <p:txBody>
          <a:bodyPr rtlCol="0" anchor="ctr"/>
          <a:lstStyle/>
          <a:p>
            <a:pPr algn="ctr"/>
            <a:endParaRPr lang="tr-TR" b="1">
              <a:ln w="18000">
                <a:solidFill>
                  <a:schemeClr val="accent2">
                    <a:satMod val="140000"/>
                    <a:alpha val="55000"/>
                  </a:schemeClr>
                </a:solidFill>
                <a:prstDash val="solid"/>
                <a:miter lim="800000"/>
              </a:ln>
              <a:noFill/>
              <a:effectLst>
                <a:outerShdw blurRad="25500" dist="23000" dir="7020000" algn="tl">
                  <a:srgbClr val="000000">
                    <a:alpha val="65000"/>
                  </a:srgbClr>
                </a:outerShdw>
              </a:effectLst>
            </a:endParaRPr>
          </a:p>
        </p:txBody>
      </p:sp>
      <p:sp>
        <p:nvSpPr>
          <p:cNvPr id="10" name="Başlık 2"/>
          <p:cNvSpPr txBox="1">
            <a:spLocks/>
          </p:cNvSpPr>
          <p:nvPr/>
        </p:nvSpPr>
        <p:spPr>
          <a:xfrm>
            <a:off x="6012161" y="6334472"/>
            <a:ext cx="2880320" cy="50405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tr-TR" sz="1400" dirty="0" smtClean="0">
                <a:solidFill>
                  <a:schemeClr val="accent3">
                    <a:lumMod val="50000"/>
                  </a:schemeClr>
                </a:solidFill>
              </a:rPr>
              <a:t>BİLGİSAYARDA İLK ADIM</a:t>
            </a:r>
            <a:endParaRPr lang="tr-TR" sz="1400" dirty="0">
              <a:solidFill>
                <a:schemeClr val="accent3">
                  <a:lumMod val="50000"/>
                </a:schemeClr>
              </a:solidFill>
            </a:endParaRPr>
          </a:p>
        </p:txBody>
      </p:sp>
      <p:sp>
        <p:nvSpPr>
          <p:cNvPr id="8" name="Başlık 1"/>
          <p:cNvSpPr txBox="1">
            <a:spLocks/>
          </p:cNvSpPr>
          <p:nvPr/>
        </p:nvSpPr>
        <p:spPr>
          <a:xfrm>
            <a:off x="5940152" y="44624"/>
            <a:ext cx="2952329"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tr-TR" sz="1400" dirty="0" smtClean="0"/>
              <a:t>İŞLETİM SİSTEMİNİ KULLANMA</a:t>
            </a:r>
            <a:endParaRPr lang="tr-TR" sz="1400" dirty="0"/>
          </a:p>
        </p:txBody>
      </p:sp>
      <p:sp>
        <p:nvSpPr>
          <p:cNvPr id="9" name="Başlık 1"/>
          <p:cNvSpPr txBox="1">
            <a:spLocks/>
          </p:cNvSpPr>
          <p:nvPr/>
        </p:nvSpPr>
        <p:spPr>
          <a:xfrm>
            <a:off x="251520" y="44624"/>
            <a:ext cx="2952329"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tr-TR" sz="1400" dirty="0" smtClean="0"/>
              <a:t>BİLGİSAYAR KULLANMA</a:t>
            </a:r>
            <a:endParaRPr lang="tr-TR" sz="1400" dirty="0"/>
          </a:p>
        </p:txBody>
      </p:sp>
    </p:spTree>
    <p:extLst>
      <p:ext uri="{BB962C8B-B14F-4D97-AF65-F5344CB8AC3E}">
        <p14:creationId xmlns:p14="http://schemas.microsoft.com/office/powerpoint/2010/main" xmlns="" val="6815743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lum bright="70000" contrast="-70000"/>
            <a:extLst>
              <a:ext uri="{BEBA8EAE-BF5A-486C-A8C5-ECC9F3942E4B}">
                <a14:imgProps xmlns:a14="http://schemas.microsoft.com/office/drawing/2010/main" xmlns="">
                  <a14:imgLayer r:embed="rId3">
                    <a14:imgEffect>
                      <a14:artisticCrisscrossEtching/>
                    </a14:imgEffect>
                  </a14:imgLayer>
                </a14:imgProps>
              </a:ext>
              <a:ext uri="{28A0092B-C50C-407E-A947-70E740481C1C}">
                <a14:useLocalDpi xmlns:a14="http://schemas.microsoft.com/office/drawing/2010/main" xmlns="" val="0"/>
              </a:ext>
            </a:extLst>
          </a:blip>
          <a:srcRect/>
          <a:stretch>
            <a:fillRect/>
          </a:stretch>
        </p:blipFill>
        <p:spPr bwMode="auto">
          <a:xfrm>
            <a:off x="2195736" y="2132856"/>
            <a:ext cx="4824535" cy="4824535"/>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Başlık 2"/>
          <p:cNvSpPr>
            <a:spLocks noGrp="1"/>
          </p:cNvSpPr>
          <p:nvPr>
            <p:ph type="title"/>
          </p:nvPr>
        </p:nvSpPr>
        <p:spPr>
          <a:xfrm>
            <a:off x="493203" y="3645024"/>
            <a:ext cx="8229600" cy="1252728"/>
          </a:xfrm>
        </p:spPr>
        <p:txBody>
          <a:bodyPr>
            <a:normAutofit fontScale="90000"/>
          </a:bodyPr>
          <a:lstStyle/>
          <a:p>
            <a:r>
              <a:rPr lang="tr-TR" dirty="0" smtClean="0">
                <a:solidFill>
                  <a:srgbClr val="C00000"/>
                </a:solidFill>
              </a:rPr>
              <a:t>BİLGİSAYARI TEKRAR ÇALIŞTIRMA (YENİDEN BAŞLATMA - RESTART)</a:t>
            </a:r>
            <a:endParaRPr lang="tr-TR" dirty="0">
              <a:solidFill>
                <a:srgbClr val="C00000"/>
              </a:solidFill>
            </a:endParaRPr>
          </a:p>
        </p:txBody>
      </p:sp>
      <p:sp>
        <p:nvSpPr>
          <p:cNvPr id="5" name="Başlık 1"/>
          <p:cNvSpPr txBox="1">
            <a:spLocks/>
          </p:cNvSpPr>
          <p:nvPr/>
        </p:nvSpPr>
        <p:spPr>
          <a:xfrm>
            <a:off x="5940152" y="44624"/>
            <a:ext cx="2952329"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tr-TR" sz="1400" dirty="0" smtClean="0"/>
              <a:t>İŞLETİM SİSTEMİNİ KULLANMA</a:t>
            </a:r>
            <a:endParaRPr lang="tr-TR" sz="1400" dirty="0"/>
          </a:p>
        </p:txBody>
      </p:sp>
      <p:sp>
        <p:nvSpPr>
          <p:cNvPr id="6" name="Başlık 1"/>
          <p:cNvSpPr txBox="1">
            <a:spLocks/>
          </p:cNvSpPr>
          <p:nvPr/>
        </p:nvSpPr>
        <p:spPr>
          <a:xfrm>
            <a:off x="251520" y="44624"/>
            <a:ext cx="2952329"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tr-TR" sz="1400" dirty="0" smtClean="0"/>
              <a:t>BİLGİSAYAR KULLANMA</a:t>
            </a:r>
            <a:endParaRPr lang="tr-TR" sz="1400" dirty="0"/>
          </a:p>
        </p:txBody>
      </p:sp>
      <p:sp>
        <p:nvSpPr>
          <p:cNvPr id="8" name="Başlık 2"/>
          <p:cNvSpPr txBox="1">
            <a:spLocks/>
          </p:cNvSpPr>
          <p:nvPr/>
        </p:nvSpPr>
        <p:spPr>
          <a:xfrm>
            <a:off x="690032" y="404664"/>
            <a:ext cx="7772400" cy="1524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tr-TR" dirty="0"/>
          </a:p>
        </p:txBody>
      </p:sp>
      <p:sp>
        <p:nvSpPr>
          <p:cNvPr id="9" name="Başlık 2"/>
          <p:cNvSpPr txBox="1">
            <a:spLocks/>
          </p:cNvSpPr>
          <p:nvPr/>
        </p:nvSpPr>
        <p:spPr>
          <a:xfrm>
            <a:off x="6012161" y="6334472"/>
            <a:ext cx="2880320" cy="50405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tr-TR" sz="1400" dirty="0" smtClean="0">
                <a:solidFill>
                  <a:schemeClr val="accent3">
                    <a:lumMod val="50000"/>
                  </a:schemeClr>
                </a:solidFill>
              </a:rPr>
              <a:t>BİLGİSAYARDA İLK ADIM</a:t>
            </a:r>
            <a:endParaRPr lang="tr-TR" sz="1400" dirty="0">
              <a:solidFill>
                <a:schemeClr val="accent3">
                  <a:lumMod val="50000"/>
                </a:schemeClr>
              </a:solidFill>
            </a:endParaRPr>
          </a:p>
        </p:txBody>
      </p:sp>
    </p:spTree>
    <p:extLst>
      <p:ext uri="{BB962C8B-B14F-4D97-AF65-F5344CB8AC3E}">
        <p14:creationId xmlns:p14="http://schemas.microsoft.com/office/powerpoint/2010/main" xmlns="" val="26242531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499992" y="2780928"/>
            <a:ext cx="4208140" cy="31665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2 İçerik Yer Tutucusu"/>
          <p:cNvSpPr>
            <a:spLocks noGrp="1"/>
          </p:cNvSpPr>
          <p:nvPr>
            <p:ph idx="1"/>
          </p:nvPr>
        </p:nvSpPr>
        <p:spPr>
          <a:xfrm>
            <a:off x="571472" y="2647656"/>
            <a:ext cx="3443286" cy="2365520"/>
          </a:xfrm>
        </p:spPr>
        <p:txBody>
          <a:bodyPr/>
          <a:lstStyle/>
          <a:p>
            <a:pPr marL="582930" indent="-514350">
              <a:buNone/>
            </a:pPr>
            <a:r>
              <a:rPr lang="tr-TR" dirty="0" smtClean="0">
                <a:solidFill>
                  <a:schemeClr val="tx2">
                    <a:lumMod val="90000"/>
                  </a:schemeClr>
                </a:solidFill>
              </a:rPr>
              <a:t>   </a:t>
            </a:r>
            <a:r>
              <a:rPr lang="tr-TR" dirty="0" smtClean="0">
                <a:solidFill>
                  <a:srgbClr val="C00000"/>
                </a:solidFill>
              </a:rPr>
              <a:t>1. ADIM:</a:t>
            </a:r>
          </a:p>
          <a:p>
            <a:pPr marL="582930" indent="-514350">
              <a:buNone/>
            </a:pPr>
            <a:endParaRPr lang="tr-TR" dirty="0" smtClean="0">
              <a:solidFill>
                <a:schemeClr val="tx2">
                  <a:lumMod val="90000"/>
                </a:schemeClr>
              </a:solidFill>
            </a:endParaRPr>
          </a:p>
          <a:p>
            <a:pPr>
              <a:buNone/>
            </a:pPr>
            <a:r>
              <a:rPr lang="tr-TR" dirty="0" smtClean="0">
                <a:solidFill>
                  <a:schemeClr val="tx2">
                    <a:lumMod val="90000"/>
                  </a:schemeClr>
                </a:solidFill>
              </a:rPr>
              <a:t>	</a:t>
            </a:r>
            <a:r>
              <a:rPr lang="tr-TR" dirty="0" smtClean="0"/>
              <a:t>Öncelikle bütün programlar ve bütün pencereler kapatılır.</a:t>
            </a:r>
          </a:p>
        </p:txBody>
      </p:sp>
      <p:sp>
        <p:nvSpPr>
          <p:cNvPr id="4" name="1 Başlık"/>
          <p:cNvSpPr>
            <a:spLocks noGrp="1"/>
          </p:cNvSpPr>
          <p:nvPr>
            <p:ph type="title"/>
          </p:nvPr>
        </p:nvSpPr>
        <p:spPr>
          <a:xfrm>
            <a:off x="914400" y="642392"/>
            <a:ext cx="7772400" cy="914400"/>
          </a:xfrm>
        </p:spPr>
        <p:txBody>
          <a:bodyPr>
            <a:normAutofit fontScale="90000"/>
          </a:bodyPr>
          <a:lstStyle/>
          <a:p>
            <a:r>
              <a:rPr lang="tr-TR" dirty="0" smtClean="0"/>
              <a:t>BİLGİSAYARI YENİDEN BAŞLATMAK İÇİN</a:t>
            </a:r>
            <a:endParaRPr lang="tr-TR" dirty="0"/>
          </a:p>
        </p:txBody>
      </p:sp>
      <p:sp>
        <p:nvSpPr>
          <p:cNvPr id="10" name="9 Sağ Ok"/>
          <p:cNvSpPr/>
          <p:nvPr/>
        </p:nvSpPr>
        <p:spPr>
          <a:xfrm rot="19700200">
            <a:off x="6008253" y="3228577"/>
            <a:ext cx="2571768" cy="714380"/>
          </a:xfrm>
          <a:prstGeom prst="rightArrow">
            <a:avLst/>
          </a:prstGeom>
          <a:ln/>
        </p:spPr>
        <p:style>
          <a:lnRef idx="3">
            <a:schemeClr val="lt1"/>
          </a:lnRef>
          <a:fillRef idx="1">
            <a:schemeClr val="dk1"/>
          </a:fillRef>
          <a:effectRef idx="1">
            <a:schemeClr val="dk1"/>
          </a:effectRef>
          <a:fontRef idx="minor">
            <a:schemeClr val="lt1"/>
          </a:fontRef>
        </p:style>
        <p:txBody>
          <a:bodyPr rtlCol="0" anchor="ctr"/>
          <a:lstStyle/>
          <a:p>
            <a:pPr algn="ctr"/>
            <a:endParaRPr lang="tr-TR" b="1">
              <a:ln w="18000">
                <a:solidFill>
                  <a:schemeClr val="accent2">
                    <a:satMod val="140000"/>
                    <a:alpha val="55000"/>
                  </a:schemeClr>
                </a:solidFill>
                <a:prstDash val="solid"/>
                <a:miter lim="800000"/>
              </a:ln>
              <a:noFill/>
              <a:effectLst>
                <a:outerShdw blurRad="25500" dist="23000" dir="7020000" algn="tl">
                  <a:srgbClr val="000000">
                    <a:alpha val="65000"/>
                  </a:srgbClr>
                </a:outerShdw>
              </a:effectLst>
            </a:endParaRPr>
          </a:p>
        </p:txBody>
      </p:sp>
      <p:sp>
        <p:nvSpPr>
          <p:cNvPr id="7" name="Başlık 2"/>
          <p:cNvSpPr txBox="1">
            <a:spLocks/>
          </p:cNvSpPr>
          <p:nvPr/>
        </p:nvSpPr>
        <p:spPr>
          <a:xfrm>
            <a:off x="6012161" y="6334472"/>
            <a:ext cx="2880320" cy="50405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tr-TR" sz="1400" dirty="0" smtClean="0">
                <a:solidFill>
                  <a:schemeClr val="accent3">
                    <a:lumMod val="50000"/>
                  </a:schemeClr>
                </a:solidFill>
              </a:rPr>
              <a:t>BİLGİSAYARDA İLK ADIM</a:t>
            </a:r>
            <a:endParaRPr lang="tr-TR" sz="1400" dirty="0">
              <a:solidFill>
                <a:schemeClr val="accent3">
                  <a:lumMod val="50000"/>
                </a:schemeClr>
              </a:solidFill>
            </a:endParaRPr>
          </a:p>
        </p:txBody>
      </p:sp>
      <p:sp>
        <p:nvSpPr>
          <p:cNvPr id="9" name="Başlık 1"/>
          <p:cNvSpPr txBox="1">
            <a:spLocks/>
          </p:cNvSpPr>
          <p:nvPr/>
        </p:nvSpPr>
        <p:spPr>
          <a:xfrm>
            <a:off x="5940152" y="44624"/>
            <a:ext cx="2952329"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tr-TR" sz="1400" dirty="0" smtClean="0"/>
              <a:t>İŞLETİM SİSTEMİNİ KULLANMA</a:t>
            </a:r>
            <a:endParaRPr lang="tr-TR" sz="1400" dirty="0"/>
          </a:p>
        </p:txBody>
      </p:sp>
      <p:sp>
        <p:nvSpPr>
          <p:cNvPr id="11" name="Başlık 1"/>
          <p:cNvSpPr txBox="1">
            <a:spLocks/>
          </p:cNvSpPr>
          <p:nvPr/>
        </p:nvSpPr>
        <p:spPr>
          <a:xfrm>
            <a:off x="251520" y="44624"/>
            <a:ext cx="2952329"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tr-TR" sz="1400" dirty="0" smtClean="0"/>
              <a:t>BİLGİSAYAR KULLANMA</a:t>
            </a:r>
            <a:endParaRPr lang="tr-TR" sz="1400" dirty="0"/>
          </a:p>
        </p:txBody>
      </p:sp>
    </p:spTree>
    <p:extLst>
      <p:ext uri="{BB962C8B-B14F-4D97-AF65-F5344CB8AC3E}">
        <p14:creationId xmlns:p14="http://schemas.microsoft.com/office/powerpoint/2010/main" xmlns="" val="21706569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999946" y="2636912"/>
            <a:ext cx="3744639" cy="357954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2 İçerik Yer Tutucusu"/>
          <p:cNvSpPr>
            <a:spLocks noGrp="1"/>
          </p:cNvSpPr>
          <p:nvPr>
            <p:ph idx="1"/>
          </p:nvPr>
        </p:nvSpPr>
        <p:spPr>
          <a:xfrm>
            <a:off x="539552" y="2764845"/>
            <a:ext cx="4144544" cy="2581544"/>
          </a:xfrm>
        </p:spPr>
        <p:txBody>
          <a:bodyPr/>
          <a:lstStyle/>
          <a:p>
            <a:pPr marL="582930" indent="-514350">
              <a:buNone/>
            </a:pPr>
            <a:r>
              <a:rPr lang="tr-TR" dirty="0" smtClean="0">
                <a:solidFill>
                  <a:schemeClr val="tx2">
                    <a:lumMod val="90000"/>
                  </a:schemeClr>
                </a:solidFill>
              </a:rPr>
              <a:t>   </a:t>
            </a:r>
            <a:r>
              <a:rPr lang="tr-TR" dirty="0" smtClean="0">
                <a:solidFill>
                  <a:srgbClr val="C00000"/>
                </a:solidFill>
              </a:rPr>
              <a:t>2. ADIM:</a:t>
            </a:r>
          </a:p>
          <a:p>
            <a:pPr marL="582930" indent="-514350">
              <a:buNone/>
            </a:pPr>
            <a:endParaRPr lang="tr-TR" dirty="0" smtClean="0">
              <a:solidFill>
                <a:schemeClr val="tx2">
                  <a:lumMod val="90000"/>
                </a:schemeClr>
              </a:solidFill>
            </a:endParaRPr>
          </a:p>
          <a:p>
            <a:pPr>
              <a:buNone/>
            </a:pPr>
            <a:r>
              <a:rPr lang="tr-TR" dirty="0" smtClean="0">
                <a:solidFill>
                  <a:schemeClr val="tx2">
                    <a:lumMod val="90000"/>
                  </a:schemeClr>
                </a:solidFill>
              </a:rPr>
              <a:t>	Daha sonra </a:t>
            </a:r>
            <a:r>
              <a:rPr lang="tr-TR" dirty="0" err="1" smtClean="0">
                <a:solidFill>
                  <a:schemeClr val="tx2">
                    <a:lumMod val="90000"/>
                  </a:schemeClr>
                </a:solidFill>
              </a:rPr>
              <a:t>BAŞLAT’a</a:t>
            </a:r>
            <a:r>
              <a:rPr lang="tr-TR" dirty="0" smtClean="0">
                <a:solidFill>
                  <a:schemeClr val="tx2">
                    <a:lumMod val="90000"/>
                  </a:schemeClr>
                </a:solidFill>
              </a:rPr>
              <a:t/>
            </a:r>
            <a:br>
              <a:rPr lang="tr-TR" dirty="0" smtClean="0">
                <a:solidFill>
                  <a:schemeClr val="tx2">
                    <a:lumMod val="90000"/>
                  </a:schemeClr>
                </a:solidFill>
              </a:rPr>
            </a:br>
            <a:r>
              <a:rPr lang="tr-TR" dirty="0" smtClean="0">
                <a:solidFill>
                  <a:schemeClr val="tx2">
                    <a:lumMod val="90000"/>
                  </a:schemeClr>
                </a:solidFill>
              </a:rPr>
              <a:t>tıklanır. Ve daha sonra ‘Yeniden </a:t>
            </a:r>
            <a:r>
              <a:rPr lang="tr-TR" dirty="0" err="1" smtClean="0">
                <a:solidFill>
                  <a:schemeClr val="tx2">
                    <a:lumMod val="90000"/>
                  </a:schemeClr>
                </a:solidFill>
              </a:rPr>
              <a:t>Başlat’a</a:t>
            </a:r>
            <a:r>
              <a:rPr lang="tr-TR" dirty="0" smtClean="0">
                <a:solidFill>
                  <a:schemeClr val="tx2">
                    <a:lumMod val="90000"/>
                  </a:schemeClr>
                </a:solidFill>
              </a:rPr>
              <a:t> tıklanır.</a:t>
            </a:r>
            <a:endParaRPr lang="tr-TR" dirty="0" smtClean="0"/>
          </a:p>
        </p:txBody>
      </p:sp>
      <p:sp>
        <p:nvSpPr>
          <p:cNvPr id="4" name="1 Başlık"/>
          <p:cNvSpPr>
            <a:spLocks noGrp="1"/>
          </p:cNvSpPr>
          <p:nvPr>
            <p:ph type="title"/>
          </p:nvPr>
        </p:nvSpPr>
        <p:spPr>
          <a:xfrm>
            <a:off x="914400" y="642392"/>
            <a:ext cx="7772400" cy="914400"/>
          </a:xfrm>
        </p:spPr>
        <p:txBody>
          <a:bodyPr>
            <a:normAutofit fontScale="90000"/>
          </a:bodyPr>
          <a:lstStyle/>
          <a:p>
            <a:r>
              <a:rPr lang="tr-TR" dirty="0"/>
              <a:t>BİLGİSAYARI YENİDEN BAŞLATMAK İÇİN</a:t>
            </a:r>
          </a:p>
        </p:txBody>
      </p:sp>
      <p:sp>
        <p:nvSpPr>
          <p:cNvPr id="12" name="11 Sağ Ok"/>
          <p:cNvSpPr/>
          <p:nvPr/>
        </p:nvSpPr>
        <p:spPr>
          <a:xfrm>
            <a:off x="4300497" y="5305768"/>
            <a:ext cx="2571768" cy="714380"/>
          </a:xfrm>
          <a:prstGeom prst="rightArrow">
            <a:avLst/>
          </a:prstGeom>
          <a:ln/>
        </p:spPr>
        <p:style>
          <a:lnRef idx="3">
            <a:schemeClr val="lt1"/>
          </a:lnRef>
          <a:fillRef idx="1">
            <a:schemeClr val="accent3"/>
          </a:fillRef>
          <a:effectRef idx="1">
            <a:schemeClr val="accent3"/>
          </a:effectRef>
          <a:fontRef idx="minor">
            <a:schemeClr val="lt1"/>
          </a:fontRef>
        </p:style>
        <p:txBody>
          <a:bodyPr rtlCol="0" anchor="ctr"/>
          <a:lstStyle/>
          <a:p>
            <a:pPr algn="ctr"/>
            <a:endParaRPr lang="tr-TR" b="1">
              <a:ln w="18000">
                <a:solidFill>
                  <a:schemeClr val="accent2">
                    <a:satMod val="140000"/>
                    <a:alpha val="55000"/>
                  </a:schemeClr>
                </a:solidFill>
                <a:prstDash val="solid"/>
                <a:miter lim="800000"/>
              </a:ln>
              <a:noFill/>
              <a:effectLst>
                <a:outerShdw blurRad="25500" dist="23000" dir="7020000" algn="tl">
                  <a:srgbClr val="000000">
                    <a:alpha val="65000"/>
                  </a:srgbClr>
                </a:outerShdw>
              </a:effectLst>
            </a:endParaRPr>
          </a:p>
        </p:txBody>
      </p:sp>
      <p:sp>
        <p:nvSpPr>
          <p:cNvPr id="13" name="12 Yuvarlatılmış Dikdörtgen"/>
          <p:cNvSpPr/>
          <p:nvPr/>
        </p:nvSpPr>
        <p:spPr>
          <a:xfrm>
            <a:off x="6876256" y="4725144"/>
            <a:ext cx="1868329" cy="1152128"/>
          </a:xfrm>
          <a:custGeom>
            <a:avLst/>
            <a:gdLst>
              <a:gd name="connsiteX0" fmla="*/ 0 w 1868329"/>
              <a:gd name="connsiteY0" fmla="*/ 244274 h 1152128"/>
              <a:gd name="connsiteX1" fmla="*/ 244274 w 1868329"/>
              <a:gd name="connsiteY1" fmla="*/ 0 h 1152128"/>
              <a:gd name="connsiteX2" fmla="*/ 1624055 w 1868329"/>
              <a:gd name="connsiteY2" fmla="*/ 0 h 1152128"/>
              <a:gd name="connsiteX3" fmla="*/ 1868329 w 1868329"/>
              <a:gd name="connsiteY3" fmla="*/ 244274 h 1152128"/>
              <a:gd name="connsiteX4" fmla="*/ 1868329 w 1868329"/>
              <a:gd name="connsiteY4" fmla="*/ 907854 h 1152128"/>
              <a:gd name="connsiteX5" fmla="*/ 1624055 w 1868329"/>
              <a:gd name="connsiteY5" fmla="*/ 1152128 h 1152128"/>
              <a:gd name="connsiteX6" fmla="*/ 244274 w 1868329"/>
              <a:gd name="connsiteY6" fmla="*/ 1152128 h 1152128"/>
              <a:gd name="connsiteX7" fmla="*/ 0 w 1868329"/>
              <a:gd name="connsiteY7" fmla="*/ 907854 h 1152128"/>
              <a:gd name="connsiteX8" fmla="*/ 0 w 1868329"/>
              <a:gd name="connsiteY8" fmla="*/ 244274 h 1152128"/>
              <a:gd name="connsiteX0" fmla="*/ 796834 w 1868329"/>
              <a:gd name="connsiteY0" fmla="*/ 114866 h 1153349"/>
              <a:gd name="connsiteX1" fmla="*/ 244274 w 1868329"/>
              <a:gd name="connsiteY1" fmla="*/ 1221 h 1153349"/>
              <a:gd name="connsiteX2" fmla="*/ 1624055 w 1868329"/>
              <a:gd name="connsiteY2" fmla="*/ 1221 h 1153349"/>
              <a:gd name="connsiteX3" fmla="*/ 1868329 w 1868329"/>
              <a:gd name="connsiteY3" fmla="*/ 245495 h 1153349"/>
              <a:gd name="connsiteX4" fmla="*/ 1868329 w 1868329"/>
              <a:gd name="connsiteY4" fmla="*/ 909075 h 1153349"/>
              <a:gd name="connsiteX5" fmla="*/ 1624055 w 1868329"/>
              <a:gd name="connsiteY5" fmla="*/ 1153349 h 1153349"/>
              <a:gd name="connsiteX6" fmla="*/ 244274 w 1868329"/>
              <a:gd name="connsiteY6" fmla="*/ 1153349 h 1153349"/>
              <a:gd name="connsiteX7" fmla="*/ 0 w 1868329"/>
              <a:gd name="connsiteY7" fmla="*/ 909075 h 1153349"/>
              <a:gd name="connsiteX8" fmla="*/ 796834 w 1868329"/>
              <a:gd name="connsiteY8" fmla="*/ 114866 h 1153349"/>
              <a:gd name="connsiteX0" fmla="*/ 796834 w 1868329"/>
              <a:gd name="connsiteY0" fmla="*/ 114866 h 1153349"/>
              <a:gd name="connsiteX1" fmla="*/ 244274 w 1868329"/>
              <a:gd name="connsiteY1" fmla="*/ 1221 h 1153349"/>
              <a:gd name="connsiteX2" fmla="*/ 1624055 w 1868329"/>
              <a:gd name="connsiteY2" fmla="*/ 1221 h 1153349"/>
              <a:gd name="connsiteX3" fmla="*/ 1868329 w 1868329"/>
              <a:gd name="connsiteY3" fmla="*/ 245495 h 1153349"/>
              <a:gd name="connsiteX4" fmla="*/ 1868329 w 1868329"/>
              <a:gd name="connsiteY4" fmla="*/ 909075 h 1153349"/>
              <a:gd name="connsiteX5" fmla="*/ 1624055 w 1868329"/>
              <a:gd name="connsiteY5" fmla="*/ 1153349 h 1153349"/>
              <a:gd name="connsiteX6" fmla="*/ 244274 w 1868329"/>
              <a:gd name="connsiteY6" fmla="*/ 1153349 h 1153349"/>
              <a:gd name="connsiteX7" fmla="*/ 0 w 1868329"/>
              <a:gd name="connsiteY7" fmla="*/ 909075 h 1153349"/>
              <a:gd name="connsiteX8" fmla="*/ 796834 w 1868329"/>
              <a:gd name="connsiteY8" fmla="*/ 114866 h 1153349"/>
              <a:gd name="connsiteX0" fmla="*/ 796834 w 1868329"/>
              <a:gd name="connsiteY0" fmla="*/ 113645 h 1152128"/>
              <a:gd name="connsiteX1" fmla="*/ 779852 w 1868329"/>
              <a:gd name="connsiteY1" fmla="*/ 26125 h 1152128"/>
              <a:gd name="connsiteX2" fmla="*/ 1624055 w 1868329"/>
              <a:gd name="connsiteY2" fmla="*/ 0 h 1152128"/>
              <a:gd name="connsiteX3" fmla="*/ 1868329 w 1868329"/>
              <a:gd name="connsiteY3" fmla="*/ 244274 h 1152128"/>
              <a:gd name="connsiteX4" fmla="*/ 1868329 w 1868329"/>
              <a:gd name="connsiteY4" fmla="*/ 907854 h 1152128"/>
              <a:gd name="connsiteX5" fmla="*/ 1624055 w 1868329"/>
              <a:gd name="connsiteY5" fmla="*/ 1152128 h 1152128"/>
              <a:gd name="connsiteX6" fmla="*/ 244274 w 1868329"/>
              <a:gd name="connsiteY6" fmla="*/ 1152128 h 1152128"/>
              <a:gd name="connsiteX7" fmla="*/ 0 w 1868329"/>
              <a:gd name="connsiteY7" fmla="*/ 907854 h 1152128"/>
              <a:gd name="connsiteX8" fmla="*/ 796834 w 1868329"/>
              <a:gd name="connsiteY8" fmla="*/ 113645 h 1152128"/>
              <a:gd name="connsiteX0" fmla="*/ 796834 w 1868329"/>
              <a:gd name="connsiteY0" fmla="*/ 113645 h 1152128"/>
              <a:gd name="connsiteX1" fmla="*/ 779852 w 1868329"/>
              <a:gd name="connsiteY1" fmla="*/ 26125 h 1152128"/>
              <a:gd name="connsiteX2" fmla="*/ 1624055 w 1868329"/>
              <a:gd name="connsiteY2" fmla="*/ 0 h 1152128"/>
              <a:gd name="connsiteX3" fmla="*/ 1868329 w 1868329"/>
              <a:gd name="connsiteY3" fmla="*/ 244274 h 1152128"/>
              <a:gd name="connsiteX4" fmla="*/ 1868329 w 1868329"/>
              <a:gd name="connsiteY4" fmla="*/ 907854 h 1152128"/>
              <a:gd name="connsiteX5" fmla="*/ 1624055 w 1868329"/>
              <a:gd name="connsiteY5" fmla="*/ 1152128 h 1152128"/>
              <a:gd name="connsiteX6" fmla="*/ 244274 w 1868329"/>
              <a:gd name="connsiteY6" fmla="*/ 1152128 h 1152128"/>
              <a:gd name="connsiteX7" fmla="*/ 0 w 1868329"/>
              <a:gd name="connsiteY7" fmla="*/ 907854 h 1152128"/>
              <a:gd name="connsiteX8" fmla="*/ 752453 w 1868329"/>
              <a:gd name="connsiteY8" fmla="*/ 761256 h 1152128"/>
              <a:gd name="connsiteX9" fmla="*/ 796834 w 1868329"/>
              <a:gd name="connsiteY9" fmla="*/ 113645 h 1152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68329" h="1152128">
                <a:moveTo>
                  <a:pt x="796834" y="113645"/>
                </a:moveTo>
                <a:cubicBezTo>
                  <a:pt x="796834" y="-21264"/>
                  <a:pt x="644943" y="26125"/>
                  <a:pt x="779852" y="26125"/>
                </a:cubicBezTo>
                <a:lnTo>
                  <a:pt x="1624055" y="0"/>
                </a:lnTo>
                <a:cubicBezTo>
                  <a:pt x="1758964" y="0"/>
                  <a:pt x="1868329" y="109365"/>
                  <a:pt x="1868329" y="244274"/>
                </a:cubicBezTo>
                <a:lnTo>
                  <a:pt x="1868329" y="907854"/>
                </a:lnTo>
                <a:cubicBezTo>
                  <a:pt x="1868329" y="1042763"/>
                  <a:pt x="1758964" y="1152128"/>
                  <a:pt x="1624055" y="1152128"/>
                </a:cubicBezTo>
                <a:lnTo>
                  <a:pt x="244274" y="1152128"/>
                </a:lnTo>
                <a:cubicBezTo>
                  <a:pt x="109365" y="1152128"/>
                  <a:pt x="0" y="1042763"/>
                  <a:pt x="0" y="907854"/>
                </a:cubicBezTo>
                <a:cubicBezTo>
                  <a:pt x="62925" y="801343"/>
                  <a:pt x="619647" y="893624"/>
                  <a:pt x="752453" y="761256"/>
                </a:cubicBezTo>
                <a:cubicBezTo>
                  <a:pt x="885259" y="628888"/>
                  <a:pt x="770496" y="194801"/>
                  <a:pt x="796834" y="113645"/>
                </a:cubicBezTo>
                <a:close/>
              </a:path>
            </a:pathLst>
          </a:cu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Başlık 2"/>
          <p:cNvSpPr txBox="1">
            <a:spLocks/>
          </p:cNvSpPr>
          <p:nvPr/>
        </p:nvSpPr>
        <p:spPr>
          <a:xfrm>
            <a:off x="6012161" y="6334472"/>
            <a:ext cx="2880320" cy="50405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tr-TR" sz="1400" dirty="0" smtClean="0">
                <a:solidFill>
                  <a:schemeClr val="accent3">
                    <a:lumMod val="50000"/>
                  </a:schemeClr>
                </a:solidFill>
              </a:rPr>
              <a:t>BİLGİSAYARDA İLK ADIM</a:t>
            </a:r>
            <a:endParaRPr lang="tr-TR" sz="1400" dirty="0">
              <a:solidFill>
                <a:schemeClr val="accent3">
                  <a:lumMod val="50000"/>
                </a:schemeClr>
              </a:solidFill>
            </a:endParaRPr>
          </a:p>
        </p:txBody>
      </p:sp>
      <p:sp>
        <p:nvSpPr>
          <p:cNvPr id="9" name="Başlık 1"/>
          <p:cNvSpPr txBox="1">
            <a:spLocks/>
          </p:cNvSpPr>
          <p:nvPr/>
        </p:nvSpPr>
        <p:spPr>
          <a:xfrm>
            <a:off x="5940152" y="44624"/>
            <a:ext cx="2952329"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tr-TR" sz="1400" dirty="0" smtClean="0"/>
              <a:t>İŞLETİM SİSTEMİNİ KULLANMA</a:t>
            </a:r>
            <a:endParaRPr lang="tr-TR" sz="1400" dirty="0"/>
          </a:p>
        </p:txBody>
      </p:sp>
      <p:sp>
        <p:nvSpPr>
          <p:cNvPr id="10" name="Başlık 1"/>
          <p:cNvSpPr txBox="1">
            <a:spLocks/>
          </p:cNvSpPr>
          <p:nvPr/>
        </p:nvSpPr>
        <p:spPr>
          <a:xfrm>
            <a:off x="251520" y="44624"/>
            <a:ext cx="2952329"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tr-TR" sz="1400" dirty="0" smtClean="0"/>
              <a:t>BİLGİSAYAR KULLANMA</a:t>
            </a:r>
            <a:endParaRPr lang="tr-TR" sz="1400" dirty="0"/>
          </a:p>
        </p:txBody>
      </p:sp>
    </p:spTree>
    <p:extLst>
      <p:ext uri="{BB962C8B-B14F-4D97-AF65-F5344CB8AC3E}">
        <p14:creationId xmlns:p14="http://schemas.microsoft.com/office/powerpoint/2010/main" xmlns="" val="6147996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lum bright="70000" contrast="-70000"/>
            <a:extLst>
              <a:ext uri="{BEBA8EAE-BF5A-486C-A8C5-ECC9F3942E4B}">
                <a14:imgProps xmlns:a14="http://schemas.microsoft.com/office/drawing/2010/main" xmlns="">
                  <a14:imgLayer r:embed="rId3">
                    <a14:imgEffect>
                      <a14:artisticCrisscrossEtching/>
                    </a14:imgEffect>
                  </a14:imgLayer>
                </a14:imgProps>
              </a:ext>
              <a:ext uri="{28A0092B-C50C-407E-A947-70E740481C1C}">
                <a14:useLocalDpi xmlns:a14="http://schemas.microsoft.com/office/drawing/2010/main" xmlns="" val="0"/>
              </a:ext>
            </a:extLst>
          </a:blip>
          <a:srcRect/>
          <a:stretch>
            <a:fillRect/>
          </a:stretch>
        </p:blipFill>
        <p:spPr bwMode="auto">
          <a:xfrm>
            <a:off x="2195736" y="2132856"/>
            <a:ext cx="4824535" cy="4824535"/>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Başlık 2"/>
          <p:cNvSpPr>
            <a:spLocks noGrp="1"/>
          </p:cNvSpPr>
          <p:nvPr>
            <p:ph type="title"/>
          </p:nvPr>
        </p:nvSpPr>
        <p:spPr>
          <a:xfrm>
            <a:off x="493203" y="3645024"/>
            <a:ext cx="8229600" cy="1252728"/>
          </a:xfrm>
        </p:spPr>
        <p:txBody>
          <a:bodyPr>
            <a:normAutofit fontScale="90000"/>
          </a:bodyPr>
          <a:lstStyle/>
          <a:p>
            <a:r>
              <a:rPr lang="tr-TR" dirty="0" smtClean="0">
                <a:solidFill>
                  <a:srgbClr val="C00000"/>
                </a:solidFill>
              </a:rPr>
              <a:t>BİLGİSAYARIN TEMEL SİSTEM BİLGİSİ</a:t>
            </a:r>
            <a:endParaRPr lang="tr-TR" dirty="0">
              <a:solidFill>
                <a:srgbClr val="C00000"/>
              </a:solidFill>
            </a:endParaRPr>
          </a:p>
        </p:txBody>
      </p:sp>
      <p:sp>
        <p:nvSpPr>
          <p:cNvPr id="5" name="Başlık 1"/>
          <p:cNvSpPr txBox="1">
            <a:spLocks/>
          </p:cNvSpPr>
          <p:nvPr/>
        </p:nvSpPr>
        <p:spPr>
          <a:xfrm>
            <a:off x="5940152" y="44624"/>
            <a:ext cx="2952329"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tr-TR" sz="1400" dirty="0" smtClean="0"/>
              <a:t>İŞLETİM SİSTEMİNİ KULLANMA</a:t>
            </a:r>
            <a:endParaRPr lang="tr-TR" sz="1400" dirty="0"/>
          </a:p>
        </p:txBody>
      </p:sp>
      <p:sp>
        <p:nvSpPr>
          <p:cNvPr id="6" name="Başlık 1"/>
          <p:cNvSpPr txBox="1">
            <a:spLocks/>
          </p:cNvSpPr>
          <p:nvPr/>
        </p:nvSpPr>
        <p:spPr>
          <a:xfrm>
            <a:off x="251520" y="44624"/>
            <a:ext cx="2952329"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tr-TR" sz="1400" dirty="0" smtClean="0"/>
              <a:t>BİLGİSAYAR KULLANMA</a:t>
            </a:r>
            <a:endParaRPr lang="tr-TR" sz="1400" dirty="0"/>
          </a:p>
        </p:txBody>
      </p:sp>
      <p:sp>
        <p:nvSpPr>
          <p:cNvPr id="8" name="Başlık 2"/>
          <p:cNvSpPr txBox="1">
            <a:spLocks/>
          </p:cNvSpPr>
          <p:nvPr/>
        </p:nvSpPr>
        <p:spPr>
          <a:xfrm>
            <a:off x="690032" y="404664"/>
            <a:ext cx="7772400" cy="1524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tr-TR" dirty="0"/>
          </a:p>
        </p:txBody>
      </p:sp>
      <p:sp>
        <p:nvSpPr>
          <p:cNvPr id="10" name="Başlık 2"/>
          <p:cNvSpPr txBox="1">
            <a:spLocks/>
          </p:cNvSpPr>
          <p:nvPr/>
        </p:nvSpPr>
        <p:spPr>
          <a:xfrm>
            <a:off x="6012161" y="6334472"/>
            <a:ext cx="2880320" cy="50405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tr-TR" sz="1400" dirty="0" smtClean="0">
                <a:solidFill>
                  <a:schemeClr val="accent3">
                    <a:lumMod val="50000"/>
                  </a:schemeClr>
                </a:solidFill>
              </a:rPr>
              <a:t>BİLGİSAYARDA İLK ADIM</a:t>
            </a:r>
            <a:endParaRPr lang="tr-TR" sz="1400" dirty="0">
              <a:solidFill>
                <a:schemeClr val="accent3">
                  <a:lumMod val="50000"/>
                </a:schemeClr>
              </a:solidFill>
            </a:endParaRPr>
          </a:p>
        </p:txBody>
      </p:sp>
    </p:spTree>
    <p:extLst>
      <p:ext uri="{BB962C8B-B14F-4D97-AF65-F5344CB8AC3E}">
        <p14:creationId xmlns:p14="http://schemas.microsoft.com/office/powerpoint/2010/main" xmlns="" val="40913041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lum bright="70000" contrast="-70000"/>
            <a:extLst>
              <a:ext uri="{BEBA8EAE-BF5A-486C-A8C5-ECC9F3942E4B}">
                <a14:imgProps xmlns:a14="http://schemas.microsoft.com/office/drawing/2010/main" xmlns="">
                  <a14:imgLayer r:embed="rId3">
                    <a14:imgEffect>
                      <a14:artisticCrisscrossEtching/>
                    </a14:imgEffect>
                  </a14:imgLayer>
                </a14:imgProps>
              </a:ext>
              <a:ext uri="{28A0092B-C50C-407E-A947-70E740481C1C}">
                <a14:useLocalDpi xmlns:a14="http://schemas.microsoft.com/office/drawing/2010/main" xmlns="" val="0"/>
              </a:ext>
            </a:extLst>
          </a:blip>
          <a:srcRect/>
          <a:stretch>
            <a:fillRect/>
          </a:stretch>
        </p:blipFill>
        <p:spPr bwMode="auto">
          <a:xfrm>
            <a:off x="2195736" y="2132856"/>
            <a:ext cx="4824535" cy="4824535"/>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İçerik Yer Tutucusu 1"/>
          <p:cNvSpPr>
            <a:spLocks noGrp="1"/>
          </p:cNvSpPr>
          <p:nvPr>
            <p:ph idx="1"/>
          </p:nvPr>
        </p:nvSpPr>
        <p:spPr>
          <a:xfrm>
            <a:off x="260011" y="2786616"/>
            <a:ext cx="4888053" cy="3450696"/>
          </a:xfrm>
        </p:spPr>
        <p:txBody>
          <a:bodyPr>
            <a:normAutofit/>
          </a:bodyPr>
          <a:lstStyle/>
          <a:p>
            <a:r>
              <a:rPr lang="tr-TR" dirty="0" smtClean="0"/>
              <a:t>Bilgisayarla ilgili temel sistem bilgilerini görüntülemek için iki yol vardır:</a:t>
            </a:r>
          </a:p>
          <a:p>
            <a:r>
              <a:rPr lang="tr-TR" dirty="0" smtClean="0"/>
              <a:t>1. Masaüstünde bulunan BİLGİSAYAR simgesini sağ tıklayıp ÖZELLİKLER seçilir.</a:t>
            </a:r>
          </a:p>
        </p:txBody>
      </p:sp>
      <p:sp>
        <p:nvSpPr>
          <p:cNvPr id="3" name="Başlık 2"/>
          <p:cNvSpPr>
            <a:spLocks noGrp="1"/>
          </p:cNvSpPr>
          <p:nvPr>
            <p:ph type="title"/>
          </p:nvPr>
        </p:nvSpPr>
        <p:spPr>
          <a:xfrm>
            <a:off x="457200" y="448080"/>
            <a:ext cx="8229600" cy="1252728"/>
          </a:xfrm>
        </p:spPr>
        <p:txBody>
          <a:bodyPr/>
          <a:lstStyle/>
          <a:p>
            <a:r>
              <a:rPr lang="tr-TR" dirty="0" smtClean="0"/>
              <a:t>SİSTEM BİLGİLERİ</a:t>
            </a:r>
            <a:endParaRPr lang="tr-TR" dirty="0"/>
          </a:p>
        </p:txBody>
      </p:sp>
      <p:sp>
        <p:nvSpPr>
          <p:cNvPr id="5" name="Başlık 1"/>
          <p:cNvSpPr txBox="1">
            <a:spLocks/>
          </p:cNvSpPr>
          <p:nvPr/>
        </p:nvSpPr>
        <p:spPr>
          <a:xfrm>
            <a:off x="5940152" y="44624"/>
            <a:ext cx="2952329"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tr-TR" sz="1400" dirty="0" smtClean="0"/>
              <a:t>İŞLETİM SİSTEMİNİ KULLANMA</a:t>
            </a:r>
            <a:endParaRPr lang="tr-TR" sz="1400" dirty="0"/>
          </a:p>
        </p:txBody>
      </p:sp>
      <p:sp>
        <p:nvSpPr>
          <p:cNvPr id="6" name="Başlık 1"/>
          <p:cNvSpPr txBox="1">
            <a:spLocks/>
          </p:cNvSpPr>
          <p:nvPr/>
        </p:nvSpPr>
        <p:spPr>
          <a:xfrm>
            <a:off x="251520" y="44624"/>
            <a:ext cx="2952329"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tr-TR" sz="1400" dirty="0" smtClean="0"/>
              <a:t>BİLGİSAYAR KULLANMA</a:t>
            </a:r>
            <a:endParaRPr lang="tr-TR" sz="1400" dirty="0"/>
          </a:p>
        </p:txBody>
      </p:sp>
      <p:pic>
        <p:nvPicPr>
          <p:cNvPr id="4098"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012160" y="3284984"/>
            <a:ext cx="2506224" cy="20162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1" name="Başlık 2"/>
          <p:cNvSpPr txBox="1">
            <a:spLocks/>
          </p:cNvSpPr>
          <p:nvPr/>
        </p:nvSpPr>
        <p:spPr>
          <a:xfrm>
            <a:off x="6012161" y="6334472"/>
            <a:ext cx="2880320" cy="50405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tr-TR" sz="1400" dirty="0" smtClean="0">
                <a:solidFill>
                  <a:schemeClr val="accent3">
                    <a:lumMod val="50000"/>
                  </a:schemeClr>
                </a:solidFill>
              </a:rPr>
              <a:t>BİLGİSAYARDA İLK ADIM</a:t>
            </a:r>
            <a:endParaRPr lang="tr-TR" sz="1400" dirty="0">
              <a:solidFill>
                <a:schemeClr val="accent3">
                  <a:lumMod val="50000"/>
                </a:schemeClr>
              </a:solidFill>
            </a:endParaRPr>
          </a:p>
        </p:txBody>
      </p:sp>
    </p:spTree>
    <p:extLst>
      <p:ext uri="{BB962C8B-B14F-4D97-AF65-F5344CB8AC3E}">
        <p14:creationId xmlns:p14="http://schemas.microsoft.com/office/powerpoint/2010/main" xmlns="" val="32912253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lum bright="70000" contrast="-70000"/>
            <a:extLst>
              <a:ext uri="{BEBA8EAE-BF5A-486C-A8C5-ECC9F3942E4B}">
                <a14:imgProps xmlns:a14="http://schemas.microsoft.com/office/drawing/2010/main" xmlns="">
                  <a14:imgLayer r:embed="rId3">
                    <a14:imgEffect>
                      <a14:artisticCrisscrossEtching/>
                    </a14:imgEffect>
                  </a14:imgLayer>
                </a14:imgProps>
              </a:ext>
              <a:ext uri="{28A0092B-C50C-407E-A947-70E740481C1C}">
                <a14:useLocalDpi xmlns:a14="http://schemas.microsoft.com/office/drawing/2010/main" xmlns="" val="0"/>
              </a:ext>
            </a:extLst>
          </a:blip>
          <a:srcRect/>
          <a:stretch>
            <a:fillRect/>
          </a:stretch>
        </p:blipFill>
        <p:spPr bwMode="auto">
          <a:xfrm>
            <a:off x="2195736" y="2132856"/>
            <a:ext cx="4824535" cy="4824535"/>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İçerik Yer Tutucusu 1"/>
          <p:cNvSpPr>
            <a:spLocks noGrp="1"/>
          </p:cNvSpPr>
          <p:nvPr>
            <p:ph idx="1"/>
          </p:nvPr>
        </p:nvSpPr>
        <p:spPr>
          <a:xfrm>
            <a:off x="251520" y="1988840"/>
            <a:ext cx="8352928" cy="858408"/>
          </a:xfrm>
        </p:spPr>
        <p:txBody>
          <a:bodyPr>
            <a:normAutofit/>
          </a:bodyPr>
          <a:lstStyle/>
          <a:p>
            <a:r>
              <a:rPr lang="tr-TR" dirty="0" smtClean="0"/>
              <a:t>2. DENETİM </a:t>
            </a:r>
            <a:r>
              <a:rPr lang="tr-TR" dirty="0" err="1" smtClean="0"/>
              <a:t>MASASI’nı</a:t>
            </a:r>
            <a:r>
              <a:rPr lang="tr-TR" dirty="0" smtClean="0"/>
              <a:t> kullanmaktır.</a:t>
            </a:r>
          </a:p>
        </p:txBody>
      </p:sp>
      <p:sp>
        <p:nvSpPr>
          <p:cNvPr id="3" name="Başlık 2"/>
          <p:cNvSpPr>
            <a:spLocks noGrp="1"/>
          </p:cNvSpPr>
          <p:nvPr>
            <p:ph type="title"/>
          </p:nvPr>
        </p:nvSpPr>
        <p:spPr>
          <a:xfrm>
            <a:off x="457200" y="448080"/>
            <a:ext cx="8229600" cy="1252728"/>
          </a:xfrm>
        </p:spPr>
        <p:txBody>
          <a:bodyPr/>
          <a:lstStyle/>
          <a:p>
            <a:r>
              <a:rPr lang="tr-TR" dirty="0" smtClean="0"/>
              <a:t>SİSTEM BİLGİLERİ</a:t>
            </a:r>
            <a:endParaRPr lang="tr-TR" dirty="0"/>
          </a:p>
        </p:txBody>
      </p:sp>
      <p:sp>
        <p:nvSpPr>
          <p:cNvPr id="5" name="Başlık 1"/>
          <p:cNvSpPr txBox="1">
            <a:spLocks/>
          </p:cNvSpPr>
          <p:nvPr/>
        </p:nvSpPr>
        <p:spPr>
          <a:xfrm>
            <a:off x="5940152" y="44624"/>
            <a:ext cx="2952329"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tr-TR" sz="1400" dirty="0" smtClean="0"/>
              <a:t>İŞLETİM SİSTEMİNİ KULLANMA</a:t>
            </a:r>
            <a:endParaRPr lang="tr-TR" sz="1400" dirty="0"/>
          </a:p>
        </p:txBody>
      </p:sp>
      <p:sp>
        <p:nvSpPr>
          <p:cNvPr id="6" name="Başlık 1"/>
          <p:cNvSpPr txBox="1">
            <a:spLocks/>
          </p:cNvSpPr>
          <p:nvPr/>
        </p:nvSpPr>
        <p:spPr>
          <a:xfrm>
            <a:off x="251520" y="44624"/>
            <a:ext cx="2952329"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tr-TR" sz="1400" dirty="0" smtClean="0"/>
              <a:t>BİLGİSAYAR KULLANMA</a:t>
            </a:r>
            <a:endParaRPr lang="tr-TR" sz="1400" dirty="0"/>
          </a:p>
        </p:txBody>
      </p:sp>
      <p:pic>
        <p:nvPicPr>
          <p:cNvPr id="5123"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27784" y="2564904"/>
            <a:ext cx="6048164" cy="37801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2" name="Başlık 2"/>
          <p:cNvSpPr txBox="1">
            <a:spLocks/>
          </p:cNvSpPr>
          <p:nvPr/>
        </p:nvSpPr>
        <p:spPr>
          <a:xfrm>
            <a:off x="6012161" y="6334472"/>
            <a:ext cx="2880320" cy="50405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tr-TR" sz="1400" dirty="0" smtClean="0">
                <a:solidFill>
                  <a:schemeClr val="accent3">
                    <a:lumMod val="50000"/>
                  </a:schemeClr>
                </a:solidFill>
              </a:rPr>
              <a:t>BİLGİSAYARDA İLK ADIM</a:t>
            </a:r>
            <a:endParaRPr lang="tr-TR" sz="1400" dirty="0">
              <a:solidFill>
                <a:schemeClr val="accent3">
                  <a:lumMod val="50000"/>
                </a:schemeClr>
              </a:solidFill>
            </a:endParaRPr>
          </a:p>
        </p:txBody>
      </p:sp>
    </p:spTree>
    <p:extLst>
      <p:ext uri="{BB962C8B-B14F-4D97-AF65-F5344CB8AC3E}">
        <p14:creationId xmlns:p14="http://schemas.microsoft.com/office/powerpoint/2010/main" xmlns="" val="17937875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lum bright="70000" contrast="-70000"/>
            <a:extLst>
              <a:ext uri="{BEBA8EAE-BF5A-486C-A8C5-ECC9F3942E4B}">
                <a14:imgProps xmlns:a14="http://schemas.microsoft.com/office/drawing/2010/main" xmlns="">
                  <a14:imgLayer r:embed="rId3">
                    <a14:imgEffect>
                      <a14:artisticCrisscrossEtching/>
                    </a14:imgEffect>
                  </a14:imgLayer>
                </a14:imgProps>
              </a:ext>
              <a:ext uri="{28A0092B-C50C-407E-A947-70E740481C1C}">
                <a14:useLocalDpi xmlns:a14="http://schemas.microsoft.com/office/drawing/2010/main" xmlns="" val="0"/>
              </a:ext>
            </a:extLst>
          </a:blip>
          <a:srcRect/>
          <a:stretch>
            <a:fillRect/>
          </a:stretch>
        </p:blipFill>
        <p:spPr bwMode="auto">
          <a:xfrm>
            <a:off x="2195736" y="2132856"/>
            <a:ext cx="4824535" cy="4824535"/>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İçerik Yer Tutucusu 1"/>
          <p:cNvSpPr>
            <a:spLocks noGrp="1"/>
          </p:cNvSpPr>
          <p:nvPr>
            <p:ph idx="1"/>
          </p:nvPr>
        </p:nvSpPr>
        <p:spPr/>
        <p:txBody>
          <a:bodyPr>
            <a:normAutofit fontScale="92500" lnSpcReduction="10000"/>
          </a:bodyPr>
          <a:lstStyle/>
          <a:p>
            <a:r>
              <a:rPr lang="tr-TR" dirty="0"/>
              <a:t>Bilgisayarlarda işletim sistemi, donanımın doğrudan denetimi ve yönetiminden, </a:t>
            </a:r>
            <a:r>
              <a:rPr lang="tr-TR" dirty="0" smtClean="0"/>
              <a:t>temel sistem </a:t>
            </a:r>
            <a:r>
              <a:rPr lang="tr-TR" dirty="0"/>
              <a:t>işlemlerinden ve uygulama </a:t>
            </a:r>
            <a:r>
              <a:rPr lang="tr-TR" dirty="0" smtClean="0"/>
              <a:t>programlarını çalıştırmaktan </a:t>
            </a:r>
            <a:r>
              <a:rPr lang="tr-TR" dirty="0"/>
              <a:t>sorumlu olan </a:t>
            </a:r>
            <a:r>
              <a:rPr lang="tr-TR" dirty="0" smtClean="0"/>
              <a:t>sistem yazılımıdır.</a:t>
            </a:r>
          </a:p>
          <a:p>
            <a:r>
              <a:rPr lang="tr-TR" dirty="0"/>
              <a:t>En yaygın olarak kullanılan işletim sistemleri iki ana grupta toplanabilir: </a:t>
            </a:r>
            <a:endParaRPr lang="tr-TR" dirty="0" smtClean="0"/>
          </a:p>
          <a:p>
            <a:pPr lvl="1"/>
            <a:r>
              <a:rPr lang="tr-TR" dirty="0" smtClean="0"/>
              <a:t>Microsoft Windows grubu</a:t>
            </a:r>
          </a:p>
          <a:p>
            <a:pPr marL="301943" lvl="1" indent="0">
              <a:buNone/>
            </a:pPr>
            <a:r>
              <a:rPr lang="tr-TR" dirty="0"/>
              <a:t> </a:t>
            </a:r>
            <a:r>
              <a:rPr lang="tr-TR" dirty="0" smtClean="0"/>
              <a:t>    ve</a:t>
            </a:r>
          </a:p>
          <a:p>
            <a:pPr lvl="1"/>
            <a:r>
              <a:rPr lang="tr-TR" dirty="0" smtClean="0"/>
              <a:t>UNIX </a:t>
            </a:r>
            <a:r>
              <a:rPr lang="tr-TR" dirty="0"/>
              <a:t>benzeri işletim sistemlerini içeren grup (bu grup içinde pek çok </a:t>
            </a:r>
            <a:r>
              <a:rPr lang="es-ES" dirty="0"/>
              <a:t>Unix versiyonu, Linux ve Mac OS sayılabilir</a:t>
            </a:r>
            <a:r>
              <a:rPr lang="es-ES" dirty="0" smtClean="0"/>
              <a:t>).</a:t>
            </a:r>
            <a:endParaRPr lang="tr-TR" dirty="0"/>
          </a:p>
        </p:txBody>
      </p:sp>
      <p:sp>
        <p:nvSpPr>
          <p:cNvPr id="3" name="Başlık 2"/>
          <p:cNvSpPr>
            <a:spLocks noGrp="1"/>
          </p:cNvSpPr>
          <p:nvPr>
            <p:ph type="title"/>
          </p:nvPr>
        </p:nvSpPr>
        <p:spPr>
          <a:xfrm>
            <a:off x="457200" y="448080"/>
            <a:ext cx="8229600" cy="1252728"/>
          </a:xfrm>
        </p:spPr>
        <p:txBody>
          <a:bodyPr/>
          <a:lstStyle/>
          <a:p>
            <a:r>
              <a:rPr lang="tr-TR" dirty="0" smtClean="0"/>
              <a:t>İŞLETİM SİSTEMİ NEDİR?</a:t>
            </a:r>
            <a:endParaRPr lang="tr-TR" dirty="0"/>
          </a:p>
        </p:txBody>
      </p:sp>
      <p:sp>
        <p:nvSpPr>
          <p:cNvPr id="5" name="Başlık 1"/>
          <p:cNvSpPr txBox="1">
            <a:spLocks/>
          </p:cNvSpPr>
          <p:nvPr/>
        </p:nvSpPr>
        <p:spPr>
          <a:xfrm>
            <a:off x="5940152" y="44624"/>
            <a:ext cx="2952329"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tr-TR" sz="1400" dirty="0" smtClean="0"/>
              <a:t>İŞLETİM SİSTEMİNİ KULLANMA</a:t>
            </a:r>
            <a:endParaRPr lang="tr-TR" sz="1400" dirty="0"/>
          </a:p>
        </p:txBody>
      </p:sp>
      <p:sp>
        <p:nvSpPr>
          <p:cNvPr id="6" name="Başlık 1"/>
          <p:cNvSpPr txBox="1">
            <a:spLocks/>
          </p:cNvSpPr>
          <p:nvPr/>
        </p:nvSpPr>
        <p:spPr>
          <a:xfrm>
            <a:off x="251520" y="44624"/>
            <a:ext cx="2952329"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tr-TR" sz="1400" dirty="0" smtClean="0"/>
              <a:t>BİLGİSAYAR KULLANMA</a:t>
            </a:r>
            <a:endParaRPr lang="tr-TR" sz="1400" dirty="0"/>
          </a:p>
        </p:txBody>
      </p:sp>
    </p:spTree>
    <p:extLst>
      <p:ext uri="{BB962C8B-B14F-4D97-AF65-F5344CB8AC3E}">
        <p14:creationId xmlns:p14="http://schemas.microsoft.com/office/powerpoint/2010/main" xmlns="" val="6125225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lum bright="70000" contrast="-70000"/>
            <a:extLst>
              <a:ext uri="{BEBA8EAE-BF5A-486C-A8C5-ECC9F3942E4B}">
                <a14:imgProps xmlns:a14="http://schemas.microsoft.com/office/drawing/2010/main" xmlns="">
                  <a14:imgLayer r:embed="rId3">
                    <a14:imgEffect>
                      <a14:artisticCrisscrossEtching/>
                    </a14:imgEffect>
                  </a14:imgLayer>
                </a14:imgProps>
              </a:ext>
              <a:ext uri="{28A0092B-C50C-407E-A947-70E740481C1C}">
                <a14:useLocalDpi xmlns:a14="http://schemas.microsoft.com/office/drawing/2010/main" xmlns="" val="0"/>
              </a:ext>
            </a:extLst>
          </a:blip>
          <a:srcRect/>
          <a:stretch>
            <a:fillRect/>
          </a:stretch>
        </p:blipFill>
        <p:spPr bwMode="auto">
          <a:xfrm>
            <a:off x="2195736" y="2132856"/>
            <a:ext cx="4824535" cy="4824535"/>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Başlık 2"/>
          <p:cNvSpPr>
            <a:spLocks noGrp="1"/>
          </p:cNvSpPr>
          <p:nvPr>
            <p:ph type="title"/>
          </p:nvPr>
        </p:nvSpPr>
        <p:spPr>
          <a:xfrm>
            <a:off x="457200" y="448080"/>
            <a:ext cx="8229600" cy="1252728"/>
          </a:xfrm>
        </p:spPr>
        <p:txBody>
          <a:bodyPr/>
          <a:lstStyle/>
          <a:p>
            <a:r>
              <a:rPr lang="tr-TR" dirty="0" smtClean="0"/>
              <a:t>SİSTEM BİLGİLERİ</a:t>
            </a:r>
            <a:endParaRPr lang="tr-TR" dirty="0"/>
          </a:p>
        </p:txBody>
      </p:sp>
      <p:sp>
        <p:nvSpPr>
          <p:cNvPr id="5" name="Başlık 1"/>
          <p:cNvSpPr txBox="1">
            <a:spLocks/>
          </p:cNvSpPr>
          <p:nvPr/>
        </p:nvSpPr>
        <p:spPr>
          <a:xfrm>
            <a:off x="5940152" y="44624"/>
            <a:ext cx="2952329"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tr-TR" sz="1400" dirty="0" smtClean="0"/>
              <a:t>İŞLETİM SİSTEMİNİ KULLANMA</a:t>
            </a:r>
            <a:endParaRPr lang="tr-TR" sz="1400" dirty="0"/>
          </a:p>
        </p:txBody>
      </p:sp>
      <p:sp>
        <p:nvSpPr>
          <p:cNvPr id="6" name="Başlık 1"/>
          <p:cNvSpPr txBox="1">
            <a:spLocks/>
          </p:cNvSpPr>
          <p:nvPr/>
        </p:nvSpPr>
        <p:spPr>
          <a:xfrm>
            <a:off x="251520" y="44624"/>
            <a:ext cx="2952329"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tr-TR" sz="1400" dirty="0" smtClean="0"/>
              <a:t>BİLGİSAYAR KULLANMA</a:t>
            </a:r>
            <a:endParaRPr lang="tr-TR" sz="1400" dirty="0"/>
          </a:p>
        </p:txBody>
      </p:sp>
      <p:pic>
        <p:nvPicPr>
          <p:cNvPr id="9"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221923" y="1772494"/>
            <a:ext cx="4726341" cy="44455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 name="Başlık 2"/>
          <p:cNvSpPr txBox="1">
            <a:spLocks/>
          </p:cNvSpPr>
          <p:nvPr/>
        </p:nvSpPr>
        <p:spPr>
          <a:xfrm>
            <a:off x="6012161" y="6334472"/>
            <a:ext cx="2880320" cy="50405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tr-TR" sz="1400" dirty="0" smtClean="0">
                <a:solidFill>
                  <a:schemeClr val="accent3">
                    <a:lumMod val="50000"/>
                  </a:schemeClr>
                </a:solidFill>
              </a:rPr>
              <a:t>BİLGİSAYARDA İLK ADIM</a:t>
            </a:r>
            <a:endParaRPr lang="tr-TR" sz="1400" dirty="0">
              <a:solidFill>
                <a:schemeClr val="accent3">
                  <a:lumMod val="50000"/>
                </a:schemeClr>
              </a:solidFill>
            </a:endParaRPr>
          </a:p>
        </p:txBody>
      </p:sp>
    </p:spTree>
    <p:extLst>
      <p:ext uri="{BB962C8B-B14F-4D97-AF65-F5344CB8AC3E}">
        <p14:creationId xmlns:p14="http://schemas.microsoft.com/office/powerpoint/2010/main" xmlns="" val="2198873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lum bright="70000" contrast="-70000"/>
            <a:extLst>
              <a:ext uri="{BEBA8EAE-BF5A-486C-A8C5-ECC9F3942E4B}">
                <a14:imgProps xmlns:a14="http://schemas.microsoft.com/office/drawing/2010/main" xmlns="">
                  <a14:imgLayer r:embed="rId3">
                    <a14:imgEffect>
                      <a14:artisticCrisscrossEtching/>
                    </a14:imgEffect>
                  </a14:imgLayer>
                </a14:imgProps>
              </a:ext>
              <a:ext uri="{28A0092B-C50C-407E-A947-70E740481C1C}">
                <a14:useLocalDpi xmlns:a14="http://schemas.microsoft.com/office/drawing/2010/main" xmlns="" val="0"/>
              </a:ext>
            </a:extLst>
          </a:blip>
          <a:srcRect/>
          <a:stretch>
            <a:fillRect/>
          </a:stretch>
        </p:blipFill>
        <p:spPr bwMode="auto">
          <a:xfrm>
            <a:off x="2195736" y="2132856"/>
            <a:ext cx="4824535" cy="4824535"/>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Başlık 2"/>
          <p:cNvSpPr>
            <a:spLocks noGrp="1"/>
          </p:cNvSpPr>
          <p:nvPr>
            <p:ph type="title"/>
          </p:nvPr>
        </p:nvSpPr>
        <p:spPr>
          <a:xfrm>
            <a:off x="493203" y="3645024"/>
            <a:ext cx="8229600" cy="1252728"/>
          </a:xfrm>
        </p:spPr>
        <p:txBody>
          <a:bodyPr>
            <a:normAutofit fontScale="90000"/>
          </a:bodyPr>
          <a:lstStyle/>
          <a:p>
            <a:r>
              <a:rPr lang="tr-TR" dirty="0" smtClean="0">
                <a:solidFill>
                  <a:srgbClr val="C00000"/>
                </a:solidFill>
              </a:rPr>
              <a:t>BİLGİSAYAR MASAÜSTÜ EKRANI ORTAMI</a:t>
            </a:r>
            <a:endParaRPr lang="tr-TR" dirty="0">
              <a:solidFill>
                <a:srgbClr val="C00000"/>
              </a:solidFill>
            </a:endParaRPr>
          </a:p>
        </p:txBody>
      </p:sp>
      <p:sp>
        <p:nvSpPr>
          <p:cNvPr id="5" name="Başlık 1"/>
          <p:cNvSpPr txBox="1">
            <a:spLocks/>
          </p:cNvSpPr>
          <p:nvPr/>
        </p:nvSpPr>
        <p:spPr>
          <a:xfrm>
            <a:off x="5940152" y="44624"/>
            <a:ext cx="2952329"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tr-TR" sz="1400" dirty="0" smtClean="0"/>
              <a:t>İŞLETİM SİSTEMİNİ KULLANMA</a:t>
            </a:r>
            <a:endParaRPr lang="tr-TR" sz="1400" dirty="0"/>
          </a:p>
        </p:txBody>
      </p:sp>
      <p:sp>
        <p:nvSpPr>
          <p:cNvPr id="6" name="Başlık 1"/>
          <p:cNvSpPr txBox="1">
            <a:spLocks/>
          </p:cNvSpPr>
          <p:nvPr/>
        </p:nvSpPr>
        <p:spPr>
          <a:xfrm>
            <a:off x="251520" y="44624"/>
            <a:ext cx="2952329"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tr-TR" sz="1400" dirty="0" smtClean="0"/>
              <a:t>BİLGİSAYAR KULLANMA</a:t>
            </a:r>
            <a:endParaRPr lang="tr-TR" sz="1400" dirty="0"/>
          </a:p>
        </p:txBody>
      </p:sp>
      <p:sp>
        <p:nvSpPr>
          <p:cNvPr id="8" name="Başlık 2"/>
          <p:cNvSpPr txBox="1">
            <a:spLocks/>
          </p:cNvSpPr>
          <p:nvPr/>
        </p:nvSpPr>
        <p:spPr>
          <a:xfrm>
            <a:off x="690032" y="404664"/>
            <a:ext cx="7772400" cy="1524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tr-TR" dirty="0"/>
          </a:p>
        </p:txBody>
      </p:sp>
      <p:sp>
        <p:nvSpPr>
          <p:cNvPr id="9" name="Başlık 2"/>
          <p:cNvSpPr txBox="1">
            <a:spLocks/>
          </p:cNvSpPr>
          <p:nvPr/>
        </p:nvSpPr>
        <p:spPr>
          <a:xfrm>
            <a:off x="6012161" y="6334472"/>
            <a:ext cx="2880320" cy="50405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tr-TR" sz="1400" dirty="0" smtClean="0">
                <a:solidFill>
                  <a:schemeClr val="accent3">
                    <a:lumMod val="50000"/>
                  </a:schemeClr>
                </a:solidFill>
              </a:rPr>
              <a:t>BİLGİSAYARDA İLK ADIM</a:t>
            </a:r>
            <a:endParaRPr lang="tr-TR" sz="1400" dirty="0">
              <a:solidFill>
                <a:schemeClr val="accent3">
                  <a:lumMod val="50000"/>
                </a:schemeClr>
              </a:solidFill>
            </a:endParaRPr>
          </a:p>
        </p:txBody>
      </p:sp>
    </p:spTree>
    <p:extLst>
      <p:ext uri="{BB962C8B-B14F-4D97-AF65-F5344CB8AC3E}">
        <p14:creationId xmlns:p14="http://schemas.microsoft.com/office/powerpoint/2010/main" xmlns="" val="37607696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lum bright="70000" contrast="-70000"/>
            <a:extLst>
              <a:ext uri="{BEBA8EAE-BF5A-486C-A8C5-ECC9F3942E4B}">
                <a14:imgProps xmlns:a14="http://schemas.microsoft.com/office/drawing/2010/main" xmlns="">
                  <a14:imgLayer r:embed="rId3">
                    <a14:imgEffect>
                      <a14:artisticCrisscrossEtching/>
                    </a14:imgEffect>
                  </a14:imgLayer>
                </a14:imgProps>
              </a:ext>
              <a:ext uri="{28A0092B-C50C-407E-A947-70E740481C1C}">
                <a14:useLocalDpi xmlns:a14="http://schemas.microsoft.com/office/drawing/2010/main" xmlns="" val="0"/>
              </a:ext>
            </a:extLst>
          </a:blip>
          <a:srcRect/>
          <a:stretch>
            <a:fillRect/>
          </a:stretch>
        </p:blipFill>
        <p:spPr bwMode="auto">
          <a:xfrm>
            <a:off x="2195736" y="2132856"/>
            <a:ext cx="4824535" cy="4824535"/>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İçerik Yer Tutucusu 1"/>
          <p:cNvSpPr>
            <a:spLocks noGrp="1"/>
          </p:cNvSpPr>
          <p:nvPr>
            <p:ph idx="1"/>
          </p:nvPr>
        </p:nvSpPr>
        <p:spPr>
          <a:xfrm>
            <a:off x="476035" y="2564904"/>
            <a:ext cx="5176085" cy="3450696"/>
          </a:xfrm>
        </p:spPr>
        <p:txBody>
          <a:bodyPr>
            <a:normAutofit fontScale="92500" lnSpcReduction="10000"/>
          </a:bodyPr>
          <a:lstStyle/>
          <a:p>
            <a:r>
              <a:rPr lang="tr-TR" dirty="0" smtClean="0"/>
              <a:t>Bilgisayarı açtığımızda karşımıza </a:t>
            </a:r>
            <a:r>
              <a:rPr lang="tr-TR" dirty="0"/>
              <a:t>gelen  ilk ekran </a:t>
            </a:r>
            <a:r>
              <a:rPr lang="tr-TR" dirty="0" smtClean="0"/>
              <a:t>görüntüsüdür. </a:t>
            </a:r>
          </a:p>
          <a:p>
            <a:r>
              <a:rPr lang="tr-TR" dirty="0" smtClean="0"/>
              <a:t>Masaüstü de bir klasördür.  (DESKTOP)</a:t>
            </a:r>
          </a:p>
          <a:p>
            <a:r>
              <a:rPr lang="tr-TR" dirty="0" smtClean="0"/>
              <a:t>Masaüstünde program, dosya ve klasör simgeleri bulunur.</a:t>
            </a:r>
          </a:p>
          <a:p>
            <a:r>
              <a:rPr lang="tr-TR" dirty="0" smtClean="0"/>
              <a:t>Masaüstünden bilgisayarın herhangi bir yerine ulaşılabilir.</a:t>
            </a:r>
          </a:p>
          <a:p>
            <a:r>
              <a:rPr lang="tr-TR" dirty="0" smtClean="0"/>
              <a:t>Bilgisayarda bulunan dosya ve klasörlere erişmek yada bunları yönetmek için köprü görevi görür.</a:t>
            </a:r>
          </a:p>
        </p:txBody>
      </p:sp>
      <p:sp>
        <p:nvSpPr>
          <p:cNvPr id="3" name="Başlık 2"/>
          <p:cNvSpPr>
            <a:spLocks noGrp="1"/>
          </p:cNvSpPr>
          <p:nvPr>
            <p:ph type="title"/>
          </p:nvPr>
        </p:nvSpPr>
        <p:spPr>
          <a:xfrm>
            <a:off x="457200" y="448080"/>
            <a:ext cx="8229600" cy="1252728"/>
          </a:xfrm>
        </p:spPr>
        <p:txBody>
          <a:bodyPr/>
          <a:lstStyle/>
          <a:p>
            <a:r>
              <a:rPr lang="tr-TR" dirty="0" smtClean="0"/>
              <a:t>MASAÜSTÜ</a:t>
            </a:r>
            <a:endParaRPr lang="tr-TR" dirty="0"/>
          </a:p>
        </p:txBody>
      </p:sp>
      <p:sp>
        <p:nvSpPr>
          <p:cNvPr id="5" name="Başlık 1"/>
          <p:cNvSpPr txBox="1">
            <a:spLocks/>
          </p:cNvSpPr>
          <p:nvPr/>
        </p:nvSpPr>
        <p:spPr>
          <a:xfrm>
            <a:off x="5940152" y="44624"/>
            <a:ext cx="2952329"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tr-TR" sz="1400" dirty="0" smtClean="0"/>
              <a:t>İŞLETİM SİSTEMİNİ KULLANMA</a:t>
            </a:r>
            <a:endParaRPr lang="tr-TR" sz="1400" dirty="0"/>
          </a:p>
        </p:txBody>
      </p:sp>
      <p:sp>
        <p:nvSpPr>
          <p:cNvPr id="6" name="Başlık 1"/>
          <p:cNvSpPr txBox="1">
            <a:spLocks/>
          </p:cNvSpPr>
          <p:nvPr/>
        </p:nvSpPr>
        <p:spPr>
          <a:xfrm>
            <a:off x="251520" y="44624"/>
            <a:ext cx="2952329"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tr-TR" sz="1400" dirty="0" smtClean="0"/>
              <a:t>BİLGİSAYAR KULLANMA</a:t>
            </a:r>
            <a:endParaRPr lang="tr-TR" sz="1400" dirty="0"/>
          </a:p>
        </p:txBody>
      </p:sp>
      <p:sp>
        <p:nvSpPr>
          <p:cNvPr id="11" name="Başlık 2"/>
          <p:cNvSpPr txBox="1">
            <a:spLocks/>
          </p:cNvSpPr>
          <p:nvPr/>
        </p:nvSpPr>
        <p:spPr>
          <a:xfrm>
            <a:off x="6012161" y="6334472"/>
            <a:ext cx="2880320" cy="50405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tr-TR" sz="1400" dirty="0" smtClean="0">
                <a:solidFill>
                  <a:schemeClr val="accent3">
                    <a:lumMod val="50000"/>
                  </a:schemeClr>
                </a:solidFill>
              </a:rPr>
              <a:t>BİLGİSAYARDA İLK ADIM</a:t>
            </a:r>
            <a:endParaRPr lang="tr-TR" sz="1400" dirty="0">
              <a:solidFill>
                <a:schemeClr val="accent3">
                  <a:lumMod val="50000"/>
                </a:schemeClr>
              </a:solidFill>
            </a:endParaRPr>
          </a:p>
        </p:txBody>
      </p:sp>
      <p:pic>
        <p:nvPicPr>
          <p:cNvPr id="1026" name="Picture 2" descr="D:\RESİMLER\PNG\all\Desktop.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911552" y="2924944"/>
            <a:ext cx="2438400" cy="24384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135507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lum bright="70000" contrast="-70000"/>
            <a:extLst>
              <a:ext uri="{BEBA8EAE-BF5A-486C-A8C5-ECC9F3942E4B}">
                <a14:imgProps xmlns:a14="http://schemas.microsoft.com/office/drawing/2010/main" xmlns="">
                  <a14:imgLayer r:embed="rId3">
                    <a14:imgEffect>
                      <a14:artisticCrisscrossEtching/>
                    </a14:imgEffect>
                  </a14:imgLayer>
                </a14:imgProps>
              </a:ext>
              <a:ext uri="{28A0092B-C50C-407E-A947-70E740481C1C}">
                <a14:useLocalDpi xmlns:a14="http://schemas.microsoft.com/office/drawing/2010/main" xmlns="" val="0"/>
              </a:ext>
            </a:extLst>
          </a:blip>
          <a:srcRect/>
          <a:stretch>
            <a:fillRect/>
          </a:stretch>
        </p:blipFill>
        <p:spPr bwMode="auto">
          <a:xfrm>
            <a:off x="2195736" y="2132856"/>
            <a:ext cx="4824535" cy="4824535"/>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İçerik Yer Tutucusu 1"/>
          <p:cNvSpPr>
            <a:spLocks noGrp="1"/>
          </p:cNvSpPr>
          <p:nvPr>
            <p:ph idx="1"/>
          </p:nvPr>
        </p:nvSpPr>
        <p:spPr>
          <a:xfrm>
            <a:off x="476035" y="2564904"/>
            <a:ext cx="8272429" cy="2088232"/>
          </a:xfrm>
        </p:spPr>
        <p:txBody>
          <a:bodyPr>
            <a:normAutofit/>
          </a:bodyPr>
          <a:lstStyle/>
          <a:p>
            <a:r>
              <a:rPr lang="tr-TR" dirty="0" smtClean="0"/>
              <a:t>Ekranın altında bulunan GÖREV ÇUBUĞU, açık program ve dosyaların pencerelerini temsil eden düğmelerin yanı sıra, program hizmetleri ve komutlarını çalıştırmak için tıklanabilen düğmelerden oluşur.</a:t>
            </a:r>
          </a:p>
        </p:txBody>
      </p:sp>
      <p:sp>
        <p:nvSpPr>
          <p:cNvPr id="3" name="Başlık 2"/>
          <p:cNvSpPr>
            <a:spLocks noGrp="1"/>
          </p:cNvSpPr>
          <p:nvPr>
            <p:ph type="title"/>
          </p:nvPr>
        </p:nvSpPr>
        <p:spPr>
          <a:xfrm>
            <a:off x="457200" y="448080"/>
            <a:ext cx="8229600" cy="1252728"/>
          </a:xfrm>
        </p:spPr>
        <p:txBody>
          <a:bodyPr/>
          <a:lstStyle/>
          <a:p>
            <a:r>
              <a:rPr lang="tr-TR" dirty="0" smtClean="0"/>
              <a:t>GÖREV ÇUBUĞU</a:t>
            </a:r>
            <a:endParaRPr lang="tr-TR" dirty="0"/>
          </a:p>
        </p:txBody>
      </p:sp>
      <p:sp>
        <p:nvSpPr>
          <p:cNvPr id="5" name="Başlık 1"/>
          <p:cNvSpPr txBox="1">
            <a:spLocks/>
          </p:cNvSpPr>
          <p:nvPr/>
        </p:nvSpPr>
        <p:spPr>
          <a:xfrm>
            <a:off x="5940152" y="44624"/>
            <a:ext cx="2952329"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tr-TR" sz="1400" dirty="0" smtClean="0"/>
              <a:t>İŞLETİM SİSTEMİNİ KULLANMA</a:t>
            </a:r>
            <a:endParaRPr lang="tr-TR" sz="1400" dirty="0"/>
          </a:p>
        </p:txBody>
      </p:sp>
      <p:sp>
        <p:nvSpPr>
          <p:cNvPr id="6" name="Başlık 1"/>
          <p:cNvSpPr txBox="1">
            <a:spLocks/>
          </p:cNvSpPr>
          <p:nvPr/>
        </p:nvSpPr>
        <p:spPr>
          <a:xfrm>
            <a:off x="251520" y="44624"/>
            <a:ext cx="2952329"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tr-TR" sz="1400" dirty="0" smtClean="0"/>
              <a:t>BİLGİSAYAR KULLANMA</a:t>
            </a:r>
            <a:endParaRPr lang="tr-TR" sz="1400" dirty="0"/>
          </a:p>
        </p:txBody>
      </p:sp>
      <p:sp>
        <p:nvSpPr>
          <p:cNvPr id="11" name="Başlık 2"/>
          <p:cNvSpPr txBox="1">
            <a:spLocks/>
          </p:cNvSpPr>
          <p:nvPr/>
        </p:nvSpPr>
        <p:spPr>
          <a:xfrm>
            <a:off x="6012161" y="6334472"/>
            <a:ext cx="2880320" cy="50405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tr-TR" sz="1400" dirty="0" smtClean="0">
                <a:solidFill>
                  <a:schemeClr val="accent3">
                    <a:lumMod val="50000"/>
                  </a:schemeClr>
                </a:solidFill>
              </a:rPr>
              <a:t>BİLGİSAYARDA İLK ADIM</a:t>
            </a:r>
            <a:endParaRPr lang="tr-TR" sz="1400" dirty="0">
              <a:solidFill>
                <a:schemeClr val="accent3">
                  <a:lumMod val="50000"/>
                </a:schemeClr>
              </a:solidFill>
            </a:endParaRPr>
          </a:p>
        </p:txBody>
      </p:sp>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43283" y="4869160"/>
            <a:ext cx="8483557" cy="2597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547207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lum bright="70000" contrast="-70000"/>
            <a:extLst>
              <a:ext uri="{BEBA8EAE-BF5A-486C-A8C5-ECC9F3942E4B}">
                <a14:imgProps xmlns:a14="http://schemas.microsoft.com/office/drawing/2010/main" xmlns="">
                  <a14:imgLayer r:embed="rId3">
                    <a14:imgEffect>
                      <a14:artisticCrisscrossEtching/>
                    </a14:imgEffect>
                  </a14:imgLayer>
                </a14:imgProps>
              </a:ext>
              <a:ext uri="{28A0092B-C50C-407E-A947-70E740481C1C}">
                <a14:useLocalDpi xmlns:a14="http://schemas.microsoft.com/office/drawing/2010/main" xmlns="" val="0"/>
              </a:ext>
            </a:extLst>
          </a:blip>
          <a:srcRect/>
          <a:stretch>
            <a:fillRect/>
          </a:stretch>
        </p:blipFill>
        <p:spPr bwMode="auto">
          <a:xfrm>
            <a:off x="2195736" y="2132856"/>
            <a:ext cx="4824535" cy="4824535"/>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İçerik Yer Tutucusu 1"/>
          <p:cNvSpPr>
            <a:spLocks noGrp="1"/>
          </p:cNvSpPr>
          <p:nvPr>
            <p:ph idx="1"/>
          </p:nvPr>
        </p:nvSpPr>
        <p:spPr>
          <a:xfrm>
            <a:off x="476035" y="3068960"/>
            <a:ext cx="4744037" cy="2088232"/>
          </a:xfrm>
        </p:spPr>
        <p:txBody>
          <a:bodyPr>
            <a:normAutofit/>
          </a:bodyPr>
          <a:lstStyle/>
          <a:p>
            <a:r>
              <a:rPr lang="tr-TR" dirty="0" smtClean="0"/>
              <a:t>Vista sürümüne bağlı olarak değişen WINDOWS KENAR ÇUBUĞU, ekranın sağında bulunur.</a:t>
            </a:r>
          </a:p>
        </p:txBody>
      </p:sp>
      <p:sp>
        <p:nvSpPr>
          <p:cNvPr id="3" name="Başlık 2"/>
          <p:cNvSpPr>
            <a:spLocks noGrp="1"/>
          </p:cNvSpPr>
          <p:nvPr>
            <p:ph type="title"/>
          </p:nvPr>
        </p:nvSpPr>
        <p:spPr>
          <a:xfrm>
            <a:off x="457200" y="448080"/>
            <a:ext cx="8229600" cy="1252728"/>
          </a:xfrm>
        </p:spPr>
        <p:txBody>
          <a:bodyPr/>
          <a:lstStyle/>
          <a:p>
            <a:r>
              <a:rPr lang="tr-TR" dirty="0" smtClean="0"/>
              <a:t>WINDOWS KENAR ÇUBUĞU</a:t>
            </a:r>
            <a:endParaRPr lang="tr-TR" dirty="0"/>
          </a:p>
        </p:txBody>
      </p:sp>
      <p:sp>
        <p:nvSpPr>
          <p:cNvPr id="5" name="Başlık 1"/>
          <p:cNvSpPr txBox="1">
            <a:spLocks/>
          </p:cNvSpPr>
          <p:nvPr/>
        </p:nvSpPr>
        <p:spPr>
          <a:xfrm>
            <a:off x="5940152" y="44624"/>
            <a:ext cx="2952329"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tr-TR" sz="1400" dirty="0" smtClean="0"/>
              <a:t>İŞLETİM SİSTEMİNİ KULLANMA</a:t>
            </a:r>
            <a:endParaRPr lang="tr-TR" sz="1400" dirty="0"/>
          </a:p>
        </p:txBody>
      </p:sp>
      <p:sp>
        <p:nvSpPr>
          <p:cNvPr id="6" name="Başlık 1"/>
          <p:cNvSpPr txBox="1">
            <a:spLocks/>
          </p:cNvSpPr>
          <p:nvPr/>
        </p:nvSpPr>
        <p:spPr>
          <a:xfrm>
            <a:off x="251520" y="44624"/>
            <a:ext cx="2952329"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tr-TR" sz="1400" dirty="0" smtClean="0"/>
              <a:t>BİLGİSAYAR KULLANMA</a:t>
            </a:r>
            <a:endParaRPr lang="tr-TR" sz="1400" dirty="0"/>
          </a:p>
        </p:txBody>
      </p:sp>
      <p:sp>
        <p:nvSpPr>
          <p:cNvPr id="11" name="Başlık 2"/>
          <p:cNvSpPr txBox="1">
            <a:spLocks/>
          </p:cNvSpPr>
          <p:nvPr/>
        </p:nvSpPr>
        <p:spPr>
          <a:xfrm>
            <a:off x="6012161" y="6334472"/>
            <a:ext cx="2880320" cy="50405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tr-TR" sz="1400" dirty="0" smtClean="0">
                <a:solidFill>
                  <a:schemeClr val="accent3">
                    <a:lumMod val="50000"/>
                  </a:schemeClr>
                </a:solidFill>
              </a:rPr>
              <a:t>BİLGİSAYARDA İLK ADIM</a:t>
            </a:r>
            <a:endParaRPr lang="tr-TR" sz="1400" dirty="0">
              <a:solidFill>
                <a:schemeClr val="accent3">
                  <a:lumMod val="50000"/>
                </a:schemeClr>
              </a:solidFill>
            </a:endParaRPr>
          </a:p>
        </p:txBody>
      </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292080" y="3140968"/>
            <a:ext cx="3600076" cy="215880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8145546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lum bright="70000" contrast="-70000"/>
            <a:extLst>
              <a:ext uri="{BEBA8EAE-BF5A-486C-A8C5-ECC9F3942E4B}">
                <a14:imgProps xmlns:a14="http://schemas.microsoft.com/office/drawing/2010/main" xmlns="">
                  <a14:imgLayer r:embed="rId3">
                    <a14:imgEffect>
                      <a14:artisticCrisscrossEtching/>
                    </a14:imgEffect>
                  </a14:imgLayer>
                </a14:imgProps>
              </a:ext>
              <a:ext uri="{28A0092B-C50C-407E-A947-70E740481C1C}">
                <a14:useLocalDpi xmlns:a14="http://schemas.microsoft.com/office/drawing/2010/main" xmlns="" val="0"/>
              </a:ext>
            </a:extLst>
          </a:blip>
          <a:srcRect/>
          <a:stretch>
            <a:fillRect/>
          </a:stretch>
        </p:blipFill>
        <p:spPr bwMode="auto">
          <a:xfrm>
            <a:off x="2195736" y="2132856"/>
            <a:ext cx="4824535" cy="4824535"/>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Başlık 1"/>
          <p:cNvSpPr txBox="1">
            <a:spLocks/>
          </p:cNvSpPr>
          <p:nvPr/>
        </p:nvSpPr>
        <p:spPr>
          <a:xfrm>
            <a:off x="5940152" y="44624"/>
            <a:ext cx="2952329"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tr-TR" sz="1400" dirty="0" smtClean="0"/>
              <a:t>İŞLETİM SİSTEMİNİ KULLANMA</a:t>
            </a:r>
            <a:endParaRPr lang="tr-TR" sz="1400" dirty="0"/>
          </a:p>
        </p:txBody>
      </p:sp>
      <p:sp>
        <p:nvSpPr>
          <p:cNvPr id="6" name="Başlık 1"/>
          <p:cNvSpPr txBox="1">
            <a:spLocks/>
          </p:cNvSpPr>
          <p:nvPr/>
        </p:nvSpPr>
        <p:spPr>
          <a:xfrm>
            <a:off x="251520" y="44624"/>
            <a:ext cx="2952329"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tr-TR" sz="1400" dirty="0" smtClean="0"/>
              <a:t>BİLGİSAYAR KULLANMA</a:t>
            </a:r>
            <a:endParaRPr lang="tr-TR" sz="1400" dirty="0"/>
          </a:p>
        </p:txBody>
      </p:sp>
      <p:sp>
        <p:nvSpPr>
          <p:cNvPr id="8" name="Başlık 2"/>
          <p:cNvSpPr txBox="1">
            <a:spLocks/>
          </p:cNvSpPr>
          <p:nvPr/>
        </p:nvSpPr>
        <p:spPr>
          <a:xfrm>
            <a:off x="690032" y="404664"/>
            <a:ext cx="7772400" cy="1524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tr-TR" dirty="0"/>
          </a:p>
        </p:txBody>
      </p:sp>
      <p:sp>
        <p:nvSpPr>
          <p:cNvPr id="9" name="Başlık 2"/>
          <p:cNvSpPr txBox="1">
            <a:spLocks/>
          </p:cNvSpPr>
          <p:nvPr/>
        </p:nvSpPr>
        <p:spPr>
          <a:xfrm>
            <a:off x="6012161" y="6334472"/>
            <a:ext cx="2880320" cy="50405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tr-TR" sz="1400" dirty="0" smtClean="0">
                <a:solidFill>
                  <a:schemeClr val="accent3">
                    <a:lumMod val="50000"/>
                  </a:schemeClr>
                </a:solidFill>
              </a:rPr>
              <a:t>BİLGİSAYARDA İLK ADIM</a:t>
            </a:r>
            <a:endParaRPr lang="tr-TR" sz="1400" dirty="0">
              <a:solidFill>
                <a:schemeClr val="accent3">
                  <a:lumMod val="50000"/>
                </a:schemeClr>
              </a:solidFill>
            </a:endParaRPr>
          </a:p>
        </p:txBody>
      </p:sp>
      <p:sp>
        <p:nvSpPr>
          <p:cNvPr id="10" name="Başlık 2"/>
          <p:cNvSpPr txBox="1">
            <a:spLocks/>
          </p:cNvSpPr>
          <p:nvPr/>
        </p:nvSpPr>
        <p:spPr>
          <a:xfrm>
            <a:off x="251519" y="592096"/>
            <a:ext cx="8640961" cy="1252728"/>
          </a:xfrm>
          <a:prstGeom prst="rect">
            <a:avLst/>
          </a:prstGeom>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dirty="0" smtClean="0"/>
              <a:t>WINDOWS VISTA VE WINDOWS 7’DE MASAÜSTÜ</a:t>
            </a:r>
            <a:endParaRPr lang="tr-TR" dirty="0"/>
          </a:p>
        </p:txBody>
      </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043608" y="1844824"/>
            <a:ext cx="7091264" cy="44320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7845015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lum bright="70000" contrast="-70000"/>
            <a:extLst>
              <a:ext uri="{BEBA8EAE-BF5A-486C-A8C5-ECC9F3942E4B}">
                <a14:imgProps xmlns:a14="http://schemas.microsoft.com/office/drawing/2010/main" xmlns="">
                  <a14:imgLayer r:embed="rId3">
                    <a14:imgEffect>
                      <a14:artisticCrisscrossEtching/>
                    </a14:imgEffect>
                  </a14:imgLayer>
                </a14:imgProps>
              </a:ext>
              <a:ext uri="{28A0092B-C50C-407E-A947-70E740481C1C}">
                <a14:useLocalDpi xmlns:a14="http://schemas.microsoft.com/office/drawing/2010/main" xmlns="" val="0"/>
              </a:ext>
            </a:extLst>
          </a:blip>
          <a:srcRect/>
          <a:stretch>
            <a:fillRect/>
          </a:stretch>
        </p:blipFill>
        <p:spPr bwMode="auto">
          <a:xfrm>
            <a:off x="2195736" y="2132856"/>
            <a:ext cx="4824535" cy="4824535"/>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Başlık 2"/>
          <p:cNvSpPr>
            <a:spLocks noGrp="1"/>
          </p:cNvSpPr>
          <p:nvPr>
            <p:ph type="title"/>
          </p:nvPr>
        </p:nvSpPr>
        <p:spPr>
          <a:xfrm>
            <a:off x="493203" y="3645024"/>
            <a:ext cx="8229600" cy="1252728"/>
          </a:xfrm>
        </p:spPr>
        <p:txBody>
          <a:bodyPr>
            <a:normAutofit/>
          </a:bodyPr>
          <a:lstStyle/>
          <a:p>
            <a:r>
              <a:rPr lang="tr-TR" dirty="0" smtClean="0">
                <a:solidFill>
                  <a:srgbClr val="C00000"/>
                </a:solidFill>
              </a:rPr>
              <a:t>YARDIMI KULLANMA</a:t>
            </a:r>
            <a:endParaRPr lang="tr-TR" dirty="0">
              <a:solidFill>
                <a:srgbClr val="C00000"/>
              </a:solidFill>
            </a:endParaRPr>
          </a:p>
        </p:txBody>
      </p:sp>
      <p:sp>
        <p:nvSpPr>
          <p:cNvPr id="5" name="Başlık 1"/>
          <p:cNvSpPr txBox="1">
            <a:spLocks/>
          </p:cNvSpPr>
          <p:nvPr/>
        </p:nvSpPr>
        <p:spPr>
          <a:xfrm>
            <a:off x="5940152" y="44624"/>
            <a:ext cx="2952329"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tr-TR" sz="1400" dirty="0" smtClean="0"/>
              <a:t>İŞLETİM SİSTEMİNİ KULLANMA</a:t>
            </a:r>
            <a:endParaRPr lang="tr-TR" sz="1400" dirty="0"/>
          </a:p>
        </p:txBody>
      </p:sp>
      <p:sp>
        <p:nvSpPr>
          <p:cNvPr id="6" name="Başlık 1"/>
          <p:cNvSpPr txBox="1">
            <a:spLocks/>
          </p:cNvSpPr>
          <p:nvPr/>
        </p:nvSpPr>
        <p:spPr>
          <a:xfrm>
            <a:off x="251520" y="44624"/>
            <a:ext cx="2952329"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tr-TR" sz="1400" dirty="0" smtClean="0"/>
              <a:t>BİLGİSAYAR KULLANMA</a:t>
            </a:r>
            <a:endParaRPr lang="tr-TR" sz="1400" dirty="0"/>
          </a:p>
        </p:txBody>
      </p:sp>
      <p:sp>
        <p:nvSpPr>
          <p:cNvPr id="8" name="Başlık 2"/>
          <p:cNvSpPr txBox="1">
            <a:spLocks/>
          </p:cNvSpPr>
          <p:nvPr/>
        </p:nvSpPr>
        <p:spPr>
          <a:xfrm>
            <a:off x="690032" y="404664"/>
            <a:ext cx="7772400" cy="1524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tr-TR" dirty="0"/>
          </a:p>
        </p:txBody>
      </p:sp>
      <p:sp>
        <p:nvSpPr>
          <p:cNvPr id="9" name="Başlık 2"/>
          <p:cNvSpPr txBox="1">
            <a:spLocks/>
          </p:cNvSpPr>
          <p:nvPr/>
        </p:nvSpPr>
        <p:spPr>
          <a:xfrm>
            <a:off x="6012161" y="6334472"/>
            <a:ext cx="2880320" cy="50405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tr-TR" sz="1400" dirty="0" smtClean="0">
                <a:solidFill>
                  <a:schemeClr val="accent3">
                    <a:lumMod val="50000"/>
                  </a:schemeClr>
                </a:solidFill>
              </a:rPr>
              <a:t>BİLGİSAYARDA İLK ADIM</a:t>
            </a:r>
            <a:endParaRPr lang="tr-TR" sz="1400" dirty="0">
              <a:solidFill>
                <a:schemeClr val="accent3">
                  <a:lumMod val="50000"/>
                </a:schemeClr>
              </a:solidFill>
            </a:endParaRPr>
          </a:p>
        </p:txBody>
      </p:sp>
      <p:pic>
        <p:nvPicPr>
          <p:cNvPr id="10" name="Picture 2" descr="D:\İcon's\vista_alarm_icons\PNG\Help-and-Support.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012161" y="908720"/>
            <a:ext cx="1574303" cy="157430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9170531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lum bright="70000" contrast="-70000"/>
            <a:extLst>
              <a:ext uri="{BEBA8EAE-BF5A-486C-A8C5-ECC9F3942E4B}">
                <a14:imgProps xmlns:a14="http://schemas.microsoft.com/office/drawing/2010/main" xmlns="">
                  <a14:imgLayer r:embed="rId3">
                    <a14:imgEffect>
                      <a14:artisticCrisscrossEtching/>
                    </a14:imgEffect>
                  </a14:imgLayer>
                </a14:imgProps>
              </a:ext>
              <a:ext uri="{28A0092B-C50C-407E-A947-70E740481C1C}">
                <a14:useLocalDpi xmlns:a14="http://schemas.microsoft.com/office/drawing/2010/main" xmlns="" val="0"/>
              </a:ext>
            </a:extLst>
          </a:blip>
          <a:srcRect/>
          <a:stretch>
            <a:fillRect/>
          </a:stretch>
        </p:blipFill>
        <p:spPr bwMode="auto">
          <a:xfrm>
            <a:off x="2195736" y="2132856"/>
            <a:ext cx="4824535" cy="4824535"/>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 name="İçerik Yer Tutucusu 6"/>
          <p:cNvSpPr>
            <a:spLocks noGrp="1"/>
          </p:cNvSpPr>
          <p:nvPr>
            <p:ph idx="1"/>
          </p:nvPr>
        </p:nvSpPr>
        <p:spPr>
          <a:xfrm>
            <a:off x="3959944" y="2930632"/>
            <a:ext cx="4860528" cy="2658608"/>
          </a:xfrm>
        </p:spPr>
        <p:txBody>
          <a:bodyPr>
            <a:normAutofit fontScale="92500" lnSpcReduction="20000"/>
          </a:bodyPr>
          <a:lstStyle/>
          <a:p>
            <a:r>
              <a:rPr lang="tr-TR" dirty="0" smtClean="0"/>
              <a:t>Bilgisayarda bilmediğimiz yada öğrenmek istediğimiz herhangi bir konu hakkında yardım alabiliriz.</a:t>
            </a:r>
          </a:p>
          <a:p>
            <a:r>
              <a:rPr lang="tr-TR" dirty="0" smtClean="0"/>
              <a:t>Bunun için Başlat Menüsündeki YARDIM ve DESTEK’İ kullanmanın yanında, programların çoğunda bulunan </a:t>
            </a:r>
            <a:r>
              <a:rPr lang="tr-TR" sz="3500" dirty="0" smtClean="0"/>
              <a:t>?</a:t>
            </a:r>
            <a:r>
              <a:rPr lang="tr-TR" dirty="0" smtClean="0"/>
              <a:t> (SORU İŞARETİ) butonunu kullanabiliriz.</a:t>
            </a:r>
            <a:endParaRPr lang="tr-TR" dirty="0"/>
          </a:p>
        </p:txBody>
      </p:sp>
      <p:sp>
        <p:nvSpPr>
          <p:cNvPr id="5" name="Başlık 1"/>
          <p:cNvSpPr txBox="1">
            <a:spLocks/>
          </p:cNvSpPr>
          <p:nvPr/>
        </p:nvSpPr>
        <p:spPr>
          <a:xfrm>
            <a:off x="5940152" y="44624"/>
            <a:ext cx="2952329"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tr-TR" sz="1400" dirty="0" smtClean="0"/>
              <a:t>İŞLETİM SİSTEMİNİ KULLANMA</a:t>
            </a:r>
            <a:endParaRPr lang="tr-TR" sz="1400" dirty="0"/>
          </a:p>
        </p:txBody>
      </p:sp>
      <p:sp>
        <p:nvSpPr>
          <p:cNvPr id="6" name="Başlık 1"/>
          <p:cNvSpPr txBox="1">
            <a:spLocks/>
          </p:cNvSpPr>
          <p:nvPr/>
        </p:nvSpPr>
        <p:spPr>
          <a:xfrm>
            <a:off x="251520" y="44624"/>
            <a:ext cx="2952329"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tr-TR" sz="1400" dirty="0" smtClean="0"/>
              <a:t>BİLGİSAYAR KULLANMA</a:t>
            </a:r>
            <a:endParaRPr lang="tr-TR" sz="1400" dirty="0"/>
          </a:p>
        </p:txBody>
      </p:sp>
      <p:sp>
        <p:nvSpPr>
          <p:cNvPr id="8" name="Başlık 2"/>
          <p:cNvSpPr txBox="1">
            <a:spLocks/>
          </p:cNvSpPr>
          <p:nvPr/>
        </p:nvSpPr>
        <p:spPr>
          <a:xfrm>
            <a:off x="690032" y="404664"/>
            <a:ext cx="7772400" cy="1524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tr-TR" dirty="0"/>
          </a:p>
        </p:txBody>
      </p:sp>
      <p:sp>
        <p:nvSpPr>
          <p:cNvPr id="9" name="Başlık 2"/>
          <p:cNvSpPr txBox="1">
            <a:spLocks/>
          </p:cNvSpPr>
          <p:nvPr/>
        </p:nvSpPr>
        <p:spPr>
          <a:xfrm>
            <a:off x="6012161" y="6334472"/>
            <a:ext cx="2880320" cy="50405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tr-TR" sz="1400" dirty="0" smtClean="0">
                <a:solidFill>
                  <a:schemeClr val="accent3">
                    <a:lumMod val="50000"/>
                  </a:schemeClr>
                </a:solidFill>
              </a:rPr>
              <a:t>BİLGİSAYARDA İLK ADIM</a:t>
            </a:r>
            <a:endParaRPr lang="tr-TR" sz="1400" dirty="0">
              <a:solidFill>
                <a:schemeClr val="accent3">
                  <a:lumMod val="50000"/>
                </a:schemeClr>
              </a:solidFill>
            </a:endParaRPr>
          </a:p>
        </p:txBody>
      </p:sp>
      <p:sp>
        <p:nvSpPr>
          <p:cNvPr id="10" name="Başlık 2"/>
          <p:cNvSpPr txBox="1">
            <a:spLocks/>
          </p:cNvSpPr>
          <p:nvPr/>
        </p:nvSpPr>
        <p:spPr>
          <a:xfrm>
            <a:off x="251519" y="592096"/>
            <a:ext cx="8640961"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dirty="0" smtClean="0"/>
              <a:t>YARDIM’I KULLANMA</a:t>
            </a:r>
            <a:endParaRPr lang="tr-TR" dirty="0"/>
          </a:p>
        </p:txBody>
      </p:sp>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95536" y="2348880"/>
            <a:ext cx="3327906" cy="37939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9967205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lum bright="70000" contrast="-70000"/>
            <a:extLst>
              <a:ext uri="{BEBA8EAE-BF5A-486C-A8C5-ECC9F3942E4B}">
                <a14:imgProps xmlns:a14="http://schemas.microsoft.com/office/drawing/2010/main" xmlns="">
                  <a14:imgLayer r:embed="rId3">
                    <a14:imgEffect>
                      <a14:artisticCrisscrossEtching/>
                    </a14:imgEffect>
                  </a14:imgLayer>
                </a14:imgProps>
              </a:ext>
              <a:ext uri="{28A0092B-C50C-407E-A947-70E740481C1C}">
                <a14:useLocalDpi xmlns:a14="http://schemas.microsoft.com/office/drawing/2010/main" xmlns="" val="0"/>
              </a:ext>
            </a:extLst>
          </a:blip>
          <a:srcRect/>
          <a:stretch>
            <a:fillRect/>
          </a:stretch>
        </p:blipFill>
        <p:spPr bwMode="auto">
          <a:xfrm>
            <a:off x="2195736" y="2132856"/>
            <a:ext cx="4824535" cy="4824535"/>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 name="İçerik Yer Tutucusu 6"/>
          <p:cNvSpPr>
            <a:spLocks noGrp="1"/>
          </p:cNvSpPr>
          <p:nvPr>
            <p:ph idx="1"/>
          </p:nvPr>
        </p:nvSpPr>
        <p:spPr>
          <a:xfrm>
            <a:off x="3959944" y="2930632"/>
            <a:ext cx="4860528" cy="2658608"/>
          </a:xfrm>
        </p:spPr>
        <p:txBody>
          <a:bodyPr>
            <a:normAutofit/>
          </a:bodyPr>
          <a:lstStyle/>
          <a:p>
            <a:r>
              <a:rPr lang="tr-TR" dirty="0" smtClean="0"/>
              <a:t>Bu özellik ilgili programla ilgili her türlü aradığımız bilgiye ulaşmamızı sağlar.</a:t>
            </a:r>
            <a:endParaRPr lang="tr-TR" dirty="0"/>
          </a:p>
        </p:txBody>
      </p:sp>
      <p:sp>
        <p:nvSpPr>
          <p:cNvPr id="5" name="Başlık 1"/>
          <p:cNvSpPr txBox="1">
            <a:spLocks/>
          </p:cNvSpPr>
          <p:nvPr/>
        </p:nvSpPr>
        <p:spPr>
          <a:xfrm>
            <a:off x="5940152" y="44624"/>
            <a:ext cx="2952329"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tr-TR" sz="1400" dirty="0" smtClean="0"/>
              <a:t>İŞLETİM SİSTEMİNİ KULLANMA</a:t>
            </a:r>
            <a:endParaRPr lang="tr-TR" sz="1400" dirty="0"/>
          </a:p>
        </p:txBody>
      </p:sp>
      <p:sp>
        <p:nvSpPr>
          <p:cNvPr id="6" name="Başlık 1"/>
          <p:cNvSpPr txBox="1">
            <a:spLocks/>
          </p:cNvSpPr>
          <p:nvPr/>
        </p:nvSpPr>
        <p:spPr>
          <a:xfrm>
            <a:off x="251520" y="44624"/>
            <a:ext cx="2952329"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tr-TR" sz="1400" dirty="0" smtClean="0"/>
              <a:t>BİLGİSAYAR KULLANMA</a:t>
            </a:r>
            <a:endParaRPr lang="tr-TR" sz="1400" dirty="0"/>
          </a:p>
        </p:txBody>
      </p:sp>
      <p:sp>
        <p:nvSpPr>
          <p:cNvPr id="8" name="Başlık 2"/>
          <p:cNvSpPr txBox="1">
            <a:spLocks/>
          </p:cNvSpPr>
          <p:nvPr/>
        </p:nvSpPr>
        <p:spPr>
          <a:xfrm>
            <a:off x="690032" y="404664"/>
            <a:ext cx="7772400" cy="1524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tr-TR" dirty="0"/>
          </a:p>
        </p:txBody>
      </p:sp>
      <p:sp>
        <p:nvSpPr>
          <p:cNvPr id="9" name="Başlık 2"/>
          <p:cNvSpPr txBox="1">
            <a:spLocks/>
          </p:cNvSpPr>
          <p:nvPr/>
        </p:nvSpPr>
        <p:spPr>
          <a:xfrm>
            <a:off x="6012161" y="6334472"/>
            <a:ext cx="2880320" cy="50405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tr-TR" sz="1400" dirty="0" smtClean="0">
                <a:solidFill>
                  <a:schemeClr val="accent3">
                    <a:lumMod val="50000"/>
                  </a:schemeClr>
                </a:solidFill>
              </a:rPr>
              <a:t>BİLGİSAYARDA İLK ADIM</a:t>
            </a:r>
            <a:endParaRPr lang="tr-TR" sz="1400" dirty="0">
              <a:solidFill>
                <a:schemeClr val="accent3">
                  <a:lumMod val="50000"/>
                </a:schemeClr>
              </a:solidFill>
            </a:endParaRPr>
          </a:p>
        </p:txBody>
      </p:sp>
      <p:sp>
        <p:nvSpPr>
          <p:cNvPr id="10" name="Başlık 2"/>
          <p:cNvSpPr txBox="1">
            <a:spLocks/>
          </p:cNvSpPr>
          <p:nvPr/>
        </p:nvSpPr>
        <p:spPr>
          <a:xfrm>
            <a:off x="251519" y="592096"/>
            <a:ext cx="8640961"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dirty="0" smtClean="0"/>
              <a:t>YARDIM’I KULLANMA</a:t>
            </a:r>
            <a:endParaRPr lang="tr-TR" dirty="0"/>
          </a:p>
        </p:txBody>
      </p:sp>
      <p:pic>
        <p:nvPicPr>
          <p:cNvPr id="4098"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95535" y="2492896"/>
            <a:ext cx="3384377" cy="372914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32538537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lum bright="70000" contrast="-70000"/>
            <a:extLst>
              <a:ext uri="{BEBA8EAE-BF5A-486C-A8C5-ECC9F3942E4B}">
                <a14:imgProps xmlns:a14="http://schemas.microsoft.com/office/drawing/2010/main" xmlns="">
                  <a14:imgLayer r:embed="rId3">
                    <a14:imgEffect>
                      <a14:artisticCrisscrossEtching/>
                    </a14:imgEffect>
                  </a14:imgLayer>
                </a14:imgProps>
              </a:ext>
              <a:ext uri="{28A0092B-C50C-407E-A947-70E740481C1C}">
                <a14:useLocalDpi xmlns:a14="http://schemas.microsoft.com/office/drawing/2010/main" xmlns="" val="0"/>
              </a:ext>
            </a:extLst>
          </a:blip>
          <a:srcRect/>
          <a:stretch>
            <a:fillRect/>
          </a:stretch>
        </p:blipFill>
        <p:spPr bwMode="auto">
          <a:xfrm>
            <a:off x="2195736" y="2132856"/>
            <a:ext cx="4824535" cy="4824535"/>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 name="İçerik Yer Tutucusu 6"/>
          <p:cNvSpPr>
            <a:spLocks noGrp="1"/>
          </p:cNvSpPr>
          <p:nvPr>
            <p:ph idx="1"/>
          </p:nvPr>
        </p:nvSpPr>
        <p:spPr>
          <a:xfrm>
            <a:off x="3959944" y="2930632"/>
            <a:ext cx="4860528" cy="2658608"/>
          </a:xfrm>
        </p:spPr>
        <p:txBody>
          <a:bodyPr>
            <a:normAutofit/>
          </a:bodyPr>
          <a:lstStyle/>
          <a:p>
            <a:r>
              <a:rPr lang="tr-TR" dirty="0" smtClean="0"/>
              <a:t>Yardımda Ara metin kutusuna ‘Bilgisayarı kapatma’ yazalım.</a:t>
            </a:r>
            <a:endParaRPr lang="tr-TR" dirty="0"/>
          </a:p>
        </p:txBody>
      </p:sp>
      <p:sp>
        <p:nvSpPr>
          <p:cNvPr id="5" name="Başlık 1"/>
          <p:cNvSpPr txBox="1">
            <a:spLocks/>
          </p:cNvSpPr>
          <p:nvPr/>
        </p:nvSpPr>
        <p:spPr>
          <a:xfrm>
            <a:off x="5940152" y="44624"/>
            <a:ext cx="2952329"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tr-TR" sz="1400" dirty="0" smtClean="0"/>
              <a:t>İŞLETİM SİSTEMİNİ KULLANMA</a:t>
            </a:r>
            <a:endParaRPr lang="tr-TR" sz="1400" dirty="0"/>
          </a:p>
        </p:txBody>
      </p:sp>
      <p:sp>
        <p:nvSpPr>
          <p:cNvPr id="6" name="Başlık 1"/>
          <p:cNvSpPr txBox="1">
            <a:spLocks/>
          </p:cNvSpPr>
          <p:nvPr/>
        </p:nvSpPr>
        <p:spPr>
          <a:xfrm>
            <a:off x="251520" y="44624"/>
            <a:ext cx="2952329"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tr-TR" sz="1400" dirty="0" smtClean="0"/>
              <a:t>BİLGİSAYAR KULLANMA</a:t>
            </a:r>
            <a:endParaRPr lang="tr-TR" sz="1400" dirty="0"/>
          </a:p>
        </p:txBody>
      </p:sp>
      <p:sp>
        <p:nvSpPr>
          <p:cNvPr id="8" name="Başlık 2"/>
          <p:cNvSpPr txBox="1">
            <a:spLocks/>
          </p:cNvSpPr>
          <p:nvPr/>
        </p:nvSpPr>
        <p:spPr>
          <a:xfrm>
            <a:off x="690032" y="404664"/>
            <a:ext cx="7772400" cy="1524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tr-TR" dirty="0"/>
          </a:p>
        </p:txBody>
      </p:sp>
      <p:sp>
        <p:nvSpPr>
          <p:cNvPr id="9" name="Başlık 2"/>
          <p:cNvSpPr txBox="1">
            <a:spLocks/>
          </p:cNvSpPr>
          <p:nvPr/>
        </p:nvSpPr>
        <p:spPr>
          <a:xfrm>
            <a:off x="6012161" y="6334472"/>
            <a:ext cx="2880320" cy="50405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tr-TR" sz="1400" dirty="0" smtClean="0">
                <a:solidFill>
                  <a:schemeClr val="accent3">
                    <a:lumMod val="50000"/>
                  </a:schemeClr>
                </a:solidFill>
              </a:rPr>
              <a:t>BİLGİSAYARDA İLK ADIM</a:t>
            </a:r>
            <a:endParaRPr lang="tr-TR" sz="1400" dirty="0">
              <a:solidFill>
                <a:schemeClr val="accent3">
                  <a:lumMod val="50000"/>
                </a:schemeClr>
              </a:solidFill>
            </a:endParaRPr>
          </a:p>
        </p:txBody>
      </p:sp>
      <p:sp>
        <p:nvSpPr>
          <p:cNvPr id="10" name="Başlık 2"/>
          <p:cNvSpPr txBox="1">
            <a:spLocks/>
          </p:cNvSpPr>
          <p:nvPr/>
        </p:nvSpPr>
        <p:spPr>
          <a:xfrm>
            <a:off x="251519" y="592096"/>
            <a:ext cx="8640961"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dirty="0" smtClean="0"/>
              <a:t>YARDIM’I KULLANMA</a:t>
            </a:r>
            <a:endParaRPr lang="tr-TR" dirty="0"/>
          </a:p>
        </p:txBody>
      </p:sp>
      <p:pic>
        <p:nvPicPr>
          <p:cNvPr id="4098"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95535" y="2492896"/>
            <a:ext cx="3384377" cy="372914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2382549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lstStyle/>
          <a:p>
            <a:r>
              <a:rPr lang="tr-TR" dirty="0" smtClean="0"/>
              <a:t>BİLGİSAYARDA İLK ADIM</a:t>
            </a:r>
            <a:endParaRPr lang="tr-TR" dirty="0"/>
          </a:p>
        </p:txBody>
      </p:sp>
      <p:sp>
        <p:nvSpPr>
          <p:cNvPr id="5" name="Başlık 1"/>
          <p:cNvSpPr txBox="1">
            <a:spLocks/>
          </p:cNvSpPr>
          <p:nvPr/>
        </p:nvSpPr>
        <p:spPr>
          <a:xfrm>
            <a:off x="5940152" y="44624"/>
            <a:ext cx="2952329"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tr-TR" sz="1400" dirty="0" smtClean="0"/>
              <a:t>İŞLETİM SİSTEMİNİ KULLANMA</a:t>
            </a:r>
            <a:endParaRPr lang="tr-TR" sz="1400" dirty="0"/>
          </a:p>
        </p:txBody>
      </p:sp>
      <p:sp>
        <p:nvSpPr>
          <p:cNvPr id="6" name="Başlık 1"/>
          <p:cNvSpPr txBox="1">
            <a:spLocks/>
          </p:cNvSpPr>
          <p:nvPr/>
        </p:nvSpPr>
        <p:spPr>
          <a:xfrm>
            <a:off x="251520" y="44624"/>
            <a:ext cx="2952329"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tr-TR" sz="1400" dirty="0" smtClean="0"/>
              <a:t>BİLGİSAYAR KULLANMA</a:t>
            </a:r>
            <a:endParaRPr lang="tr-TR" sz="1400" dirty="0"/>
          </a:p>
        </p:txBody>
      </p:sp>
      <p:pic>
        <p:nvPicPr>
          <p:cNvPr id="2050" name="Picture 2" descr="D:\RESİMLER\PNG\all\Adium.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236295" y="5006419"/>
            <a:ext cx="1656185" cy="165618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3138298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683568" y="1628800"/>
            <a:ext cx="7772400" cy="1524000"/>
          </a:xfrm>
        </p:spPr>
        <p:txBody>
          <a:bodyPr/>
          <a:lstStyle/>
          <a:p>
            <a:r>
              <a:rPr lang="tr-TR" dirty="0" smtClean="0"/>
              <a:t>SİMGELERLE (İKONLARLA) ÇALIŞMA</a:t>
            </a:r>
            <a:endParaRPr lang="tr-TR" dirty="0"/>
          </a:p>
        </p:txBody>
      </p:sp>
      <p:sp>
        <p:nvSpPr>
          <p:cNvPr id="5" name="Başlık 1"/>
          <p:cNvSpPr txBox="1">
            <a:spLocks/>
          </p:cNvSpPr>
          <p:nvPr/>
        </p:nvSpPr>
        <p:spPr>
          <a:xfrm>
            <a:off x="5940152" y="44624"/>
            <a:ext cx="2952329"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tr-TR" sz="1400" dirty="0" smtClean="0"/>
              <a:t>İŞLETİM SİSTEMİNİ KULLANMA</a:t>
            </a:r>
            <a:endParaRPr lang="tr-TR" sz="1400" dirty="0"/>
          </a:p>
        </p:txBody>
      </p:sp>
      <p:sp>
        <p:nvSpPr>
          <p:cNvPr id="6" name="Başlık 1"/>
          <p:cNvSpPr txBox="1">
            <a:spLocks/>
          </p:cNvSpPr>
          <p:nvPr/>
        </p:nvSpPr>
        <p:spPr>
          <a:xfrm>
            <a:off x="251520" y="44624"/>
            <a:ext cx="2952329"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tr-TR" sz="1400" dirty="0" smtClean="0"/>
              <a:t>BİLGİSAYAR KULLANMA</a:t>
            </a:r>
            <a:endParaRPr lang="tr-TR" sz="1400" dirty="0"/>
          </a:p>
        </p:txBody>
      </p:sp>
      <p:pic>
        <p:nvPicPr>
          <p:cNvPr id="2050" name="Picture 2" descr="D:\RESİMLER\PNG\all\Adium.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236295" y="5006419"/>
            <a:ext cx="1656185" cy="165618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65856507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lum bright="70000" contrast="-70000"/>
            <a:extLst>
              <a:ext uri="{BEBA8EAE-BF5A-486C-A8C5-ECC9F3942E4B}">
                <a14:imgProps xmlns:a14="http://schemas.microsoft.com/office/drawing/2010/main" xmlns="">
                  <a14:imgLayer r:embed="rId3">
                    <a14:imgEffect>
                      <a14:artisticCrisscrossEtching/>
                    </a14:imgEffect>
                  </a14:imgLayer>
                </a14:imgProps>
              </a:ext>
              <a:ext uri="{28A0092B-C50C-407E-A947-70E740481C1C}">
                <a14:useLocalDpi xmlns:a14="http://schemas.microsoft.com/office/drawing/2010/main" xmlns="" val="0"/>
              </a:ext>
            </a:extLst>
          </a:blip>
          <a:srcRect/>
          <a:stretch>
            <a:fillRect/>
          </a:stretch>
        </p:blipFill>
        <p:spPr bwMode="auto">
          <a:xfrm>
            <a:off x="2195736" y="2132856"/>
            <a:ext cx="4824535" cy="4824535"/>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Başlık 2"/>
          <p:cNvSpPr>
            <a:spLocks noGrp="1"/>
          </p:cNvSpPr>
          <p:nvPr>
            <p:ph type="title"/>
          </p:nvPr>
        </p:nvSpPr>
        <p:spPr>
          <a:xfrm>
            <a:off x="493203" y="3645024"/>
            <a:ext cx="8229600" cy="1252728"/>
          </a:xfrm>
        </p:spPr>
        <p:txBody>
          <a:bodyPr>
            <a:normAutofit/>
          </a:bodyPr>
          <a:lstStyle/>
          <a:p>
            <a:r>
              <a:rPr lang="tr-TR" dirty="0" smtClean="0">
                <a:solidFill>
                  <a:srgbClr val="C00000"/>
                </a:solidFill>
              </a:rPr>
              <a:t>MASAÜSTÜ SİMGELERİ</a:t>
            </a:r>
            <a:endParaRPr lang="tr-TR" dirty="0">
              <a:solidFill>
                <a:srgbClr val="C00000"/>
              </a:solidFill>
            </a:endParaRPr>
          </a:p>
        </p:txBody>
      </p:sp>
      <p:sp>
        <p:nvSpPr>
          <p:cNvPr id="5" name="Başlık 1"/>
          <p:cNvSpPr txBox="1">
            <a:spLocks/>
          </p:cNvSpPr>
          <p:nvPr/>
        </p:nvSpPr>
        <p:spPr>
          <a:xfrm>
            <a:off x="5940152" y="44624"/>
            <a:ext cx="2952329"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tr-TR" sz="1400" dirty="0" smtClean="0"/>
              <a:t>İŞLETİM SİSTEMİNİ KULLANMA</a:t>
            </a:r>
            <a:endParaRPr lang="tr-TR" sz="1400" dirty="0"/>
          </a:p>
        </p:txBody>
      </p:sp>
      <p:sp>
        <p:nvSpPr>
          <p:cNvPr id="6" name="Başlık 1"/>
          <p:cNvSpPr txBox="1">
            <a:spLocks/>
          </p:cNvSpPr>
          <p:nvPr/>
        </p:nvSpPr>
        <p:spPr>
          <a:xfrm>
            <a:off x="251520" y="44624"/>
            <a:ext cx="2952329"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tr-TR" sz="1400" dirty="0" smtClean="0"/>
              <a:t>BİLGİSAYAR KULLANMA</a:t>
            </a:r>
            <a:endParaRPr lang="tr-TR" sz="1400" dirty="0"/>
          </a:p>
        </p:txBody>
      </p:sp>
      <p:sp>
        <p:nvSpPr>
          <p:cNvPr id="8" name="Başlık 2"/>
          <p:cNvSpPr txBox="1">
            <a:spLocks/>
          </p:cNvSpPr>
          <p:nvPr/>
        </p:nvSpPr>
        <p:spPr>
          <a:xfrm>
            <a:off x="690032" y="404664"/>
            <a:ext cx="7772400" cy="1524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tr-TR" dirty="0"/>
          </a:p>
        </p:txBody>
      </p:sp>
      <p:sp>
        <p:nvSpPr>
          <p:cNvPr id="9" name="Başlık 2"/>
          <p:cNvSpPr txBox="1">
            <a:spLocks/>
          </p:cNvSpPr>
          <p:nvPr/>
        </p:nvSpPr>
        <p:spPr>
          <a:xfrm>
            <a:off x="5940152" y="6334472"/>
            <a:ext cx="2952329" cy="50405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tr-TR" sz="1400" dirty="0">
                <a:solidFill>
                  <a:srgbClr val="00B050"/>
                </a:solidFill>
              </a:rPr>
              <a:t>SİMGELERLE (İKONLARLA) ÇALIŞMA</a:t>
            </a:r>
          </a:p>
        </p:txBody>
      </p:sp>
    </p:spTree>
    <p:extLst>
      <p:ext uri="{BB962C8B-B14F-4D97-AF65-F5344CB8AC3E}">
        <p14:creationId xmlns:p14="http://schemas.microsoft.com/office/powerpoint/2010/main" xmlns="" val="79830403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lum bright="70000" contrast="-70000"/>
            <a:extLst>
              <a:ext uri="{BEBA8EAE-BF5A-486C-A8C5-ECC9F3942E4B}">
                <a14:imgProps xmlns:a14="http://schemas.microsoft.com/office/drawing/2010/main" xmlns="">
                  <a14:imgLayer r:embed="rId3">
                    <a14:imgEffect>
                      <a14:artisticCrisscrossEtching/>
                    </a14:imgEffect>
                  </a14:imgLayer>
                </a14:imgProps>
              </a:ext>
              <a:ext uri="{28A0092B-C50C-407E-A947-70E740481C1C}">
                <a14:useLocalDpi xmlns:a14="http://schemas.microsoft.com/office/drawing/2010/main" xmlns="" val="0"/>
              </a:ext>
            </a:extLst>
          </a:blip>
          <a:srcRect/>
          <a:stretch>
            <a:fillRect/>
          </a:stretch>
        </p:blipFill>
        <p:spPr bwMode="auto">
          <a:xfrm>
            <a:off x="2195736" y="2132856"/>
            <a:ext cx="4824535" cy="4824535"/>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 name="İçerik Yer Tutucusu 6"/>
          <p:cNvSpPr>
            <a:spLocks noGrp="1"/>
          </p:cNvSpPr>
          <p:nvPr>
            <p:ph idx="1"/>
          </p:nvPr>
        </p:nvSpPr>
        <p:spPr>
          <a:xfrm>
            <a:off x="5220072" y="2930632"/>
            <a:ext cx="3888432" cy="2658608"/>
          </a:xfrm>
        </p:spPr>
        <p:txBody>
          <a:bodyPr>
            <a:normAutofit/>
          </a:bodyPr>
          <a:lstStyle/>
          <a:p>
            <a:r>
              <a:rPr lang="tr-TR" dirty="0" smtClean="0"/>
              <a:t>Masaüstünde bazı temel simgeler bulunur. Bunlar;</a:t>
            </a:r>
          </a:p>
          <a:p>
            <a:r>
              <a:rPr lang="tr-TR" dirty="0" smtClean="0"/>
              <a:t>Bilgisayar(</a:t>
            </a:r>
            <a:r>
              <a:rPr lang="tr-TR" dirty="0" err="1" smtClean="0"/>
              <a:t>ım</a:t>
            </a:r>
            <a:r>
              <a:rPr lang="tr-TR" dirty="0" smtClean="0"/>
              <a:t>)</a:t>
            </a:r>
          </a:p>
          <a:p>
            <a:r>
              <a:rPr lang="tr-TR" dirty="0" smtClean="0"/>
              <a:t>Belgeler(im)</a:t>
            </a:r>
          </a:p>
          <a:p>
            <a:r>
              <a:rPr lang="tr-TR" dirty="0" smtClean="0"/>
              <a:t>Geri Dönüşüm Kutusu</a:t>
            </a:r>
          </a:p>
          <a:p>
            <a:r>
              <a:rPr lang="tr-TR" dirty="0" smtClean="0"/>
              <a:t>İnternet Explorer</a:t>
            </a:r>
            <a:endParaRPr lang="tr-TR" dirty="0"/>
          </a:p>
        </p:txBody>
      </p:sp>
      <p:sp>
        <p:nvSpPr>
          <p:cNvPr id="5" name="Başlık 1"/>
          <p:cNvSpPr txBox="1">
            <a:spLocks/>
          </p:cNvSpPr>
          <p:nvPr/>
        </p:nvSpPr>
        <p:spPr>
          <a:xfrm>
            <a:off x="5940152" y="44624"/>
            <a:ext cx="2952329"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tr-TR" sz="1400" dirty="0" smtClean="0"/>
              <a:t>İŞLETİM SİSTEMİNİ KULLANMA</a:t>
            </a:r>
            <a:endParaRPr lang="tr-TR" sz="1400" dirty="0"/>
          </a:p>
        </p:txBody>
      </p:sp>
      <p:sp>
        <p:nvSpPr>
          <p:cNvPr id="6" name="Başlık 1"/>
          <p:cNvSpPr txBox="1">
            <a:spLocks/>
          </p:cNvSpPr>
          <p:nvPr/>
        </p:nvSpPr>
        <p:spPr>
          <a:xfrm>
            <a:off x="251520" y="44624"/>
            <a:ext cx="2952329"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tr-TR" sz="1400" dirty="0" smtClean="0"/>
              <a:t>BİLGİSAYAR KULLANMA</a:t>
            </a:r>
            <a:endParaRPr lang="tr-TR" sz="1400" dirty="0"/>
          </a:p>
        </p:txBody>
      </p:sp>
      <p:sp>
        <p:nvSpPr>
          <p:cNvPr id="8" name="Başlık 2"/>
          <p:cNvSpPr txBox="1">
            <a:spLocks/>
          </p:cNvSpPr>
          <p:nvPr/>
        </p:nvSpPr>
        <p:spPr>
          <a:xfrm>
            <a:off x="690032" y="404664"/>
            <a:ext cx="7772400" cy="1524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tr-TR" dirty="0"/>
          </a:p>
        </p:txBody>
      </p:sp>
      <p:sp>
        <p:nvSpPr>
          <p:cNvPr id="10" name="Başlık 2"/>
          <p:cNvSpPr txBox="1">
            <a:spLocks/>
          </p:cNvSpPr>
          <p:nvPr/>
        </p:nvSpPr>
        <p:spPr>
          <a:xfrm>
            <a:off x="971600" y="592096"/>
            <a:ext cx="7344816"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dirty="0" smtClean="0"/>
              <a:t>MASAÜSTÜ SİMGELERİ</a:t>
            </a:r>
            <a:endParaRPr lang="tr-TR" dirty="0"/>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58742" y="2708920"/>
            <a:ext cx="4669083" cy="32707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1" name="Başlık 2"/>
          <p:cNvSpPr txBox="1">
            <a:spLocks/>
          </p:cNvSpPr>
          <p:nvPr/>
        </p:nvSpPr>
        <p:spPr>
          <a:xfrm>
            <a:off x="5940152" y="6334472"/>
            <a:ext cx="2952329" cy="50405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tr-TR" sz="1400" dirty="0">
                <a:solidFill>
                  <a:srgbClr val="00B050"/>
                </a:solidFill>
              </a:rPr>
              <a:t>SİMGELERLE (İKONLARLA) ÇALIŞMA</a:t>
            </a:r>
          </a:p>
        </p:txBody>
      </p:sp>
    </p:spTree>
    <p:extLst>
      <p:ext uri="{BB962C8B-B14F-4D97-AF65-F5344CB8AC3E}">
        <p14:creationId xmlns:p14="http://schemas.microsoft.com/office/powerpoint/2010/main" xmlns="" val="70838412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lum bright="70000" contrast="-70000"/>
            <a:extLst>
              <a:ext uri="{BEBA8EAE-BF5A-486C-A8C5-ECC9F3942E4B}">
                <a14:imgProps xmlns:a14="http://schemas.microsoft.com/office/drawing/2010/main" xmlns="">
                  <a14:imgLayer r:embed="rId3">
                    <a14:imgEffect>
                      <a14:artisticCrisscrossEtching/>
                    </a14:imgEffect>
                  </a14:imgLayer>
                </a14:imgProps>
              </a:ext>
              <a:ext uri="{28A0092B-C50C-407E-A947-70E740481C1C}">
                <a14:useLocalDpi xmlns:a14="http://schemas.microsoft.com/office/drawing/2010/main" xmlns="" val="0"/>
              </a:ext>
            </a:extLst>
          </a:blip>
          <a:srcRect/>
          <a:stretch>
            <a:fillRect/>
          </a:stretch>
        </p:blipFill>
        <p:spPr bwMode="auto">
          <a:xfrm>
            <a:off x="2195736" y="2132856"/>
            <a:ext cx="4824535" cy="4824535"/>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 name="İçerik Yer Tutucusu 6"/>
          <p:cNvSpPr>
            <a:spLocks noGrp="1"/>
          </p:cNvSpPr>
          <p:nvPr>
            <p:ph idx="1"/>
          </p:nvPr>
        </p:nvSpPr>
        <p:spPr>
          <a:xfrm>
            <a:off x="3995936" y="2930632"/>
            <a:ext cx="5112568" cy="2658608"/>
          </a:xfrm>
        </p:spPr>
        <p:txBody>
          <a:bodyPr>
            <a:normAutofit/>
          </a:bodyPr>
          <a:lstStyle/>
          <a:p>
            <a:r>
              <a:rPr lang="tr-TR" dirty="0" smtClean="0"/>
              <a:t>Masaüstündeki simgeleri seçmek için farenin sol tuşuna bir kere tıklanır.</a:t>
            </a:r>
          </a:p>
          <a:p>
            <a:r>
              <a:rPr lang="tr-TR" dirty="0" smtClean="0"/>
              <a:t>Simgeleri taşımak için farenin sol tuşuna basılı tutularak sürüklenir.</a:t>
            </a:r>
            <a:endParaRPr lang="tr-TR" dirty="0"/>
          </a:p>
        </p:txBody>
      </p:sp>
      <p:sp>
        <p:nvSpPr>
          <p:cNvPr id="5" name="Başlık 1"/>
          <p:cNvSpPr txBox="1">
            <a:spLocks/>
          </p:cNvSpPr>
          <p:nvPr/>
        </p:nvSpPr>
        <p:spPr>
          <a:xfrm>
            <a:off x="5940152" y="44624"/>
            <a:ext cx="2952329"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tr-TR" sz="1400" dirty="0" smtClean="0"/>
              <a:t>İŞLETİM SİSTEMİNİ KULLANMA</a:t>
            </a:r>
            <a:endParaRPr lang="tr-TR" sz="1400" dirty="0"/>
          </a:p>
        </p:txBody>
      </p:sp>
      <p:sp>
        <p:nvSpPr>
          <p:cNvPr id="6" name="Başlık 1"/>
          <p:cNvSpPr txBox="1">
            <a:spLocks/>
          </p:cNvSpPr>
          <p:nvPr/>
        </p:nvSpPr>
        <p:spPr>
          <a:xfrm>
            <a:off x="251520" y="44624"/>
            <a:ext cx="2952329"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tr-TR" sz="1400" dirty="0" smtClean="0"/>
              <a:t>BİLGİSAYAR KULLANMA</a:t>
            </a:r>
            <a:endParaRPr lang="tr-TR" sz="1400" dirty="0"/>
          </a:p>
        </p:txBody>
      </p:sp>
      <p:sp>
        <p:nvSpPr>
          <p:cNvPr id="8" name="Başlık 2"/>
          <p:cNvSpPr txBox="1">
            <a:spLocks/>
          </p:cNvSpPr>
          <p:nvPr/>
        </p:nvSpPr>
        <p:spPr>
          <a:xfrm>
            <a:off x="690032" y="404664"/>
            <a:ext cx="7772400" cy="1524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tr-TR" dirty="0"/>
          </a:p>
        </p:txBody>
      </p:sp>
      <p:sp>
        <p:nvSpPr>
          <p:cNvPr id="10" name="Başlık 2"/>
          <p:cNvSpPr txBox="1">
            <a:spLocks/>
          </p:cNvSpPr>
          <p:nvPr/>
        </p:nvSpPr>
        <p:spPr>
          <a:xfrm>
            <a:off x="971600" y="592096"/>
            <a:ext cx="7344816" cy="1252728"/>
          </a:xfrm>
          <a:prstGeom prst="rect">
            <a:avLst/>
          </a:prstGeom>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dirty="0" smtClean="0"/>
              <a:t>MASAÜSTÜ SİMGELERİNİ SEÇME VE TAŞIMA</a:t>
            </a:r>
            <a:endParaRPr lang="tr-TR" dirty="0"/>
          </a:p>
        </p:txBody>
      </p:sp>
      <p:pic>
        <p:nvPicPr>
          <p:cNvPr id="2"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90032" y="2839566"/>
            <a:ext cx="2867025" cy="25336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Metin kutusu 2"/>
          <p:cNvSpPr txBox="1"/>
          <p:nvPr/>
        </p:nvSpPr>
        <p:spPr>
          <a:xfrm>
            <a:off x="690032" y="5373216"/>
            <a:ext cx="2729840" cy="369332"/>
          </a:xfrm>
          <a:prstGeom prst="rect">
            <a:avLst/>
          </a:prstGeom>
          <a:noFill/>
        </p:spPr>
        <p:txBody>
          <a:bodyPr wrap="square" rtlCol="0">
            <a:spAutoFit/>
          </a:bodyPr>
          <a:lstStyle/>
          <a:p>
            <a:r>
              <a:rPr lang="tr-TR" dirty="0" smtClean="0"/>
              <a:t>Seçilmiş Bilgisayar Simgesi</a:t>
            </a:r>
            <a:endParaRPr lang="tr-TR" dirty="0"/>
          </a:p>
        </p:txBody>
      </p:sp>
      <p:sp>
        <p:nvSpPr>
          <p:cNvPr id="12" name="Başlık 2"/>
          <p:cNvSpPr txBox="1">
            <a:spLocks/>
          </p:cNvSpPr>
          <p:nvPr/>
        </p:nvSpPr>
        <p:spPr>
          <a:xfrm>
            <a:off x="5940152" y="6334472"/>
            <a:ext cx="2952329" cy="50405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tr-TR" sz="1400" dirty="0">
                <a:solidFill>
                  <a:srgbClr val="00B050"/>
                </a:solidFill>
              </a:rPr>
              <a:t>SİMGELERLE (İKONLARLA) ÇALIŞMA</a:t>
            </a:r>
          </a:p>
        </p:txBody>
      </p:sp>
    </p:spTree>
    <p:extLst>
      <p:ext uri="{BB962C8B-B14F-4D97-AF65-F5344CB8AC3E}">
        <p14:creationId xmlns:p14="http://schemas.microsoft.com/office/powerpoint/2010/main" xmlns="" val="351119366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lum bright="70000" contrast="-70000"/>
            <a:extLst>
              <a:ext uri="{BEBA8EAE-BF5A-486C-A8C5-ECC9F3942E4B}">
                <a14:imgProps xmlns:a14="http://schemas.microsoft.com/office/drawing/2010/main" xmlns="">
                  <a14:imgLayer r:embed="rId3">
                    <a14:imgEffect>
                      <a14:artisticCrisscrossEtching/>
                    </a14:imgEffect>
                  </a14:imgLayer>
                </a14:imgProps>
              </a:ext>
              <a:ext uri="{28A0092B-C50C-407E-A947-70E740481C1C}">
                <a14:useLocalDpi xmlns:a14="http://schemas.microsoft.com/office/drawing/2010/main" xmlns="" val="0"/>
              </a:ext>
            </a:extLst>
          </a:blip>
          <a:srcRect/>
          <a:stretch>
            <a:fillRect/>
          </a:stretch>
        </p:blipFill>
        <p:spPr bwMode="auto">
          <a:xfrm>
            <a:off x="2195736" y="2132856"/>
            <a:ext cx="4824535" cy="4824535"/>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Başlık 2"/>
          <p:cNvSpPr>
            <a:spLocks noGrp="1"/>
          </p:cNvSpPr>
          <p:nvPr>
            <p:ph type="title"/>
          </p:nvPr>
        </p:nvSpPr>
        <p:spPr>
          <a:xfrm>
            <a:off x="493203" y="3645024"/>
            <a:ext cx="8229600" cy="1252728"/>
          </a:xfrm>
        </p:spPr>
        <p:txBody>
          <a:bodyPr>
            <a:normAutofit/>
          </a:bodyPr>
          <a:lstStyle/>
          <a:p>
            <a:r>
              <a:rPr lang="tr-TR" dirty="0" smtClean="0">
                <a:solidFill>
                  <a:srgbClr val="C00000"/>
                </a:solidFill>
              </a:rPr>
              <a:t>TEMEL MASAÜSTÜ SİMGELERİ</a:t>
            </a:r>
            <a:endParaRPr lang="tr-TR" dirty="0">
              <a:solidFill>
                <a:srgbClr val="C00000"/>
              </a:solidFill>
            </a:endParaRPr>
          </a:p>
        </p:txBody>
      </p:sp>
      <p:sp>
        <p:nvSpPr>
          <p:cNvPr id="5" name="Başlık 1"/>
          <p:cNvSpPr txBox="1">
            <a:spLocks/>
          </p:cNvSpPr>
          <p:nvPr/>
        </p:nvSpPr>
        <p:spPr>
          <a:xfrm>
            <a:off x="5940152" y="44624"/>
            <a:ext cx="2952329"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tr-TR" sz="1400" dirty="0" smtClean="0"/>
              <a:t>İŞLETİM SİSTEMİNİ KULLANMA</a:t>
            </a:r>
            <a:endParaRPr lang="tr-TR" sz="1400" dirty="0"/>
          </a:p>
        </p:txBody>
      </p:sp>
      <p:sp>
        <p:nvSpPr>
          <p:cNvPr id="6" name="Başlık 1"/>
          <p:cNvSpPr txBox="1">
            <a:spLocks/>
          </p:cNvSpPr>
          <p:nvPr/>
        </p:nvSpPr>
        <p:spPr>
          <a:xfrm>
            <a:off x="251520" y="44624"/>
            <a:ext cx="2952329"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tr-TR" sz="1400" dirty="0" smtClean="0"/>
              <a:t>BİLGİSAYAR KULLANMA</a:t>
            </a:r>
            <a:endParaRPr lang="tr-TR" sz="1400" dirty="0"/>
          </a:p>
        </p:txBody>
      </p:sp>
      <p:sp>
        <p:nvSpPr>
          <p:cNvPr id="8" name="Başlık 2"/>
          <p:cNvSpPr txBox="1">
            <a:spLocks/>
          </p:cNvSpPr>
          <p:nvPr/>
        </p:nvSpPr>
        <p:spPr>
          <a:xfrm>
            <a:off x="690032" y="404664"/>
            <a:ext cx="7772400" cy="1524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tr-TR" dirty="0"/>
          </a:p>
        </p:txBody>
      </p:sp>
      <p:sp>
        <p:nvSpPr>
          <p:cNvPr id="10" name="Başlık 2"/>
          <p:cNvSpPr txBox="1">
            <a:spLocks/>
          </p:cNvSpPr>
          <p:nvPr/>
        </p:nvSpPr>
        <p:spPr>
          <a:xfrm>
            <a:off x="5940152" y="6334472"/>
            <a:ext cx="2952329" cy="50405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tr-TR" sz="1400" dirty="0">
                <a:solidFill>
                  <a:srgbClr val="00B050"/>
                </a:solidFill>
              </a:rPr>
              <a:t>SİMGELERLE (İKONLARLA) ÇALIŞMA</a:t>
            </a:r>
          </a:p>
        </p:txBody>
      </p:sp>
    </p:spTree>
    <p:extLst>
      <p:ext uri="{BB962C8B-B14F-4D97-AF65-F5344CB8AC3E}">
        <p14:creationId xmlns:p14="http://schemas.microsoft.com/office/powerpoint/2010/main" xmlns="" val="257286769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lum bright="70000" contrast="-70000"/>
            <a:extLst>
              <a:ext uri="{BEBA8EAE-BF5A-486C-A8C5-ECC9F3942E4B}">
                <a14:imgProps xmlns:a14="http://schemas.microsoft.com/office/drawing/2010/main" xmlns="">
                  <a14:imgLayer r:embed="rId3">
                    <a14:imgEffect>
                      <a14:artisticCrisscrossEtching/>
                    </a14:imgEffect>
                  </a14:imgLayer>
                </a14:imgProps>
              </a:ext>
              <a:ext uri="{28A0092B-C50C-407E-A947-70E740481C1C}">
                <a14:useLocalDpi xmlns:a14="http://schemas.microsoft.com/office/drawing/2010/main" xmlns="" val="0"/>
              </a:ext>
            </a:extLst>
          </a:blip>
          <a:srcRect/>
          <a:stretch>
            <a:fillRect/>
          </a:stretch>
        </p:blipFill>
        <p:spPr bwMode="auto">
          <a:xfrm>
            <a:off x="2195736" y="2132856"/>
            <a:ext cx="4824535" cy="4824535"/>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 name="İçerik Yer Tutucusu 6"/>
          <p:cNvSpPr>
            <a:spLocks noGrp="1"/>
          </p:cNvSpPr>
          <p:nvPr>
            <p:ph idx="1"/>
          </p:nvPr>
        </p:nvSpPr>
        <p:spPr>
          <a:xfrm>
            <a:off x="4576232" y="2996952"/>
            <a:ext cx="4356614" cy="2736304"/>
          </a:xfrm>
        </p:spPr>
        <p:txBody>
          <a:bodyPr>
            <a:normAutofit/>
          </a:bodyPr>
          <a:lstStyle/>
          <a:p>
            <a:r>
              <a:rPr lang="tr-TR" dirty="0" smtClean="0"/>
              <a:t>Masaüstündeki bazı temel simgelerini tanıyalım.</a:t>
            </a:r>
          </a:p>
          <a:p>
            <a:pPr marL="0" indent="0">
              <a:buNone/>
            </a:pPr>
            <a:r>
              <a:rPr lang="tr-TR" dirty="0" smtClean="0">
                <a:solidFill>
                  <a:srgbClr val="C00000"/>
                </a:solidFill>
              </a:rPr>
              <a:t>BİLGİSAYAR(IM) SİMGESİ:</a:t>
            </a:r>
          </a:p>
          <a:p>
            <a:pPr marL="0" indent="0">
              <a:buNone/>
            </a:pPr>
            <a:r>
              <a:rPr lang="tr-TR" dirty="0" smtClean="0"/>
              <a:t>Bilgisayara bağlı disk sürücülerini ve donanımı gösterir.</a:t>
            </a:r>
          </a:p>
        </p:txBody>
      </p:sp>
      <p:sp>
        <p:nvSpPr>
          <p:cNvPr id="5" name="Başlık 1"/>
          <p:cNvSpPr txBox="1">
            <a:spLocks/>
          </p:cNvSpPr>
          <p:nvPr/>
        </p:nvSpPr>
        <p:spPr>
          <a:xfrm>
            <a:off x="5940152" y="44624"/>
            <a:ext cx="2952329"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tr-TR" sz="1400" dirty="0" smtClean="0"/>
              <a:t>İŞLETİM SİSTEMİNİ KULLANMA</a:t>
            </a:r>
            <a:endParaRPr lang="tr-TR" sz="1400" dirty="0"/>
          </a:p>
        </p:txBody>
      </p:sp>
      <p:sp>
        <p:nvSpPr>
          <p:cNvPr id="6" name="Başlık 1"/>
          <p:cNvSpPr txBox="1">
            <a:spLocks/>
          </p:cNvSpPr>
          <p:nvPr/>
        </p:nvSpPr>
        <p:spPr>
          <a:xfrm>
            <a:off x="251520" y="44624"/>
            <a:ext cx="2952329"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tr-TR" sz="1400" dirty="0" smtClean="0"/>
              <a:t>BİLGİSAYAR KULLANMA</a:t>
            </a:r>
            <a:endParaRPr lang="tr-TR" sz="1400" dirty="0"/>
          </a:p>
        </p:txBody>
      </p:sp>
      <p:sp>
        <p:nvSpPr>
          <p:cNvPr id="8" name="Başlık 2"/>
          <p:cNvSpPr txBox="1">
            <a:spLocks/>
          </p:cNvSpPr>
          <p:nvPr/>
        </p:nvSpPr>
        <p:spPr>
          <a:xfrm>
            <a:off x="690032" y="404664"/>
            <a:ext cx="7772400" cy="1524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tr-TR" dirty="0"/>
          </a:p>
        </p:txBody>
      </p:sp>
      <p:sp>
        <p:nvSpPr>
          <p:cNvPr id="10" name="Başlık 2"/>
          <p:cNvSpPr txBox="1">
            <a:spLocks/>
          </p:cNvSpPr>
          <p:nvPr/>
        </p:nvSpPr>
        <p:spPr>
          <a:xfrm>
            <a:off x="971600" y="592096"/>
            <a:ext cx="7344816" cy="1252728"/>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dirty="0" smtClean="0"/>
              <a:t>TEMEL MASAÜSTÜ SİMGELERİ</a:t>
            </a:r>
            <a:endParaRPr lang="tr-TR" dirty="0"/>
          </a:p>
        </p:txBody>
      </p:sp>
      <p:sp>
        <p:nvSpPr>
          <p:cNvPr id="11" name="Başlık 2"/>
          <p:cNvSpPr txBox="1">
            <a:spLocks/>
          </p:cNvSpPr>
          <p:nvPr/>
        </p:nvSpPr>
        <p:spPr>
          <a:xfrm>
            <a:off x="5940152" y="6334472"/>
            <a:ext cx="2952329" cy="50405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tr-TR" sz="1400" dirty="0">
                <a:solidFill>
                  <a:srgbClr val="00B050"/>
                </a:solidFill>
              </a:rPr>
              <a:t>SİMGELERLE (İKONLARLA) ÇALIŞMA</a:t>
            </a:r>
          </a:p>
        </p:txBody>
      </p:sp>
      <p:pic>
        <p:nvPicPr>
          <p:cNvPr id="2" name="Picture 2"/>
          <p:cNvPicPr>
            <a:picLocks noChangeAspect="1" noChangeArrowheads="1"/>
          </p:cNvPicPr>
          <p:nvPr/>
        </p:nvPicPr>
        <p:blipFill>
          <a:blip r:embed="rId4" cstate="print"/>
          <a:srcRect r="91515" b="46220"/>
          <a:stretch>
            <a:fillRect/>
          </a:stretch>
        </p:blipFill>
        <p:spPr bwMode="auto">
          <a:xfrm>
            <a:off x="251520" y="2132856"/>
            <a:ext cx="827584" cy="3073524"/>
          </a:xfrm>
          <a:prstGeom prst="rect">
            <a:avLst/>
          </a:prstGeom>
          <a:noFill/>
          <a:ln w="9525">
            <a:noFill/>
            <a:miter lim="800000"/>
            <a:headEnd/>
            <a:tailEnd/>
          </a:ln>
        </p:spPr>
      </p:pic>
    </p:spTree>
    <p:extLst>
      <p:ext uri="{BB962C8B-B14F-4D97-AF65-F5344CB8AC3E}">
        <p14:creationId xmlns:p14="http://schemas.microsoft.com/office/powerpoint/2010/main" xmlns="" val="75180722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lum bright="70000" contrast="-70000"/>
            <a:extLst>
              <a:ext uri="{BEBA8EAE-BF5A-486C-A8C5-ECC9F3942E4B}">
                <a14:imgProps xmlns:a14="http://schemas.microsoft.com/office/drawing/2010/main" xmlns="">
                  <a14:imgLayer r:embed="rId3">
                    <a14:imgEffect>
                      <a14:artisticCrisscrossEtching/>
                    </a14:imgEffect>
                  </a14:imgLayer>
                </a14:imgProps>
              </a:ext>
              <a:ext uri="{28A0092B-C50C-407E-A947-70E740481C1C}">
                <a14:useLocalDpi xmlns:a14="http://schemas.microsoft.com/office/drawing/2010/main" xmlns="" val="0"/>
              </a:ext>
            </a:extLst>
          </a:blip>
          <a:srcRect/>
          <a:stretch>
            <a:fillRect/>
          </a:stretch>
        </p:blipFill>
        <p:spPr bwMode="auto">
          <a:xfrm>
            <a:off x="2195736" y="2132856"/>
            <a:ext cx="4824535" cy="4824535"/>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Başlık 1"/>
          <p:cNvSpPr txBox="1">
            <a:spLocks/>
          </p:cNvSpPr>
          <p:nvPr/>
        </p:nvSpPr>
        <p:spPr>
          <a:xfrm>
            <a:off x="5940152" y="44624"/>
            <a:ext cx="2952329"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tr-TR" sz="1400" dirty="0" smtClean="0"/>
              <a:t>İŞLETİM SİSTEMİNİ KULLANMA</a:t>
            </a:r>
            <a:endParaRPr lang="tr-TR" sz="1400" dirty="0"/>
          </a:p>
        </p:txBody>
      </p:sp>
      <p:sp>
        <p:nvSpPr>
          <p:cNvPr id="6" name="Başlık 1"/>
          <p:cNvSpPr txBox="1">
            <a:spLocks/>
          </p:cNvSpPr>
          <p:nvPr/>
        </p:nvSpPr>
        <p:spPr>
          <a:xfrm>
            <a:off x="251520" y="44624"/>
            <a:ext cx="2952329"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tr-TR" sz="1400" dirty="0" smtClean="0"/>
              <a:t>BİLGİSAYAR KULLANMA</a:t>
            </a:r>
            <a:endParaRPr lang="tr-TR" sz="1400" dirty="0"/>
          </a:p>
        </p:txBody>
      </p:sp>
      <p:sp>
        <p:nvSpPr>
          <p:cNvPr id="8" name="Başlık 2"/>
          <p:cNvSpPr txBox="1">
            <a:spLocks/>
          </p:cNvSpPr>
          <p:nvPr/>
        </p:nvSpPr>
        <p:spPr>
          <a:xfrm>
            <a:off x="690032" y="404664"/>
            <a:ext cx="7772400" cy="1524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tr-TR" dirty="0"/>
          </a:p>
        </p:txBody>
      </p:sp>
      <p:sp>
        <p:nvSpPr>
          <p:cNvPr id="10" name="Başlık 2"/>
          <p:cNvSpPr txBox="1">
            <a:spLocks/>
          </p:cNvSpPr>
          <p:nvPr/>
        </p:nvSpPr>
        <p:spPr>
          <a:xfrm>
            <a:off x="971600" y="592096"/>
            <a:ext cx="7344816"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tr-TR" sz="2400" dirty="0" smtClean="0"/>
              <a:t>TEMEL MASAÜSTÜ SİMGELERİ</a:t>
            </a:r>
            <a:r>
              <a:rPr lang="tr-TR" dirty="0" smtClean="0"/>
              <a:t/>
            </a:r>
            <a:br>
              <a:rPr lang="tr-TR" dirty="0" smtClean="0"/>
            </a:br>
            <a:r>
              <a:rPr lang="tr-TR" dirty="0" smtClean="0"/>
              <a:t>BİLGİSAYAR(IM)</a:t>
            </a:r>
            <a:endParaRPr lang="tr-TR" dirty="0"/>
          </a:p>
        </p:txBody>
      </p:sp>
      <p:sp>
        <p:nvSpPr>
          <p:cNvPr id="11" name="Başlık 2"/>
          <p:cNvSpPr txBox="1">
            <a:spLocks/>
          </p:cNvSpPr>
          <p:nvPr/>
        </p:nvSpPr>
        <p:spPr>
          <a:xfrm>
            <a:off x="5940152" y="6334472"/>
            <a:ext cx="2952329" cy="50405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tr-TR" sz="1400" dirty="0">
                <a:solidFill>
                  <a:srgbClr val="00B050"/>
                </a:solidFill>
              </a:rPr>
              <a:t>SİMGELERLE (İKONLARLA) ÇALIŞMA</a:t>
            </a:r>
          </a:p>
        </p:txBody>
      </p:sp>
      <p:pic>
        <p:nvPicPr>
          <p:cNvPr id="2050" name="Picture 2"/>
          <p:cNvPicPr>
            <a:picLocks noChangeAspect="1" noChangeArrowheads="1"/>
          </p:cNvPicPr>
          <p:nvPr/>
        </p:nvPicPr>
        <p:blipFill>
          <a:blip r:embed="rId4" cstate="print"/>
          <a:srcRect/>
          <a:stretch>
            <a:fillRect/>
          </a:stretch>
        </p:blipFill>
        <p:spPr bwMode="auto">
          <a:xfrm>
            <a:off x="1979712" y="1988840"/>
            <a:ext cx="5400600" cy="4278867"/>
          </a:xfrm>
          <a:prstGeom prst="rect">
            <a:avLst/>
          </a:prstGeom>
          <a:noFill/>
          <a:ln w="9525">
            <a:noFill/>
            <a:miter lim="800000"/>
            <a:headEnd/>
            <a:tailEnd/>
          </a:ln>
        </p:spPr>
      </p:pic>
    </p:spTree>
    <p:extLst>
      <p:ext uri="{BB962C8B-B14F-4D97-AF65-F5344CB8AC3E}">
        <p14:creationId xmlns:p14="http://schemas.microsoft.com/office/powerpoint/2010/main" xmlns="" val="304189892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lum bright="70000" contrast="-70000"/>
            <a:extLst>
              <a:ext uri="{BEBA8EAE-BF5A-486C-A8C5-ECC9F3942E4B}">
                <a14:imgProps xmlns:a14="http://schemas.microsoft.com/office/drawing/2010/main" xmlns="">
                  <a14:imgLayer r:embed="rId3">
                    <a14:imgEffect>
                      <a14:artisticCrisscrossEtching/>
                    </a14:imgEffect>
                  </a14:imgLayer>
                </a14:imgProps>
              </a:ext>
              <a:ext uri="{28A0092B-C50C-407E-A947-70E740481C1C}">
                <a14:useLocalDpi xmlns:a14="http://schemas.microsoft.com/office/drawing/2010/main" xmlns="" val="0"/>
              </a:ext>
            </a:extLst>
          </a:blip>
          <a:srcRect/>
          <a:stretch>
            <a:fillRect/>
          </a:stretch>
        </p:blipFill>
        <p:spPr bwMode="auto">
          <a:xfrm>
            <a:off x="2195736" y="2132856"/>
            <a:ext cx="4824535" cy="4824535"/>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Başlık 1"/>
          <p:cNvSpPr txBox="1">
            <a:spLocks/>
          </p:cNvSpPr>
          <p:nvPr/>
        </p:nvSpPr>
        <p:spPr>
          <a:xfrm>
            <a:off x="5940152" y="44624"/>
            <a:ext cx="2952329"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tr-TR" sz="1400" dirty="0" smtClean="0"/>
              <a:t>İŞLETİM SİSTEMİNİ KULLANMA</a:t>
            </a:r>
            <a:endParaRPr lang="tr-TR" sz="1400" dirty="0"/>
          </a:p>
        </p:txBody>
      </p:sp>
      <p:sp>
        <p:nvSpPr>
          <p:cNvPr id="6" name="Başlık 1"/>
          <p:cNvSpPr txBox="1">
            <a:spLocks/>
          </p:cNvSpPr>
          <p:nvPr/>
        </p:nvSpPr>
        <p:spPr>
          <a:xfrm>
            <a:off x="251520" y="44624"/>
            <a:ext cx="2952329"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tr-TR" sz="1400" dirty="0" smtClean="0"/>
              <a:t>BİLGİSAYAR KULLANMA</a:t>
            </a:r>
            <a:endParaRPr lang="tr-TR" sz="1400" dirty="0"/>
          </a:p>
        </p:txBody>
      </p:sp>
      <p:sp>
        <p:nvSpPr>
          <p:cNvPr id="8" name="Başlık 2"/>
          <p:cNvSpPr txBox="1">
            <a:spLocks/>
          </p:cNvSpPr>
          <p:nvPr/>
        </p:nvSpPr>
        <p:spPr>
          <a:xfrm>
            <a:off x="690032" y="404664"/>
            <a:ext cx="7772400" cy="1524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tr-TR" dirty="0"/>
          </a:p>
        </p:txBody>
      </p:sp>
      <p:sp>
        <p:nvSpPr>
          <p:cNvPr id="10" name="Başlık 2"/>
          <p:cNvSpPr txBox="1">
            <a:spLocks/>
          </p:cNvSpPr>
          <p:nvPr/>
        </p:nvSpPr>
        <p:spPr>
          <a:xfrm>
            <a:off x="971600" y="592096"/>
            <a:ext cx="7344816"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tr-TR" sz="2400" dirty="0" smtClean="0"/>
              <a:t>TEMEL MASAÜSTÜ SİMGELERİ</a:t>
            </a:r>
            <a:r>
              <a:rPr lang="tr-TR" dirty="0" smtClean="0"/>
              <a:t/>
            </a:r>
            <a:br>
              <a:rPr lang="tr-TR" dirty="0" smtClean="0"/>
            </a:br>
            <a:r>
              <a:rPr lang="tr-TR" dirty="0" smtClean="0"/>
              <a:t>BELGELER(İM)</a:t>
            </a:r>
            <a:endParaRPr lang="tr-TR" dirty="0"/>
          </a:p>
        </p:txBody>
      </p:sp>
      <p:sp>
        <p:nvSpPr>
          <p:cNvPr id="3" name="İçerik Yer Tutucusu 2"/>
          <p:cNvSpPr>
            <a:spLocks noGrp="1"/>
          </p:cNvSpPr>
          <p:nvPr>
            <p:ph idx="1"/>
          </p:nvPr>
        </p:nvSpPr>
        <p:spPr>
          <a:xfrm>
            <a:off x="323528" y="2473740"/>
            <a:ext cx="3600400" cy="3043491"/>
          </a:xfrm>
        </p:spPr>
        <p:txBody>
          <a:bodyPr>
            <a:normAutofit/>
          </a:bodyPr>
          <a:lstStyle/>
          <a:p>
            <a:r>
              <a:rPr lang="tr-TR" dirty="0" smtClean="0">
                <a:solidFill>
                  <a:srgbClr val="C00000"/>
                </a:solidFill>
              </a:rPr>
              <a:t>BELGELERİM SİMGESİ:</a:t>
            </a:r>
          </a:p>
          <a:p>
            <a:pPr marL="0" indent="0">
              <a:buNone/>
            </a:pPr>
            <a:r>
              <a:rPr lang="tr-TR" dirty="0" smtClean="0"/>
              <a:t>    Kişisel dosya ve klasörlerin depolandığı klasördür.</a:t>
            </a:r>
            <a:endParaRPr lang="tr-TR" dirty="0"/>
          </a:p>
        </p:txBody>
      </p:sp>
      <p:sp>
        <p:nvSpPr>
          <p:cNvPr id="11" name="Başlık 2"/>
          <p:cNvSpPr txBox="1">
            <a:spLocks/>
          </p:cNvSpPr>
          <p:nvPr/>
        </p:nvSpPr>
        <p:spPr>
          <a:xfrm>
            <a:off x="5940152" y="6334472"/>
            <a:ext cx="2952329" cy="50405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tr-TR" sz="1400" dirty="0">
                <a:solidFill>
                  <a:srgbClr val="00B050"/>
                </a:solidFill>
              </a:rPr>
              <a:t>SİMGELERLE (İKONLARLA) ÇALIŞMA</a:t>
            </a:r>
          </a:p>
        </p:txBody>
      </p:sp>
      <p:pic>
        <p:nvPicPr>
          <p:cNvPr id="1026" name="Picture 2"/>
          <p:cNvPicPr>
            <a:picLocks noChangeAspect="1" noChangeArrowheads="1"/>
          </p:cNvPicPr>
          <p:nvPr/>
        </p:nvPicPr>
        <p:blipFill>
          <a:blip r:embed="rId4" cstate="print"/>
          <a:srcRect/>
          <a:stretch>
            <a:fillRect/>
          </a:stretch>
        </p:blipFill>
        <p:spPr bwMode="auto">
          <a:xfrm>
            <a:off x="3707904" y="2492896"/>
            <a:ext cx="5162947" cy="3512050"/>
          </a:xfrm>
          <a:prstGeom prst="rect">
            <a:avLst/>
          </a:prstGeom>
          <a:noFill/>
          <a:ln w="9525">
            <a:noFill/>
            <a:miter lim="800000"/>
            <a:headEnd/>
            <a:tailEnd/>
          </a:ln>
        </p:spPr>
      </p:pic>
    </p:spTree>
    <p:extLst>
      <p:ext uri="{BB962C8B-B14F-4D97-AF65-F5344CB8AC3E}">
        <p14:creationId xmlns:p14="http://schemas.microsoft.com/office/powerpoint/2010/main" xmlns="" val="306945852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p:cNvSpPr txBox="1">
            <a:spLocks/>
          </p:cNvSpPr>
          <p:nvPr/>
        </p:nvSpPr>
        <p:spPr>
          <a:xfrm>
            <a:off x="5940152" y="44624"/>
            <a:ext cx="2952329"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tr-TR" sz="1400" dirty="0" smtClean="0"/>
              <a:t>İŞLETİM SİSTEMİNİ KULLANMA</a:t>
            </a:r>
            <a:endParaRPr lang="tr-TR" sz="1400" dirty="0"/>
          </a:p>
        </p:txBody>
      </p:sp>
      <p:sp>
        <p:nvSpPr>
          <p:cNvPr id="6" name="Başlık 1"/>
          <p:cNvSpPr txBox="1">
            <a:spLocks/>
          </p:cNvSpPr>
          <p:nvPr/>
        </p:nvSpPr>
        <p:spPr>
          <a:xfrm>
            <a:off x="251520" y="44624"/>
            <a:ext cx="2952329"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tr-TR" sz="1400" dirty="0" smtClean="0"/>
              <a:t>BİLGİSAYAR KULLANMA</a:t>
            </a:r>
            <a:endParaRPr lang="tr-TR" sz="1400" dirty="0"/>
          </a:p>
        </p:txBody>
      </p:sp>
      <p:sp>
        <p:nvSpPr>
          <p:cNvPr id="8" name="Başlık 2"/>
          <p:cNvSpPr txBox="1">
            <a:spLocks/>
          </p:cNvSpPr>
          <p:nvPr/>
        </p:nvSpPr>
        <p:spPr>
          <a:xfrm>
            <a:off x="690032" y="404664"/>
            <a:ext cx="7772400" cy="1524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tr-TR" dirty="0"/>
          </a:p>
        </p:txBody>
      </p:sp>
      <p:sp>
        <p:nvSpPr>
          <p:cNvPr id="10" name="Başlık 2"/>
          <p:cNvSpPr txBox="1">
            <a:spLocks/>
          </p:cNvSpPr>
          <p:nvPr/>
        </p:nvSpPr>
        <p:spPr>
          <a:xfrm>
            <a:off x="971600" y="592096"/>
            <a:ext cx="7344816"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tr-TR" sz="2400" dirty="0" smtClean="0"/>
              <a:t>TEMEL MASAÜSTÜ SİMGELERİ</a:t>
            </a:r>
            <a:r>
              <a:rPr lang="tr-TR" dirty="0" smtClean="0"/>
              <a:t/>
            </a:r>
            <a:br>
              <a:rPr lang="tr-TR" dirty="0" smtClean="0"/>
            </a:br>
            <a:r>
              <a:rPr lang="tr-TR" dirty="0" smtClean="0"/>
              <a:t>GERİ DÖNÜŞÜM KUTUSU</a:t>
            </a:r>
            <a:endParaRPr lang="tr-TR" dirty="0"/>
          </a:p>
        </p:txBody>
      </p:sp>
      <p:sp>
        <p:nvSpPr>
          <p:cNvPr id="3" name="İçerik Yer Tutucusu 2"/>
          <p:cNvSpPr>
            <a:spLocks noGrp="1"/>
          </p:cNvSpPr>
          <p:nvPr>
            <p:ph idx="1"/>
          </p:nvPr>
        </p:nvSpPr>
        <p:spPr>
          <a:xfrm>
            <a:off x="3275856" y="2675467"/>
            <a:ext cx="5544616" cy="3450696"/>
          </a:xfrm>
        </p:spPr>
        <p:txBody>
          <a:bodyPr/>
          <a:lstStyle/>
          <a:p>
            <a:r>
              <a:rPr lang="tr-TR" dirty="0" smtClean="0">
                <a:solidFill>
                  <a:srgbClr val="C00000"/>
                </a:solidFill>
              </a:rPr>
              <a:t>GERİ DÖNÜŞÜM KUTUSU SİMGESİ:</a:t>
            </a:r>
          </a:p>
          <a:p>
            <a:pPr marL="0" indent="0">
              <a:buNone/>
            </a:pPr>
            <a:r>
              <a:rPr lang="tr-TR" dirty="0"/>
              <a:t> </a:t>
            </a:r>
            <a:r>
              <a:rPr lang="tr-TR" dirty="0" smtClean="0"/>
              <a:t>    Silinen dosya ve klasörleri barındırır.</a:t>
            </a:r>
          </a:p>
          <a:p>
            <a:pPr marL="0" indent="0">
              <a:buNone/>
            </a:pPr>
            <a:r>
              <a:rPr lang="tr-TR" dirty="0" smtClean="0"/>
              <a:t>     Bilgileri bilgisayardan TAMAMEN silmek için Geri Dönüşüm Kutusunun boşaltılması gerekir.</a:t>
            </a:r>
          </a:p>
          <a:p>
            <a:pPr marL="0" indent="0">
              <a:buNone/>
            </a:pPr>
            <a:endParaRPr lang="tr-TR" dirty="0"/>
          </a:p>
        </p:txBody>
      </p:sp>
      <p:sp>
        <p:nvSpPr>
          <p:cNvPr id="11" name="Başlık 2"/>
          <p:cNvSpPr txBox="1">
            <a:spLocks/>
          </p:cNvSpPr>
          <p:nvPr/>
        </p:nvSpPr>
        <p:spPr>
          <a:xfrm>
            <a:off x="5940152" y="6334472"/>
            <a:ext cx="2952329" cy="50405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tr-TR" sz="1400" dirty="0">
                <a:solidFill>
                  <a:srgbClr val="00B050"/>
                </a:solidFill>
              </a:rPr>
              <a:t>SİMGELERLE (İKONLARLA) ÇALIŞMA</a:t>
            </a:r>
          </a:p>
        </p:txBody>
      </p:sp>
      <p:pic>
        <p:nvPicPr>
          <p:cNvPr id="3075" name="Picture 3"/>
          <p:cNvPicPr>
            <a:picLocks noChangeAspect="1" noChangeArrowheads="1"/>
          </p:cNvPicPr>
          <p:nvPr/>
        </p:nvPicPr>
        <p:blipFill>
          <a:blip r:embed="rId2" cstate="print"/>
          <a:srcRect r="91879" b="46220"/>
          <a:stretch>
            <a:fillRect/>
          </a:stretch>
        </p:blipFill>
        <p:spPr bwMode="auto">
          <a:xfrm>
            <a:off x="251520" y="2348880"/>
            <a:ext cx="792088" cy="3073524"/>
          </a:xfrm>
          <a:prstGeom prst="rect">
            <a:avLst/>
          </a:prstGeom>
          <a:noFill/>
          <a:ln w="9525">
            <a:noFill/>
            <a:miter lim="800000"/>
            <a:headEnd/>
            <a:tailEnd/>
          </a:ln>
        </p:spPr>
      </p:pic>
    </p:spTree>
    <p:extLst>
      <p:ext uri="{BB962C8B-B14F-4D97-AF65-F5344CB8AC3E}">
        <p14:creationId xmlns:p14="http://schemas.microsoft.com/office/powerpoint/2010/main" xmlns="" val="187483793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lum bright="70000" contrast="-70000"/>
            <a:extLst>
              <a:ext uri="{BEBA8EAE-BF5A-486C-A8C5-ECC9F3942E4B}">
                <a14:imgProps xmlns:a14="http://schemas.microsoft.com/office/drawing/2010/main" xmlns="">
                  <a14:imgLayer r:embed="rId3">
                    <a14:imgEffect>
                      <a14:artisticCrisscrossEtching/>
                    </a14:imgEffect>
                  </a14:imgLayer>
                </a14:imgProps>
              </a:ext>
              <a:ext uri="{28A0092B-C50C-407E-A947-70E740481C1C}">
                <a14:useLocalDpi xmlns:a14="http://schemas.microsoft.com/office/drawing/2010/main" xmlns="" val="0"/>
              </a:ext>
            </a:extLst>
          </a:blip>
          <a:srcRect/>
          <a:stretch>
            <a:fillRect/>
          </a:stretch>
        </p:blipFill>
        <p:spPr bwMode="auto">
          <a:xfrm>
            <a:off x="2195736" y="2132856"/>
            <a:ext cx="4824535" cy="4824535"/>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Başlık 1"/>
          <p:cNvSpPr txBox="1">
            <a:spLocks/>
          </p:cNvSpPr>
          <p:nvPr/>
        </p:nvSpPr>
        <p:spPr>
          <a:xfrm>
            <a:off x="5940152" y="44624"/>
            <a:ext cx="2952329"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tr-TR" sz="1400" dirty="0" smtClean="0"/>
              <a:t>İŞLETİM SİSTEMİNİ KULLANMA</a:t>
            </a:r>
            <a:endParaRPr lang="tr-TR" sz="1400" dirty="0"/>
          </a:p>
        </p:txBody>
      </p:sp>
      <p:sp>
        <p:nvSpPr>
          <p:cNvPr id="6" name="Başlık 1"/>
          <p:cNvSpPr txBox="1">
            <a:spLocks/>
          </p:cNvSpPr>
          <p:nvPr/>
        </p:nvSpPr>
        <p:spPr>
          <a:xfrm>
            <a:off x="251520" y="44624"/>
            <a:ext cx="2952329"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tr-TR" sz="1400" dirty="0" smtClean="0"/>
              <a:t>BİLGİSAYAR KULLANMA</a:t>
            </a:r>
            <a:endParaRPr lang="tr-TR" sz="1400" dirty="0"/>
          </a:p>
        </p:txBody>
      </p:sp>
      <p:sp>
        <p:nvSpPr>
          <p:cNvPr id="8" name="Başlık 2"/>
          <p:cNvSpPr txBox="1">
            <a:spLocks/>
          </p:cNvSpPr>
          <p:nvPr/>
        </p:nvSpPr>
        <p:spPr>
          <a:xfrm>
            <a:off x="690032" y="404664"/>
            <a:ext cx="7772400" cy="1524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tr-TR" dirty="0"/>
          </a:p>
        </p:txBody>
      </p:sp>
      <p:sp>
        <p:nvSpPr>
          <p:cNvPr id="10" name="Başlık 2"/>
          <p:cNvSpPr txBox="1">
            <a:spLocks/>
          </p:cNvSpPr>
          <p:nvPr/>
        </p:nvSpPr>
        <p:spPr>
          <a:xfrm>
            <a:off x="971600" y="592096"/>
            <a:ext cx="7344816"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tr-TR" sz="2400" dirty="0" smtClean="0"/>
              <a:t>TEMEL MASAÜSTÜ SİMGELERİ</a:t>
            </a:r>
            <a:r>
              <a:rPr lang="tr-TR" dirty="0" smtClean="0"/>
              <a:t/>
            </a:r>
            <a:br>
              <a:rPr lang="tr-TR" dirty="0" smtClean="0"/>
            </a:br>
            <a:r>
              <a:rPr lang="tr-TR" dirty="0" smtClean="0"/>
              <a:t>İNTERNET EXPLORER</a:t>
            </a:r>
            <a:endParaRPr lang="tr-TR" dirty="0"/>
          </a:p>
        </p:txBody>
      </p:sp>
      <p:sp>
        <p:nvSpPr>
          <p:cNvPr id="3" name="İçerik Yer Tutucusu 2"/>
          <p:cNvSpPr>
            <a:spLocks noGrp="1"/>
          </p:cNvSpPr>
          <p:nvPr>
            <p:ph idx="1"/>
          </p:nvPr>
        </p:nvSpPr>
        <p:spPr>
          <a:xfrm>
            <a:off x="3275856" y="2891491"/>
            <a:ext cx="5004544" cy="2625741"/>
          </a:xfrm>
        </p:spPr>
        <p:txBody>
          <a:bodyPr/>
          <a:lstStyle/>
          <a:p>
            <a:r>
              <a:rPr lang="tr-TR" dirty="0" smtClean="0">
                <a:solidFill>
                  <a:srgbClr val="C00000"/>
                </a:solidFill>
              </a:rPr>
              <a:t>INTERNET EXPLORER SİMGESİ:</a:t>
            </a:r>
          </a:p>
          <a:p>
            <a:pPr marL="0" indent="0">
              <a:buNone/>
            </a:pPr>
            <a:r>
              <a:rPr lang="tr-TR" dirty="0"/>
              <a:t> </a:t>
            </a:r>
            <a:r>
              <a:rPr lang="tr-TR" dirty="0" smtClean="0"/>
              <a:t>    İnternette gezinmek (sörf) için kullanılan simgedir.</a:t>
            </a:r>
          </a:p>
          <a:p>
            <a:pPr marL="0" indent="0">
              <a:buNone/>
            </a:pPr>
            <a:r>
              <a:rPr lang="tr-TR" dirty="0" smtClean="0"/>
              <a:t>    Tarayıcı (BROWSER) da denir.</a:t>
            </a:r>
            <a:endParaRPr lang="tr-TR" dirty="0"/>
          </a:p>
        </p:txBody>
      </p:sp>
      <p:pic>
        <p:nvPicPr>
          <p:cNvPr id="9218" name="Picture 2" descr="D:\RESİMLER\PNG\all\Internet Explorer.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51520" y="2636912"/>
            <a:ext cx="2808312" cy="2808312"/>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Başlık 2"/>
          <p:cNvSpPr txBox="1">
            <a:spLocks/>
          </p:cNvSpPr>
          <p:nvPr/>
        </p:nvSpPr>
        <p:spPr>
          <a:xfrm>
            <a:off x="5940152" y="6334472"/>
            <a:ext cx="2952329" cy="50405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tr-TR" sz="1400" dirty="0">
                <a:solidFill>
                  <a:srgbClr val="00B050"/>
                </a:solidFill>
              </a:rPr>
              <a:t>SİMGELERLE (İKONLARLA) ÇALIŞMA</a:t>
            </a:r>
          </a:p>
        </p:txBody>
      </p:sp>
    </p:spTree>
    <p:extLst>
      <p:ext uri="{BB962C8B-B14F-4D97-AF65-F5344CB8AC3E}">
        <p14:creationId xmlns:p14="http://schemas.microsoft.com/office/powerpoint/2010/main" xmlns="" val="562400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lum bright="70000" contrast="-70000"/>
            <a:extLst>
              <a:ext uri="{BEBA8EAE-BF5A-486C-A8C5-ECC9F3942E4B}">
                <a14:imgProps xmlns:a14="http://schemas.microsoft.com/office/drawing/2010/main" xmlns="">
                  <a14:imgLayer r:embed="rId3">
                    <a14:imgEffect>
                      <a14:artisticCrisscrossEtching/>
                    </a14:imgEffect>
                  </a14:imgLayer>
                </a14:imgProps>
              </a:ext>
              <a:ext uri="{28A0092B-C50C-407E-A947-70E740481C1C}">
                <a14:useLocalDpi xmlns:a14="http://schemas.microsoft.com/office/drawing/2010/main" xmlns="" val="0"/>
              </a:ext>
            </a:extLst>
          </a:blip>
          <a:srcRect/>
          <a:stretch>
            <a:fillRect/>
          </a:stretch>
        </p:blipFill>
        <p:spPr bwMode="auto">
          <a:xfrm>
            <a:off x="2195736" y="2132856"/>
            <a:ext cx="4824535" cy="4824535"/>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Başlık 2"/>
          <p:cNvSpPr>
            <a:spLocks noGrp="1"/>
          </p:cNvSpPr>
          <p:nvPr>
            <p:ph type="title"/>
          </p:nvPr>
        </p:nvSpPr>
        <p:spPr>
          <a:xfrm>
            <a:off x="493203" y="3645024"/>
            <a:ext cx="8229600" cy="1252728"/>
          </a:xfrm>
        </p:spPr>
        <p:txBody>
          <a:bodyPr>
            <a:normAutofit fontScale="90000"/>
          </a:bodyPr>
          <a:lstStyle/>
          <a:p>
            <a:r>
              <a:rPr lang="tr-TR" dirty="0" smtClean="0">
                <a:solidFill>
                  <a:srgbClr val="C00000"/>
                </a:solidFill>
              </a:rPr>
              <a:t>BİLGİSAYARI DÜZGÜN BİR ŞEKİLDE ÇALIŞTIRMA (AÇMA)</a:t>
            </a:r>
            <a:endParaRPr lang="tr-TR" dirty="0">
              <a:solidFill>
                <a:srgbClr val="C00000"/>
              </a:solidFill>
            </a:endParaRPr>
          </a:p>
        </p:txBody>
      </p:sp>
      <p:sp>
        <p:nvSpPr>
          <p:cNvPr id="5" name="Başlık 1"/>
          <p:cNvSpPr txBox="1">
            <a:spLocks/>
          </p:cNvSpPr>
          <p:nvPr/>
        </p:nvSpPr>
        <p:spPr>
          <a:xfrm>
            <a:off x="5940152" y="44624"/>
            <a:ext cx="2952329"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tr-TR" sz="1400" dirty="0" smtClean="0"/>
              <a:t>İŞLETİM SİSTEMİNİ KULLANMA</a:t>
            </a:r>
            <a:endParaRPr lang="tr-TR" sz="1400" dirty="0"/>
          </a:p>
        </p:txBody>
      </p:sp>
      <p:sp>
        <p:nvSpPr>
          <p:cNvPr id="6" name="Başlık 1"/>
          <p:cNvSpPr txBox="1">
            <a:spLocks/>
          </p:cNvSpPr>
          <p:nvPr/>
        </p:nvSpPr>
        <p:spPr>
          <a:xfrm>
            <a:off x="251520" y="44624"/>
            <a:ext cx="2952329"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tr-TR" sz="1400" dirty="0" smtClean="0"/>
              <a:t>BİLGİSAYAR KULLANMA</a:t>
            </a:r>
            <a:endParaRPr lang="tr-TR" sz="1400" dirty="0"/>
          </a:p>
        </p:txBody>
      </p:sp>
      <p:sp>
        <p:nvSpPr>
          <p:cNvPr id="8" name="Başlık 2"/>
          <p:cNvSpPr txBox="1">
            <a:spLocks/>
          </p:cNvSpPr>
          <p:nvPr/>
        </p:nvSpPr>
        <p:spPr>
          <a:xfrm>
            <a:off x="6012161" y="6334472"/>
            <a:ext cx="2880320" cy="50405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tr-TR" sz="1400" dirty="0" smtClean="0">
                <a:solidFill>
                  <a:schemeClr val="accent3">
                    <a:lumMod val="50000"/>
                  </a:schemeClr>
                </a:solidFill>
              </a:rPr>
              <a:t>BİLGİSAYARDA İLK ADIM</a:t>
            </a:r>
            <a:endParaRPr lang="tr-TR" sz="1400" dirty="0">
              <a:solidFill>
                <a:schemeClr val="accent3">
                  <a:lumMod val="50000"/>
                </a:schemeClr>
              </a:solidFill>
            </a:endParaRPr>
          </a:p>
        </p:txBody>
      </p:sp>
    </p:spTree>
    <p:extLst>
      <p:ext uri="{BB962C8B-B14F-4D97-AF65-F5344CB8AC3E}">
        <p14:creationId xmlns:p14="http://schemas.microsoft.com/office/powerpoint/2010/main" xmlns="" val="208882110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lum bright="70000" contrast="-70000"/>
            <a:extLst>
              <a:ext uri="{BEBA8EAE-BF5A-486C-A8C5-ECC9F3942E4B}">
                <a14:imgProps xmlns:a14="http://schemas.microsoft.com/office/drawing/2010/main" xmlns="">
                  <a14:imgLayer r:embed="rId3">
                    <a14:imgEffect>
                      <a14:artisticCrisscrossEtching/>
                    </a14:imgEffect>
                  </a14:imgLayer>
                </a14:imgProps>
              </a:ext>
              <a:ext uri="{28A0092B-C50C-407E-A947-70E740481C1C}">
                <a14:useLocalDpi xmlns:a14="http://schemas.microsoft.com/office/drawing/2010/main" xmlns="" val="0"/>
              </a:ext>
            </a:extLst>
          </a:blip>
          <a:srcRect/>
          <a:stretch>
            <a:fillRect/>
          </a:stretch>
        </p:blipFill>
        <p:spPr bwMode="auto">
          <a:xfrm>
            <a:off x="2195736" y="2132856"/>
            <a:ext cx="4824535" cy="4824535"/>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Başlık 2"/>
          <p:cNvSpPr>
            <a:spLocks noGrp="1"/>
          </p:cNvSpPr>
          <p:nvPr>
            <p:ph type="title"/>
          </p:nvPr>
        </p:nvSpPr>
        <p:spPr>
          <a:xfrm>
            <a:off x="493203" y="3645024"/>
            <a:ext cx="8229600" cy="1252728"/>
          </a:xfrm>
        </p:spPr>
        <p:txBody>
          <a:bodyPr>
            <a:normAutofit fontScale="90000"/>
          </a:bodyPr>
          <a:lstStyle/>
          <a:p>
            <a:r>
              <a:rPr lang="tr-TR" dirty="0" smtClean="0">
                <a:solidFill>
                  <a:srgbClr val="C00000"/>
                </a:solidFill>
              </a:rPr>
              <a:t>KISAYOL VE KISAYOL OLUŞTURMA</a:t>
            </a:r>
            <a:endParaRPr lang="tr-TR" dirty="0">
              <a:solidFill>
                <a:srgbClr val="C00000"/>
              </a:solidFill>
            </a:endParaRPr>
          </a:p>
        </p:txBody>
      </p:sp>
      <p:sp>
        <p:nvSpPr>
          <p:cNvPr id="5" name="Başlık 1"/>
          <p:cNvSpPr txBox="1">
            <a:spLocks/>
          </p:cNvSpPr>
          <p:nvPr/>
        </p:nvSpPr>
        <p:spPr>
          <a:xfrm>
            <a:off x="5940152" y="44624"/>
            <a:ext cx="2952329"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tr-TR" sz="1400" dirty="0" smtClean="0"/>
              <a:t>İŞLETİM SİSTEMİNİ KULLANMA</a:t>
            </a:r>
            <a:endParaRPr lang="tr-TR" sz="1400" dirty="0"/>
          </a:p>
        </p:txBody>
      </p:sp>
      <p:sp>
        <p:nvSpPr>
          <p:cNvPr id="6" name="Başlık 1"/>
          <p:cNvSpPr txBox="1">
            <a:spLocks/>
          </p:cNvSpPr>
          <p:nvPr/>
        </p:nvSpPr>
        <p:spPr>
          <a:xfrm>
            <a:off x="251520" y="44624"/>
            <a:ext cx="2952329"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tr-TR" sz="1400" dirty="0" smtClean="0"/>
              <a:t>BİLGİSAYAR KULLANMA</a:t>
            </a:r>
            <a:endParaRPr lang="tr-TR" sz="1400" dirty="0"/>
          </a:p>
        </p:txBody>
      </p:sp>
      <p:sp>
        <p:nvSpPr>
          <p:cNvPr id="8" name="Başlık 2"/>
          <p:cNvSpPr txBox="1">
            <a:spLocks/>
          </p:cNvSpPr>
          <p:nvPr/>
        </p:nvSpPr>
        <p:spPr>
          <a:xfrm>
            <a:off x="690032" y="404664"/>
            <a:ext cx="7772400" cy="1524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tr-TR" dirty="0"/>
          </a:p>
        </p:txBody>
      </p:sp>
      <p:sp>
        <p:nvSpPr>
          <p:cNvPr id="10" name="Başlık 2"/>
          <p:cNvSpPr txBox="1">
            <a:spLocks/>
          </p:cNvSpPr>
          <p:nvPr/>
        </p:nvSpPr>
        <p:spPr>
          <a:xfrm>
            <a:off x="5940152" y="6334472"/>
            <a:ext cx="2952329" cy="50405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tr-TR" sz="1400" dirty="0">
                <a:solidFill>
                  <a:srgbClr val="00B050"/>
                </a:solidFill>
              </a:rPr>
              <a:t>SİMGELERLE (İKONLARLA) ÇALIŞMA</a:t>
            </a:r>
          </a:p>
        </p:txBody>
      </p:sp>
    </p:spTree>
    <p:extLst>
      <p:ext uri="{BB962C8B-B14F-4D97-AF65-F5344CB8AC3E}">
        <p14:creationId xmlns:p14="http://schemas.microsoft.com/office/powerpoint/2010/main" xmlns="" val="396644138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lum bright="70000" contrast="-70000"/>
            <a:extLst>
              <a:ext uri="{BEBA8EAE-BF5A-486C-A8C5-ECC9F3942E4B}">
                <a14:imgProps xmlns:a14="http://schemas.microsoft.com/office/drawing/2010/main" xmlns="">
                  <a14:imgLayer r:embed="rId3">
                    <a14:imgEffect>
                      <a14:artisticCrisscrossEtching/>
                    </a14:imgEffect>
                  </a14:imgLayer>
                </a14:imgProps>
              </a:ext>
              <a:ext uri="{28A0092B-C50C-407E-A947-70E740481C1C}">
                <a14:useLocalDpi xmlns:a14="http://schemas.microsoft.com/office/drawing/2010/main" xmlns="" val="0"/>
              </a:ext>
            </a:extLst>
          </a:blip>
          <a:srcRect/>
          <a:stretch>
            <a:fillRect/>
          </a:stretch>
        </p:blipFill>
        <p:spPr bwMode="auto">
          <a:xfrm>
            <a:off x="2195736" y="2132856"/>
            <a:ext cx="4824535" cy="4824535"/>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Başlık 1"/>
          <p:cNvSpPr txBox="1">
            <a:spLocks/>
          </p:cNvSpPr>
          <p:nvPr/>
        </p:nvSpPr>
        <p:spPr>
          <a:xfrm>
            <a:off x="5940152" y="44624"/>
            <a:ext cx="2952329"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tr-TR" sz="1400" dirty="0" smtClean="0"/>
              <a:t>İŞLETİM SİSTEMİNİ KULLANMA</a:t>
            </a:r>
            <a:endParaRPr lang="tr-TR" sz="1400" dirty="0"/>
          </a:p>
        </p:txBody>
      </p:sp>
      <p:sp>
        <p:nvSpPr>
          <p:cNvPr id="6" name="Başlık 1"/>
          <p:cNvSpPr txBox="1">
            <a:spLocks/>
          </p:cNvSpPr>
          <p:nvPr/>
        </p:nvSpPr>
        <p:spPr>
          <a:xfrm>
            <a:off x="251520" y="44624"/>
            <a:ext cx="2952329"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tr-TR" sz="1400" dirty="0" smtClean="0"/>
              <a:t>BİLGİSAYAR KULLANMA</a:t>
            </a:r>
            <a:endParaRPr lang="tr-TR" sz="1400" dirty="0"/>
          </a:p>
        </p:txBody>
      </p:sp>
      <p:sp>
        <p:nvSpPr>
          <p:cNvPr id="8" name="Başlık 2"/>
          <p:cNvSpPr txBox="1">
            <a:spLocks/>
          </p:cNvSpPr>
          <p:nvPr/>
        </p:nvSpPr>
        <p:spPr>
          <a:xfrm>
            <a:off x="690032" y="404664"/>
            <a:ext cx="7772400" cy="1524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tr-TR" dirty="0"/>
          </a:p>
        </p:txBody>
      </p:sp>
      <p:sp>
        <p:nvSpPr>
          <p:cNvPr id="10" name="Başlık 2"/>
          <p:cNvSpPr txBox="1">
            <a:spLocks/>
          </p:cNvSpPr>
          <p:nvPr/>
        </p:nvSpPr>
        <p:spPr>
          <a:xfrm>
            <a:off x="971600" y="592096"/>
            <a:ext cx="7344816"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dirty="0" smtClean="0"/>
              <a:t>KISAYOL SİMGESİ</a:t>
            </a:r>
            <a:endParaRPr lang="tr-TR" dirty="0"/>
          </a:p>
        </p:txBody>
      </p:sp>
      <p:sp>
        <p:nvSpPr>
          <p:cNvPr id="3" name="İçerik Yer Tutucusu 2"/>
          <p:cNvSpPr>
            <a:spLocks noGrp="1"/>
          </p:cNvSpPr>
          <p:nvPr>
            <p:ph idx="1"/>
          </p:nvPr>
        </p:nvSpPr>
        <p:spPr/>
        <p:txBody>
          <a:bodyPr/>
          <a:lstStyle/>
          <a:p>
            <a:r>
              <a:rPr lang="tr-TR" dirty="0" smtClean="0"/>
              <a:t>Her bir dosya veya klasör sabit diskte bir yerde bulunur. Bu yeri hatırlamak bazen zor olabilir. Böyle durumlarda KISAYOL oluşturarak hızlı bir şekilde istenilen yere ulaşılır. </a:t>
            </a:r>
          </a:p>
          <a:p>
            <a:r>
              <a:rPr lang="tr-TR" dirty="0" smtClean="0"/>
              <a:t>Masaüstündeki yada bilgisayarın herhangi bir yerindeki </a:t>
            </a:r>
            <a:r>
              <a:rPr lang="tr-TR" dirty="0" err="1" smtClean="0"/>
              <a:t>kısayol</a:t>
            </a:r>
            <a:r>
              <a:rPr lang="tr-TR" dirty="0" smtClean="0"/>
              <a:t> simgelerinin sol altında bir OK bulunur.</a:t>
            </a:r>
            <a:endParaRPr lang="tr-TR" dirty="0"/>
          </a:p>
        </p:txBody>
      </p:sp>
      <p:pic>
        <p:nvPicPr>
          <p:cNvPr id="6147"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256424" y="5149180"/>
            <a:ext cx="2109345" cy="11601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1" name="Başlık 2"/>
          <p:cNvSpPr txBox="1">
            <a:spLocks/>
          </p:cNvSpPr>
          <p:nvPr/>
        </p:nvSpPr>
        <p:spPr>
          <a:xfrm>
            <a:off x="5940152" y="6334472"/>
            <a:ext cx="2952329" cy="50405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tr-TR" sz="1400" dirty="0">
                <a:solidFill>
                  <a:srgbClr val="00B050"/>
                </a:solidFill>
              </a:rPr>
              <a:t>SİMGELERLE (İKONLARLA) ÇALIŞMA</a:t>
            </a:r>
          </a:p>
        </p:txBody>
      </p:sp>
    </p:spTree>
    <p:extLst>
      <p:ext uri="{BB962C8B-B14F-4D97-AF65-F5344CB8AC3E}">
        <p14:creationId xmlns:p14="http://schemas.microsoft.com/office/powerpoint/2010/main" xmlns="" val="122414223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lum bright="70000" contrast="-70000"/>
            <a:extLst>
              <a:ext uri="{BEBA8EAE-BF5A-486C-A8C5-ECC9F3942E4B}">
                <a14:imgProps xmlns:a14="http://schemas.microsoft.com/office/drawing/2010/main" xmlns="">
                  <a14:imgLayer r:embed="rId3">
                    <a14:imgEffect>
                      <a14:artisticCrisscrossEtching/>
                    </a14:imgEffect>
                  </a14:imgLayer>
                </a14:imgProps>
              </a:ext>
              <a:ext uri="{28A0092B-C50C-407E-A947-70E740481C1C}">
                <a14:useLocalDpi xmlns:a14="http://schemas.microsoft.com/office/drawing/2010/main" xmlns="" val="0"/>
              </a:ext>
            </a:extLst>
          </a:blip>
          <a:srcRect/>
          <a:stretch>
            <a:fillRect/>
          </a:stretch>
        </p:blipFill>
        <p:spPr bwMode="auto">
          <a:xfrm>
            <a:off x="2195736" y="2132856"/>
            <a:ext cx="4824535" cy="4824535"/>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Başlık 2"/>
          <p:cNvSpPr>
            <a:spLocks noGrp="1"/>
          </p:cNvSpPr>
          <p:nvPr>
            <p:ph type="title"/>
          </p:nvPr>
        </p:nvSpPr>
        <p:spPr>
          <a:xfrm>
            <a:off x="493203" y="3645024"/>
            <a:ext cx="8229600" cy="1252728"/>
          </a:xfrm>
        </p:spPr>
        <p:txBody>
          <a:bodyPr>
            <a:normAutofit/>
          </a:bodyPr>
          <a:lstStyle/>
          <a:p>
            <a:r>
              <a:rPr lang="tr-TR" dirty="0" smtClean="0">
                <a:solidFill>
                  <a:srgbClr val="C00000"/>
                </a:solidFill>
              </a:rPr>
              <a:t>PENCERELERLE ÇALIŞMA</a:t>
            </a:r>
            <a:endParaRPr lang="tr-TR" dirty="0">
              <a:solidFill>
                <a:srgbClr val="C00000"/>
              </a:solidFill>
            </a:endParaRPr>
          </a:p>
        </p:txBody>
      </p:sp>
      <p:sp>
        <p:nvSpPr>
          <p:cNvPr id="5" name="Başlık 1"/>
          <p:cNvSpPr txBox="1">
            <a:spLocks/>
          </p:cNvSpPr>
          <p:nvPr/>
        </p:nvSpPr>
        <p:spPr>
          <a:xfrm>
            <a:off x="5940152" y="44624"/>
            <a:ext cx="2952329"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tr-TR" sz="1400" dirty="0" smtClean="0"/>
              <a:t>İŞLETİM SİSTEMİNİ KULLANMA</a:t>
            </a:r>
            <a:endParaRPr lang="tr-TR" sz="1400" dirty="0"/>
          </a:p>
        </p:txBody>
      </p:sp>
      <p:sp>
        <p:nvSpPr>
          <p:cNvPr id="6" name="Başlık 1"/>
          <p:cNvSpPr txBox="1">
            <a:spLocks/>
          </p:cNvSpPr>
          <p:nvPr/>
        </p:nvSpPr>
        <p:spPr>
          <a:xfrm>
            <a:off x="251520" y="44624"/>
            <a:ext cx="2952329"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tr-TR" sz="1400" dirty="0" smtClean="0"/>
              <a:t>BİLGİSAYAR KULLANMA</a:t>
            </a:r>
            <a:endParaRPr lang="tr-TR" sz="1400" dirty="0"/>
          </a:p>
        </p:txBody>
      </p:sp>
      <p:sp>
        <p:nvSpPr>
          <p:cNvPr id="8" name="Başlık 2"/>
          <p:cNvSpPr txBox="1">
            <a:spLocks/>
          </p:cNvSpPr>
          <p:nvPr/>
        </p:nvSpPr>
        <p:spPr>
          <a:xfrm>
            <a:off x="690032" y="404664"/>
            <a:ext cx="7772400" cy="1524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tr-TR" dirty="0"/>
          </a:p>
        </p:txBody>
      </p:sp>
      <p:pic>
        <p:nvPicPr>
          <p:cNvPr id="10" name="Picture 2" descr="D:\RESİMLER\PNG\all\Adium.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236295" y="5006419"/>
            <a:ext cx="1656185" cy="165618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1207428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lum bright="70000" contrast="-70000"/>
            <a:extLst>
              <a:ext uri="{BEBA8EAE-BF5A-486C-A8C5-ECC9F3942E4B}">
                <a14:imgProps xmlns:a14="http://schemas.microsoft.com/office/drawing/2010/main" xmlns="">
                  <a14:imgLayer r:embed="rId3">
                    <a14:imgEffect>
                      <a14:artisticCrisscrossEtching/>
                    </a14:imgEffect>
                  </a14:imgLayer>
                </a14:imgProps>
              </a:ext>
              <a:ext uri="{28A0092B-C50C-407E-A947-70E740481C1C}">
                <a14:useLocalDpi xmlns:a14="http://schemas.microsoft.com/office/drawing/2010/main" xmlns="" val="0"/>
              </a:ext>
            </a:extLst>
          </a:blip>
          <a:srcRect/>
          <a:stretch>
            <a:fillRect/>
          </a:stretch>
        </p:blipFill>
        <p:spPr bwMode="auto">
          <a:xfrm>
            <a:off x="2195736" y="2132856"/>
            <a:ext cx="4824535" cy="4824535"/>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Başlık 1"/>
          <p:cNvSpPr txBox="1">
            <a:spLocks/>
          </p:cNvSpPr>
          <p:nvPr/>
        </p:nvSpPr>
        <p:spPr>
          <a:xfrm>
            <a:off x="5940152" y="44624"/>
            <a:ext cx="2952329"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tr-TR" sz="1400" dirty="0" smtClean="0"/>
              <a:t>İŞLETİM SİSTEMİNİ KULLANMA</a:t>
            </a:r>
            <a:endParaRPr lang="tr-TR" sz="1400" dirty="0"/>
          </a:p>
        </p:txBody>
      </p:sp>
      <p:sp>
        <p:nvSpPr>
          <p:cNvPr id="6" name="Başlık 1"/>
          <p:cNvSpPr txBox="1">
            <a:spLocks/>
          </p:cNvSpPr>
          <p:nvPr/>
        </p:nvSpPr>
        <p:spPr>
          <a:xfrm>
            <a:off x="251520" y="44624"/>
            <a:ext cx="2952329"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tr-TR" sz="1400" dirty="0" smtClean="0"/>
              <a:t>BİLGİSAYAR KULLANMA</a:t>
            </a:r>
            <a:endParaRPr lang="tr-TR" sz="1400" dirty="0"/>
          </a:p>
        </p:txBody>
      </p:sp>
      <p:sp>
        <p:nvSpPr>
          <p:cNvPr id="8" name="Başlık 2"/>
          <p:cNvSpPr txBox="1">
            <a:spLocks/>
          </p:cNvSpPr>
          <p:nvPr/>
        </p:nvSpPr>
        <p:spPr>
          <a:xfrm>
            <a:off x="690032" y="404664"/>
            <a:ext cx="7772400" cy="1524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tr-TR" dirty="0"/>
          </a:p>
        </p:txBody>
      </p:sp>
      <p:sp>
        <p:nvSpPr>
          <p:cNvPr id="9" name="Başlık 2"/>
          <p:cNvSpPr txBox="1">
            <a:spLocks/>
          </p:cNvSpPr>
          <p:nvPr/>
        </p:nvSpPr>
        <p:spPr>
          <a:xfrm>
            <a:off x="6012161" y="6334472"/>
            <a:ext cx="2880320" cy="50405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tr-TR" sz="1400" dirty="0" smtClean="0">
                <a:solidFill>
                  <a:schemeClr val="accent3">
                    <a:lumMod val="50000"/>
                  </a:schemeClr>
                </a:solidFill>
              </a:rPr>
              <a:t>PENCERELERLE ÇALIŞMA</a:t>
            </a:r>
            <a:endParaRPr lang="tr-TR" sz="1400" dirty="0">
              <a:solidFill>
                <a:schemeClr val="accent3">
                  <a:lumMod val="50000"/>
                </a:schemeClr>
              </a:solidFill>
            </a:endParaRPr>
          </a:p>
        </p:txBody>
      </p:sp>
      <p:sp>
        <p:nvSpPr>
          <p:cNvPr id="10" name="Başlık 2"/>
          <p:cNvSpPr txBox="1">
            <a:spLocks/>
          </p:cNvSpPr>
          <p:nvPr/>
        </p:nvSpPr>
        <p:spPr>
          <a:xfrm>
            <a:off x="971600" y="592096"/>
            <a:ext cx="7344816"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dirty="0" smtClean="0"/>
              <a:t>PENCERELER (WINDOWS)</a:t>
            </a:r>
            <a:endParaRPr lang="tr-TR" dirty="0"/>
          </a:p>
        </p:txBody>
      </p:sp>
      <p:pic>
        <p:nvPicPr>
          <p:cNvPr id="10242"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535866" y="2222901"/>
            <a:ext cx="4254752" cy="320159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2"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536020" y="2677139"/>
            <a:ext cx="4254752" cy="320159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3"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485600" y="3035717"/>
            <a:ext cx="4254752" cy="320159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59769884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lum bright="70000" contrast="-70000"/>
            <a:extLst>
              <a:ext uri="{BEBA8EAE-BF5A-486C-A8C5-ECC9F3942E4B}">
                <a14:imgProps xmlns:a14="http://schemas.microsoft.com/office/drawing/2010/main" xmlns="">
                  <a14:imgLayer r:embed="rId3">
                    <a14:imgEffect>
                      <a14:artisticCrisscrossEtching/>
                    </a14:imgEffect>
                  </a14:imgLayer>
                </a14:imgProps>
              </a:ext>
              <a:ext uri="{28A0092B-C50C-407E-A947-70E740481C1C}">
                <a14:useLocalDpi xmlns:a14="http://schemas.microsoft.com/office/drawing/2010/main" xmlns="" val="0"/>
              </a:ext>
            </a:extLst>
          </a:blip>
          <a:srcRect/>
          <a:stretch>
            <a:fillRect/>
          </a:stretch>
        </p:blipFill>
        <p:spPr bwMode="auto">
          <a:xfrm>
            <a:off x="2195736" y="2132856"/>
            <a:ext cx="4824535" cy="4824535"/>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Başlık 1"/>
          <p:cNvSpPr txBox="1">
            <a:spLocks/>
          </p:cNvSpPr>
          <p:nvPr/>
        </p:nvSpPr>
        <p:spPr>
          <a:xfrm>
            <a:off x="5940152" y="44624"/>
            <a:ext cx="2952329"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tr-TR" sz="1400" dirty="0" smtClean="0"/>
              <a:t>İŞLETİM SİSTEMİNİ KULLANMA</a:t>
            </a:r>
            <a:endParaRPr lang="tr-TR" sz="1400" dirty="0"/>
          </a:p>
        </p:txBody>
      </p:sp>
      <p:sp>
        <p:nvSpPr>
          <p:cNvPr id="6" name="Başlık 1"/>
          <p:cNvSpPr txBox="1">
            <a:spLocks/>
          </p:cNvSpPr>
          <p:nvPr/>
        </p:nvSpPr>
        <p:spPr>
          <a:xfrm>
            <a:off x="251520" y="44624"/>
            <a:ext cx="2952329"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tr-TR" sz="1400" dirty="0" smtClean="0"/>
              <a:t>BİLGİSAYAR KULLANMA</a:t>
            </a:r>
            <a:endParaRPr lang="tr-TR" sz="1400" dirty="0"/>
          </a:p>
        </p:txBody>
      </p:sp>
      <p:sp>
        <p:nvSpPr>
          <p:cNvPr id="8" name="Başlık 2"/>
          <p:cNvSpPr txBox="1">
            <a:spLocks/>
          </p:cNvSpPr>
          <p:nvPr/>
        </p:nvSpPr>
        <p:spPr>
          <a:xfrm>
            <a:off x="690032" y="404664"/>
            <a:ext cx="7772400" cy="1524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tr-TR" dirty="0"/>
          </a:p>
        </p:txBody>
      </p:sp>
      <p:sp>
        <p:nvSpPr>
          <p:cNvPr id="10" name="Başlık 2"/>
          <p:cNvSpPr txBox="1">
            <a:spLocks/>
          </p:cNvSpPr>
          <p:nvPr/>
        </p:nvSpPr>
        <p:spPr>
          <a:xfrm>
            <a:off x="971600" y="592096"/>
            <a:ext cx="7344816"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dirty="0" smtClean="0"/>
              <a:t>PENCERELER (WINDOWS)</a:t>
            </a:r>
            <a:endParaRPr lang="tr-TR" dirty="0"/>
          </a:p>
        </p:txBody>
      </p:sp>
      <p:sp>
        <p:nvSpPr>
          <p:cNvPr id="3" name="İçerik Yer Tutucusu 2"/>
          <p:cNvSpPr>
            <a:spLocks noGrp="1"/>
          </p:cNvSpPr>
          <p:nvPr>
            <p:ph idx="1"/>
          </p:nvPr>
        </p:nvSpPr>
        <p:spPr>
          <a:xfrm>
            <a:off x="395536" y="3284984"/>
            <a:ext cx="8352928" cy="2592288"/>
          </a:xfrm>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ormAutofit/>
          </a:bodyPr>
          <a:lstStyle/>
          <a:p>
            <a:r>
              <a:rPr lang="tr-TR" sz="2000" dirty="0" smtClean="0"/>
              <a:t>Pencerelerin en üstünde başlık çubuğu yer alır. Başlık çubuğunun en sağında 3 tane buton bulunur.</a:t>
            </a:r>
          </a:p>
          <a:p>
            <a:r>
              <a:rPr lang="tr-TR" sz="2000" dirty="0" smtClean="0">
                <a:solidFill>
                  <a:srgbClr val="C00000"/>
                </a:solidFill>
              </a:rPr>
              <a:t>          SİMGE DURUMUNA: </a:t>
            </a:r>
            <a:r>
              <a:rPr lang="tr-TR" sz="2000" dirty="0"/>
              <a:t>P</a:t>
            </a:r>
            <a:r>
              <a:rPr lang="tr-TR" sz="2000" dirty="0" smtClean="0"/>
              <a:t>encereyi kapatmadan görev çubuğuna küçültmek için kullanılır.</a:t>
            </a:r>
          </a:p>
          <a:p>
            <a:r>
              <a:rPr lang="tr-TR" sz="2000" dirty="0">
                <a:solidFill>
                  <a:srgbClr val="C00000"/>
                </a:solidFill>
              </a:rPr>
              <a:t> </a:t>
            </a:r>
            <a:r>
              <a:rPr lang="tr-TR" sz="2000" dirty="0" smtClean="0">
                <a:solidFill>
                  <a:srgbClr val="C00000"/>
                </a:solidFill>
              </a:rPr>
              <a:t>         EKRANI KAPLA: </a:t>
            </a:r>
            <a:r>
              <a:rPr lang="tr-TR" sz="2000" dirty="0" smtClean="0"/>
              <a:t>Pencereyi tüm ekranı kaplayacak şekilde genişletir.</a:t>
            </a:r>
          </a:p>
          <a:p>
            <a:r>
              <a:rPr lang="tr-TR" sz="2000" dirty="0" smtClean="0">
                <a:solidFill>
                  <a:srgbClr val="C00000"/>
                </a:solidFill>
              </a:rPr>
              <a:t>          AŞAĞI GERİ GETİR: </a:t>
            </a:r>
            <a:r>
              <a:rPr lang="tr-TR" sz="2000" dirty="0"/>
              <a:t>Boyutlandırılmış pencereyi </a:t>
            </a:r>
            <a:r>
              <a:rPr lang="tr-TR" sz="2000" dirty="0" smtClean="0"/>
              <a:t>eski boyutuna çevirir.</a:t>
            </a:r>
            <a:endParaRPr lang="tr-TR" sz="2000" dirty="0"/>
          </a:p>
          <a:p>
            <a:r>
              <a:rPr lang="tr-TR" sz="2000" dirty="0" smtClean="0">
                <a:solidFill>
                  <a:srgbClr val="C00000"/>
                </a:solidFill>
              </a:rPr>
              <a:t>                KAPAT: </a:t>
            </a:r>
            <a:r>
              <a:rPr lang="tr-TR" sz="2000" dirty="0" smtClean="0"/>
              <a:t>Pencereyi kapatmak için kullanılır.</a:t>
            </a:r>
            <a:endParaRPr lang="tr-TR" sz="2000" dirty="0"/>
          </a:p>
        </p:txBody>
      </p:sp>
      <p:pic>
        <p:nvPicPr>
          <p:cNvPr id="1126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95536" y="2383265"/>
            <a:ext cx="8352927" cy="523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87594" y="3937230"/>
            <a:ext cx="454787" cy="2880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1268" name="Picture 4"/>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95958" y="4668359"/>
            <a:ext cx="481676" cy="2964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1269" name="Picture 5"/>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795958" y="5063232"/>
            <a:ext cx="419096" cy="30174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1270" name="Picture 6"/>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770517" y="5443351"/>
            <a:ext cx="705139" cy="2507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5" name="Başlık 2"/>
          <p:cNvSpPr txBox="1">
            <a:spLocks/>
          </p:cNvSpPr>
          <p:nvPr/>
        </p:nvSpPr>
        <p:spPr>
          <a:xfrm>
            <a:off x="6012161" y="6334472"/>
            <a:ext cx="2880320" cy="50405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tr-TR" sz="1400" dirty="0" smtClean="0">
                <a:solidFill>
                  <a:schemeClr val="accent3">
                    <a:lumMod val="50000"/>
                  </a:schemeClr>
                </a:solidFill>
              </a:rPr>
              <a:t>PENCERELERLE ÇALIŞMA</a:t>
            </a:r>
            <a:endParaRPr lang="tr-TR" sz="1400" dirty="0">
              <a:solidFill>
                <a:schemeClr val="accent3">
                  <a:lumMod val="50000"/>
                </a:schemeClr>
              </a:solidFill>
            </a:endParaRPr>
          </a:p>
        </p:txBody>
      </p:sp>
    </p:spTree>
    <p:extLst>
      <p:ext uri="{BB962C8B-B14F-4D97-AF65-F5344CB8AC3E}">
        <p14:creationId xmlns:p14="http://schemas.microsoft.com/office/powerpoint/2010/main" xmlns="" val="103181717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207680" y="2708920"/>
            <a:ext cx="4254752" cy="320159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Başlık 1"/>
          <p:cNvSpPr txBox="1">
            <a:spLocks/>
          </p:cNvSpPr>
          <p:nvPr/>
        </p:nvSpPr>
        <p:spPr>
          <a:xfrm>
            <a:off x="5940152" y="44624"/>
            <a:ext cx="2952329"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tr-TR" sz="1400" dirty="0" smtClean="0"/>
              <a:t>İŞLETİM SİSTEMİNİ KULLANMA</a:t>
            </a:r>
            <a:endParaRPr lang="tr-TR" sz="1400" dirty="0"/>
          </a:p>
        </p:txBody>
      </p:sp>
      <p:sp>
        <p:nvSpPr>
          <p:cNvPr id="6" name="Başlık 1"/>
          <p:cNvSpPr txBox="1">
            <a:spLocks/>
          </p:cNvSpPr>
          <p:nvPr/>
        </p:nvSpPr>
        <p:spPr>
          <a:xfrm>
            <a:off x="251520" y="44624"/>
            <a:ext cx="2952329"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tr-TR" sz="1400" dirty="0" smtClean="0"/>
              <a:t>BİLGİSAYAR KULLANMA</a:t>
            </a:r>
            <a:endParaRPr lang="tr-TR" sz="1400" dirty="0"/>
          </a:p>
        </p:txBody>
      </p:sp>
      <p:sp>
        <p:nvSpPr>
          <p:cNvPr id="8" name="Başlık 2"/>
          <p:cNvSpPr txBox="1">
            <a:spLocks/>
          </p:cNvSpPr>
          <p:nvPr/>
        </p:nvSpPr>
        <p:spPr>
          <a:xfrm>
            <a:off x="690032" y="404664"/>
            <a:ext cx="7772400" cy="1524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tr-TR" dirty="0"/>
          </a:p>
        </p:txBody>
      </p:sp>
      <p:sp>
        <p:nvSpPr>
          <p:cNvPr id="10" name="Başlık 2"/>
          <p:cNvSpPr txBox="1">
            <a:spLocks/>
          </p:cNvSpPr>
          <p:nvPr/>
        </p:nvSpPr>
        <p:spPr>
          <a:xfrm>
            <a:off x="971600" y="592096"/>
            <a:ext cx="7344816"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dirty="0" smtClean="0"/>
              <a:t>PENCEREYİ BOYUTLANDIRMA</a:t>
            </a:r>
            <a:endParaRPr lang="tr-TR" dirty="0"/>
          </a:p>
        </p:txBody>
      </p:sp>
      <p:sp>
        <p:nvSpPr>
          <p:cNvPr id="3" name="İçerik Yer Tutucusu 2"/>
          <p:cNvSpPr>
            <a:spLocks noGrp="1"/>
          </p:cNvSpPr>
          <p:nvPr>
            <p:ph idx="1"/>
          </p:nvPr>
        </p:nvSpPr>
        <p:spPr>
          <a:xfrm>
            <a:off x="179512" y="2636912"/>
            <a:ext cx="4032448" cy="3312368"/>
          </a:xfrm>
        </p:spPr>
        <p:txBody>
          <a:bodyPr>
            <a:normAutofit/>
          </a:bodyPr>
          <a:lstStyle/>
          <a:p>
            <a:r>
              <a:rPr lang="tr-TR" sz="2000" dirty="0" smtClean="0"/>
              <a:t>Açık bir pencereyi boyutunu değiştirmek için, pencerenin sol veya sağ kenarlığının üzerine gidin. İşaretçi dönüştüğünde, kenarlığı herhangi bir yöne sürükleyin.</a:t>
            </a:r>
            <a:endParaRPr lang="tr-TR" sz="2000" dirty="0"/>
          </a:p>
        </p:txBody>
      </p:sp>
      <p:cxnSp>
        <p:nvCxnSpPr>
          <p:cNvPr id="7" name="Düz Ok Bağlayıcısı 6"/>
          <p:cNvCxnSpPr/>
          <p:nvPr/>
        </p:nvCxnSpPr>
        <p:spPr>
          <a:xfrm>
            <a:off x="8311723" y="5723378"/>
            <a:ext cx="216024" cy="252028"/>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sp>
        <p:nvSpPr>
          <p:cNvPr id="12" name="Başlık 2"/>
          <p:cNvSpPr txBox="1">
            <a:spLocks/>
          </p:cNvSpPr>
          <p:nvPr/>
        </p:nvSpPr>
        <p:spPr>
          <a:xfrm>
            <a:off x="6012161" y="6334472"/>
            <a:ext cx="2880320" cy="50405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tr-TR" sz="1400" dirty="0" smtClean="0">
                <a:solidFill>
                  <a:schemeClr val="accent3">
                    <a:lumMod val="50000"/>
                  </a:schemeClr>
                </a:solidFill>
              </a:rPr>
              <a:t>PENCERELERLE ÇALIŞMA</a:t>
            </a:r>
            <a:endParaRPr lang="tr-TR" sz="1400" dirty="0">
              <a:solidFill>
                <a:schemeClr val="accent3">
                  <a:lumMod val="50000"/>
                </a:schemeClr>
              </a:solidFill>
            </a:endParaRPr>
          </a:p>
        </p:txBody>
      </p:sp>
    </p:spTree>
    <p:extLst>
      <p:ext uri="{BB962C8B-B14F-4D97-AF65-F5344CB8AC3E}">
        <p14:creationId xmlns:p14="http://schemas.microsoft.com/office/powerpoint/2010/main" xmlns="" val="120655046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lum bright="70000" contrast="-70000"/>
            <a:extLst>
              <a:ext uri="{BEBA8EAE-BF5A-486C-A8C5-ECC9F3942E4B}">
                <a14:imgProps xmlns:a14="http://schemas.microsoft.com/office/drawing/2010/main" xmlns="">
                  <a14:imgLayer r:embed="rId3">
                    <a14:imgEffect>
                      <a14:artisticCrisscrossEtching/>
                    </a14:imgEffect>
                  </a14:imgLayer>
                </a14:imgProps>
              </a:ext>
              <a:ext uri="{28A0092B-C50C-407E-A947-70E740481C1C}">
                <a14:useLocalDpi xmlns:a14="http://schemas.microsoft.com/office/drawing/2010/main" xmlns="" val="0"/>
              </a:ext>
            </a:extLst>
          </a:blip>
          <a:srcRect/>
          <a:stretch>
            <a:fillRect/>
          </a:stretch>
        </p:blipFill>
        <p:spPr bwMode="auto">
          <a:xfrm>
            <a:off x="2195736" y="2132856"/>
            <a:ext cx="4824535" cy="4824535"/>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Başlık 1"/>
          <p:cNvSpPr txBox="1">
            <a:spLocks/>
          </p:cNvSpPr>
          <p:nvPr/>
        </p:nvSpPr>
        <p:spPr>
          <a:xfrm>
            <a:off x="5940152" y="44624"/>
            <a:ext cx="2952329"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tr-TR" sz="1400" dirty="0" smtClean="0"/>
              <a:t>İŞLETİM SİSTEMİNİ KULLANMA</a:t>
            </a:r>
            <a:endParaRPr lang="tr-TR" sz="1400" dirty="0"/>
          </a:p>
        </p:txBody>
      </p:sp>
      <p:sp>
        <p:nvSpPr>
          <p:cNvPr id="6" name="Başlık 1"/>
          <p:cNvSpPr txBox="1">
            <a:spLocks/>
          </p:cNvSpPr>
          <p:nvPr/>
        </p:nvSpPr>
        <p:spPr>
          <a:xfrm>
            <a:off x="251520" y="44624"/>
            <a:ext cx="2952329"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tr-TR" sz="1400" dirty="0" smtClean="0"/>
              <a:t>BİLGİSAYAR KULLANMA</a:t>
            </a:r>
            <a:endParaRPr lang="tr-TR" sz="1400" dirty="0"/>
          </a:p>
        </p:txBody>
      </p:sp>
      <p:sp>
        <p:nvSpPr>
          <p:cNvPr id="8" name="Başlık 2"/>
          <p:cNvSpPr txBox="1">
            <a:spLocks/>
          </p:cNvSpPr>
          <p:nvPr/>
        </p:nvSpPr>
        <p:spPr>
          <a:xfrm>
            <a:off x="690032" y="404664"/>
            <a:ext cx="7772400" cy="1524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tr-TR" dirty="0"/>
          </a:p>
        </p:txBody>
      </p:sp>
      <p:sp>
        <p:nvSpPr>
          <p:cNvPr id="10" name="Başlık 2"/>
          <p:cNvSpPr txBox="1">
            <a:spLocks/>
          </p:cNvSpPr>
          <p:nvPr/>
        </p:nvSpPr>
        <p:spPr>
          <a:xfrm>
            <a:off x="971600" y="592096"/>
            <a:ext cx="7344816" cy="1252728"/>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dirty="0" smtClean="0"/>
              <a:t>PENCERELER ARASINDA GEÇİŞ</a:t>
            </a:r>
            <a:endParaRPr lang="tr-TR" dirty="0"/>
          </a:p>
        </p:txBody>
      </p:sp>
      <p:sp>
        <p:nvSpPr>
          <p:cNvPr id="3" name="İçerik Yer Tutucusu 2"/>
          <p:cNvSpPr>
            <a:spLocks noGrp="1"/>
          </p:cNvSpPr>
          <p:nvPr>
            <p:ph idx="1"/>
          </p:nvPr>
        </p:nvSpPr>
        <p:spPr>
          <a:xfrm>
            <a:off x="6833826" y="2924944"/>
            <a:ext cx="2094475" cy="2592288"/>
          </a:xfrm>
        </p:spPr>
        <p:txBody>
          <a:bodyPr>
            <a:normAutofit fontScale="77500" lnSpcReduction="20000"/>
          </a:bodyPr>
          <a:lstStyle/>
          <a:p>
            <a:r>
              <a:rPr lang="tr-TR" sz="2000" dirty="0" smtClean="0"/>
              <a:t>Pencereler arasında geçiş yapmak için, GÖREV ÇUBUĞU kullanılır.</a:t>
            </a:r>
          </a:p>
          <a:p>
            <a:pPr>
              <a:buNone/>
            </a:pPr>
            <a:endParaRPr lang="tr-TR" sz="2000" dirty="0" smtClean="0"/>
          </a:p>
          <a:p>
            <a:r>
              <a:rPr lang="tr-TR" sz="2000" dirty="0" smtClean="0"/>
              <a:t>Açık programlar veya pencereler arasında geçiş yapmak için </a:t>
            </a:r>
            <a:r>
              <a:rPr lang="tr-TR" sz="2000" b="1" dirty="0" smtClean="0"/>
              <a:t>ALT+TAB</a:t>
            </a:r>
            <a:r>
              <a:rPr lang="tr-TR" sz="2000" dirty="0" smtClean="0"/>
              <a:t> tuşlarına da basılabilir.</a:t>
            </a:r>
            <a:endParaRPr lang="tr-TR" sz="2000" dirty="0"/>
          </a:p>
        </p:txBody>
      </p:sp>
      <p:pic>
        <p:nvPicPr>
          <p:cNvPr id="12290"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51520" y="1956250"/>
            <a:ext cx="6582307" cy="41139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1" name="Başlık 2"/>
          <p:cNvSpPr txBox="1">
            <a:spLocks/>
          </p:cNvSpPr>
          <p:nvPr/>
        </p:nvSpPr>
        <p:spPr>
          <a:xfrm>
            <a:off x="6012161" y="6334472"/>
            <a:ext cx="2880320" cy="50405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tr-TR" sz="1400" dirty="0" smtClean="0">
                <a:solidFill>
                  <a:schemeClr val="accent3">
                    <a:lumMod val="50000"/>
                  </a:schemeClr>
                </a:solidFill>
              </a:rPr>
              <a:t>PENCERELERLE ÇALIŞMA</a:t>
            </a:r>
            <a:endParaRPr lang="tr-TR" sz="1400" dirty="0">
              <a:solidFill>
                <a:schemeClr val="accent3">
                  <a:lumMod val="50000"/>
                </a:schemeClr>
              </a:solidFill>
            </a:endParaRPr>
          </a:p>
        </p:txBody>
      </p:sp>
    </p:spTree>
    <p:extLst>
      <p:ext uri="{BB962C8B-B14F-4D97-AF65-F5344CB8AC3E}">
        <p14:creationId xmlns:p14="http://schemas.microsoft.com/office/powerpoint/2010/main" xmlns="" val="150322728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493203" y="3645024"/>
            <a:ext cx="8229600" cy="1252728"/>
          </a:xfrm>
        </p:spPr>
        <p:txBody>
          <a:bodyPr>
            <a:normAutofit fontScale="90000"/>
          </a:bodyPr>
          <a:lstStyle/>
          <a:p>
            <a:r>
              <a:rPr lang="tr-TR" dirty="0" smtClean="0">
                <a:solidFill>
                  <a:srgbClr val="C00000"/>
                </a:solidFill>
              </a:rPr>
              <a:t>GÖRÜNTÜ ÖZELLİKLERİNİ AYARLAMA</a:t>
            </a:r>
            <a:endParaRPr lang="tr-TR" dirty="0">
              <a:solidFill>
                <a:srgbClr val="C00000"/>
              </a:solidFill>
            </a:endParaRPr>
          </a:p>
        </p:txBody>
      </p:sp>
      <p:sp>
        <p:nvSpPr>
          <p:cNvPr id="5" name="Başlık 1"/>
          <p:cNvSpPr txBox="1">
            <a:spLocks/>
          </p:cNvSpPr>
          <p:nvPr/>
        </p:nvSpPr>
        <p:spPr>
          <a:xfrm>
            <a:off x="5940152" y="44624"/>
            <a:ext cx="2952329"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tr-TR" sz="1400" dirty="0" smtClean="0"/>
              <a:t>İŞLETİM SİSTEMİNİ KULLANMA</a:t>
            </a:r>
            <a:endParaRPr lang="tr-TR" sz="1400" dirty="0"/>
          </a:p>
        </p:txBody>
      </p:sp>
      <p:sp>
        <p:nvSpPr>
          <p:cNvPr id="6" name="Başlık 1"/>
          <p:cNvSpPr txBox="1">
            <a:spLocks/>
          </p:cNvSpPr>
          <p:nvPr/>
        </p:nvSpPr>
        <p:spPr>
          <a:xfrm>
            <a:off x="251520" y="44624"/>
            <a:ext cx="2952329"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tr-TR" sz="1400" dirty="0" smtClean="0"/>
              <a:t>BİLGİSAYAR KULLANMA</a:t>
            </a:r>
            <a:endParaRPr lang="tr-TR" sz="1400" dirty="0"/>
          </a:p>
        </p:txBody>
      </p:sp>
      <p:sp>
        <p:nvSpPr>
          <p:cNvPr id="8" name="Başlık 2"/>
          <p:cNvSpPr txBox="1">
            <a:spLocks/>
          </p:cNvSpPr>
          <p:nvPr/>
        </p:nvSpPr>
        <p:spPr>
          <a:xfrm>
            <a:off x="690032" y="404664"/>
            <a:ext cx="7772400" cy="1524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tr-TR" dirty="0"/>
          </a:p>
        </p:txBody>
      </p:sp>
      <p:pic>
        <p:nvPicPr>
          <p:cNvPr id="10" name="Picture 2" descr="D:\RESİMLER\PNG\all\Adium.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236295" y="5006419"/>
            <a:ext cx="1656185" cy="165618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63630103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lum bright="70000" contrast="-70000"/>
            <a:extLst>
              <a:ext uri="{BEBA8EAE-BF5A-486C-A8C5-ECC9F3942E4B}">
                <a14:imgProps xmlns:a14="http://schemas.microsoft.com/office/drawing/2010/main" xmlns="">
                  <a14:imgLayer r:embed="rId3">
                    <a14:imgEffect>
                      <a14:artisticCrisscrossEtching/>
                    </a14:imgEffect>
                  </a14:imgLayer>
                </a14:imgProps>
              </a:ext>
              <a:ext uri="{28A0092B-C50C-407E-A947-70E740481C1C}">
                <a14:useLocalDpi xmlns:a14="http://schemas.microsoft.com/office/drawing/2010/main" xmlns="" val="0"/>
              </a:ext>
            </a:extLst>
          </a:blip>
          <a:srcRect/>
          <a:stretch>
            <a:fillRect/>
          </a:stretch>
        </p:blipFill>
        <p:spPr bwMode="auto">
          <a:xfrm>
            <a:off x="2195736" y="2132856"/>
            <a:ext cx="4824535" cy="4824535"/>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Başlık 2"/>
          <p:cNvSpPr>
            <a:spLocks noGrp="1"/>
          </p:cNvSpPr>
          <p:nvPr>
            <p:ph type="title"/>
          </p:nvPr>
        </p:nvSpPr>
        <p:spPr>
          <a:xfrm>
            <a:off x="457200" y="476672"/>
            <a:ext cx="8229600" cy="1252728"/>
          </a:xfrm>
        </p:spPr>
        <p:txBody>
          <a:bodyPr>
            <a:normAutofit/>
          </a:bodyPr>
          <a:lstStyle/>
          <a:p>
            <a:r>
              <a:rPr lang="tr-TR" sz="3600" dirty="0" smtClean="0">
                <a:solidFill>
                  <a:schemeClr val="bg1"/>
                </a:solidFill>
              </a:rPr>
              <a:t>GÖRÜNTÜ ÖZELLİKLERİNİ AYARLAMA</a:t>
            </a:r>
            <a:endParaRPr lang="tr-TR" sz="6600" dirty="0">
              <a:solidFill>
                <a:schemeClr val="bg1"/>
              </a:solidFill>
            </a:endParaRPr>
          </a:p>
        </p:txBody>
      </p:sp>
      <p:sp>
        <p:nvSpPr>
          <p:cNvPr id="5" name="Başlık 1"/>
          <p:cNvSpPr txBox="1">
            <a:spLocks/>
          </p:cNvSpPr>
          <p:nvPr/>
        </p:nvSpPr>
        <p:spPr>
          <a:xfrm>
            <a:off x="5940152" y="44624"/>
            <a:ext cx="2952329"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tr-TR" sz="1400" dirty="0" smtClean="0"/>
              <a:t>İŞLETİM SİSTEMİNİ KULLANMA</a:t>
            </a:r>
            <a:endParaRPr lang="tr-TR" sz="1400" dirty="0"/>
          </a:p>
        </p:txBody>
      </p:sp>
      <p:sp>
        <p:nvSpPr>
          <p:cNvPr id="6" name="Başlık 1"/>
          <p:cNvSpPr txBox="1">
            <a:spLocks/>
          </p:cNvSpPr>
          <p:nvPr/>
        </p:nvSpPr>
        <p:spPr>
          <a:xfrm>
            <a:off x="251520" y="44624"/>
            <a:ext cx="2952329"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tr-TR" sz="1400" dirty="0" smtClean="0"/>
              <a:t>BİLGİSAYAR KULLANMA</a:t>
            </a:r>
            <a:endParaRPr lang="tr-TR" sz="1400" dirty="0"/>
          </a:p>
        </p:txBody>
      </p:sp>
      <p:sp>
        <p:nvSpPr>
          <p:cNvPr id="8" name="Başlık 2"/>
          <p:cNvSpPr txBox="1">
            <a:spLocks/>
          </p:cNvSpPr>
          <p:nvPr/>
        </p:nvSpPr>
        <p:spPr>
          <a:xfrm>
            <a:off x="690032" y="404664"/>
            <a:ext cx="7772400" cy="1524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tr-TR" dirty="0"/>
          </a:p>
        </p:txBody>
      </p:sp>
      <p:sp>
        <p:nvSpPr>
          <p:cNvPr id="11" name="Başlık 2"/>
          <p:cNvSpPr txBox="1">
            <a:spLocks/>
          </p:cNvSpPr>
          <p:nvPr/>
        </p:nvSpPr>
        <p:spPr>
          <a:xfrm>
            <a:off x="493203" y="3645024"/>
            <a:ext cx="8229600" cy="1252728"/>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dirty="0" smtClean="0">
                <a:solidFill>
                  <a:srgbClr val="C00000"/>
                </a:solidFill>
              </a:rPr>
              <a:t>TEMALAR</a:t>
            </a:r>
            <a:endParaRPr lang="tr-TR" dirty="0">
              <a:solidFill>
                <a:srgbClr val="C00000"/>
              </a:solidFill>
            </a:endParaRPr>
          </a:p>
        </p:txBody>
      </p:sp>
    </p:spTree>
    <p:extLst>
      <p:ext uri="{BB962C8B-B14F-4D97-AF65-F5344CB8AC3E}">
        <p14:creationId xmlns:p14="http://schemas.microsoft.com/office/powerpoint/2010/main" xmlns="" val="262075872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p:cNvSpPr txBox="1">
            <a:spLocks/>
          </p:cNvSpPr>
          <p:nvPr/>
        </p:nvSpPr>
        <p:spPr>
          <a:xfrm>
            <a:off x="5940152" y="44624"/>
            <a:ext cx="2952329"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tr-TR" sz="1400" dirty="0" smtClean="0"/>
              <a:t>İŞLETİM SİSTEMİNİ KULLANMA</a:t>
            </a:r>
            <a:endParaRPr lang="tr-TR" sz="1400" dirty="0"/>
          </a:p>
        </p:txBody>
      </p:sp>
      <p:sp>
        <p:nvSpPr>
          <p:cNvPr id="6" name="Başlık 1"/>
          <p:cNvSpPr txBox="1">
            <a:spLocks/>
          </p:cNvSpPr>
          <p:nvPr/>
        </p:nvSpPr>
        <p:spPr>
          <a:xfrm>
            <a:off x="251520" y="44624"/>
            <a:ext cx="2952329"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tr-TR" sz="1400" dirty="0" smtClean="0"/>
              <a:t>BİLGİSAYAR KULLANMA</a:t>
            </a:r>
            <a:endParaRPr lang="tr-TR" sz="1400" dirty="0"/>
          </a:p>
        </p:txBody>
      </p:sp>
      <p:sp>
        <p:nvSpPr>
          <p:cNvPr id="8" name="Başlık 2"/>
          <p:cNvSpPr txBox="1">
            <a:spLocks/>
          </p:cNvSpPr>
          <p:nvPr/>
        </p:nvSpPr>
        <p:spPr>
          <a:xfrm>
            <a:off x="690032" y="404664"/>
            <a:ext cx="7772400" cy="1524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tr-TR" dirty="0"/>
          </a:p>
        </p:txBody>
      </p:sp>
      <p:sp>
        <p:nvSpPr>
          <p:cNvPr id="11" name="Başlık 2"/>
          <p:cNvSpPr txBox="1">
            <a:spLocks/>
          </p:cNvSpPr>
          <p:nvPr/>
        </p:nvSpPr>
        <p:spPr>
          <a:xfrm>
            <a:off x="441026" y="506155"/>
            <a:ext cx="8229600" cy="1252728"/>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dirty="0" smtClean="0">
                <a:solidFill>
                  <a:schemeClr val="bg1"/>
                </a:solidFill>
              </a:rPr>
              <a:t>TEMA NEDİR?</a:t>
            </a:r>
            <a:endParaRPr lang="tr-TR" dirty="0">
              <a:solidFill>
                <a:schemeClr val="bg1"/>
              </a:solidFill>
            </a:endParaRPr>
          </a:p>
        </p:txBody>
      </p:sp>
      <p:sp>
        <p:nvSpPr>
          <p:cNvPr id="10" name="İçerik Yer Tutucusu 9"/>
          <p:cNvSpPr>
            <a:spLocks noGrp="1"/>
          </p:cNvSpPr>
          <p:nvPr>
            <p:ph idx="1"/>
          </p:nvPr>
        </p:nvSpPr>
        <p:spPr>
          <a:xfrm>
            <a:off x="4103960" y="2532761"/>
            <a:ext cx="4566666" cy="3920575"/>
          </a:xfrm>
        </p:spPr>
        <p:txBody>
          <a:bodyPr>
            <a:noAutofit/>
          </a:bodyPr>
          <a:lstStyle/>
          <a:p>
            <a:r>
              <a:rPr lang="tr-TR" sz="1800" dirty="0"/>
              <a:t>Tema, bilgisayarınızdaki resimler, renkler ve sesler birleşimidir. Bir masaüstü arka planını, ekran koruyucuyu, pencere </a:t>
            </a:r>
            <a:r>
              <a:rPr lang="tr-TR" sz="1800" dirty="0" smtClean="0"/>
              <a:t>rengini </a:t>
            </a:r>
            <a:r>
              <a:rPr lang="tr-TR" sz="1800" dirty="0"/>
              <a:t>ve bir ses düzenini içerir. Bazı temalar, simgeler ve fare işaretçileri de içerebilir</a:t>
            </a:r>
            <a:r>
              <a:rPr lang="tr-TR" sz="1800" dirty="0" smtClean="0"/>
              <a:t>.</a:t>
            </a:r>
          </a:p>
          <a:p>
            <a:r>
              <a:rPr lang="tr-TR" sz="1800" dirty="0" smtClean="0"/>
              <a:t>Bilgisayar üzerinde hesabı olan her kişi kendi temasını seçebilir. </a:t>
            </a:r>
            <a:endParaRPr lang="tr-TR" sz="1600" dirty="0" smtClean="0"/>
          </a:p>
          <a:p>
            <a:endParaRPr lang="tr-TR" sz="1600" dirty="0" smtClean="0"/>
          </a:p>
          <a:p>
            <a:r>
              <a:rPr lang="tr-TR" sz="1800" dirty="0" smtClean="0"/>
              <a:t>Farklı tema seçmek için;</a:t>
            </a:r>
          </a:p>
          <a:p>
            <a:pPr lvl="1"/>
            <a:r>
              <a:rPr lang="tr-TR" sz="1800" dirty="0" smtClean="0"/>
              <a:t>Denetim Masası'nda Görüntü'yü açın. </a:t>
            </a:r>
          </a:p>
          <a:p>
            <a:pPr lvl="1"/>
            <a:r>
              <a:rPr lang="tr-TR" sz="1800" b="1" dirty="0" smtClean="0"/>
              <a:t>Temalar</a:t>
            </a:r>
            <a:r>
              <a:rPr lang="tr-TR" sz="1800" dirty="0" smtClean="0"/>
              <a:t> sekmesindeki </a:t>
            </a:r>
            <a:r>
              <a:rPr lang="tr-TR" sz="1800" b="1" dirty="0" smtClean="0"/>
              <a:t>Tema</a:t>
            </a:r>
            <a:r>
              <a:rPr lang="tr-TR" sz="1800" dirty="0" smtClean="0"/>
              <a:t> alanında yeni bir temayı tıklatın</a:t>
            </a:r>
          </a:p>
          <a:p>
            <a:endParaRPr lang="tr-TR" sz="1600" dirty="0"/>
          </a:p>
        </p:txBody>
      </p:sp>
      <p:sp>
        <p:nvSpPr>
          <p:cNvPr id="12" name="Başlık 2"/>
          <p:cNvSpPr txBox="1">
            <a:spLocks/>
          </p:cNvSpPr>
          <p:nvPr/>
        </p:nvSpPr>
        <p:spPr>
          <a:xfrm>
            <a:off x="5796136" y="6334472"/>
            <a:ext cx="3096345" cy="50405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tr-TR" sz="1400" dirty="0">
                <a:solidFill>
                  <a:srgbClr val="00B050"/>
                </a:solidFill>
              </a:rPr>
              <a:t>GÖRÜNTÜ ÖZELLİKLERİNİ AYARLAMA</a:t>
            </a:r>
          </a:p>
        </p:txBody>
      </p:sp>
      <p:pic>
        <p:nvPicPr>
          <p:cNvPr id="2" name="Picture 2"/>
          <p:cNvPicPr>
            <a:picLocks noChangeAspect="1" noChangeArrowheads="1"/>
          </p:cNvPicPr>
          <p:nvPr/>
        </p:nvPicPr>
        <p:blipFill>
          <a:blip r:embed="rId2" cstate="print"/>
          <a:srcRect/>
          <a:stretch>
            <a:fillRect/>
          </a:stretch>
        </p:blipFill>
        <p:spPr bwMode="auto">
          <a:xfrm>
            <a:off x="234702" y="2047453"/>
            <a:ext cx="3905250" cy="4333875"/>
          </a:xfrm>
          <a:prstGeom prst="rect">
            <a:avLst/>
          </a:prstGeom>
          <a:noFill/>
          <a:ln w="9525">
            <a:noFill/>
            <a:miter lim="800000"/>
            <a:headEnd/>
            <a:tailEnd/>
          </a:ln>
        </p:spPr>
      </p:pic>
    </p:spTree>
    <p:extLst>
      <p:ext uri="{BB962C8B-B14F-4D97-AF65-F5344CB8AC3E}">
        <p14:creationId xmlns:p14="http://schemas.microsoft.com/office/powerpoint/2010/main" xmlns="" val="17627964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BİLGİSAYARI AÇMAK İÇİN</a:t>
            </a:r>
            <a:endParaRPr lang="tr-TR" dirty="0"/>
          </a:p>
        </p:txBody>
      </p:sp>
      <p:sp>
        <p:nvSpPr>
          <p:cNvPr id="3" name="2 İçerik Yer Tutucusu"/>
          <p:cNvSpPr>
            <a:spLocks noGrp="1"/>
          </p:cNvSpPr>
          <p:nvPr>
            <p:ph idx="1"/>
          </p:nvPr>
        </p:nvSpPr>
        <p:spPr>
          <a:xfrm>
            <a:off x="179512" y="2276872"/>
            <a:ext cx="5014922" cy="3431390"/>
          </a:xfrm>
        </p:spPr>
        <p:txBody>
          <a:bodyPr>
            <a:normAutofit/>
          </a:bodyPr>
          <a:lstStyle/>
          <a:p>
            <a:pPr marL="582930" indent="-514350">
              <a:buClr>
                <a:schemeClr val="tx2">
                  <a:lumMod val="90000"/>
                </a:schemeClr>
              </a:buClr>
              <a:buNone/>
            </a:pPr>
            <a:r>
              <a:rPr lang="tr-TR" dirty="0" smtClean="0">
                <a:solidFill>
                  <a:schemeClr val="tx2">
                    <a:lumMod val="90000"/>
                  </a:schemeClr>
                </a:solidFill>
              </a:rPr>
              <a:t>	</a:t>
            </a:r>
            <a:r>
              <a:rPr lang="tr-TR" dirty="0" smtClean="0">
                <a:solidFill>
                  <a:srgbClr val="C00000"/>
                </a:solidFill>
              </a:rPr>
              <a:t>1. ADIM:</a:t>
            </a:r>
          </a:p>
          <a:p>
            <a:pPr marL="582930" indent="-514350">
              <a:buClr>
                <a:schemeClr val="tx2">
                  <a:lumMod val="90000"/>
                </a:schemeClr>
              </a:buClr>
              <a:buNone/>
            </a:pPr>
            <a:endParaRPr lang="tr-TR" dirty="0" smtClean="0">
              <a:solidFill>
                <a:schemeClr val="tx2">
                  <a:lumMod val="90000"/>
                </a:schemeClr>
              </a:solidFill>
            </a:endParaRPr>
          </a:p>
          <a:p>
            <a:pPr marL="582930" indent="-514350">
              <a:buClr>
                <a:schemeClr val="tx2">
                  <a:lumMod val="90000"/>
                </a:schemeClr>
              </a:buClr>
              <a:buNone/>
            </a:pPr>
            <a:r>
              <a:rPr lang="tr-TR" dirty="0" smtClean="0"/>
              <a:t>       Kasa üzerinde bulunan “GÜÇ” yani </a:t>
            </a:r>
            <a:r>
              <a:rPr lang="tr-TR" dirty="0" err="1" smtClean="0"/>
              <a:t>Power</a:t>
            </a:r>
            <a:r>
              <a:rPr lang="tr-TR" dirty="0" smtClean="0"/>
              <a:t> düğmesine bir kere basılır ve beklenir.</a:t>
            </a:r>
            <a:endParaRPr lang="tr-TR" dirty="0"/>
          </a:p>
        </p:txBody>
      </p:sp>
      <p:pic>
        <p:nvPicPr>
          <p:cNvPr id="4" name="Picture 3"/>
          <p:cNvPicPr>
            <a:picLocks noChangeAspect="1" noChangeArrowheads="1"/>
          </p:cNvPicPr>
          <p:nvPr/>
        </p:nvPicPr>
        <p:blipFill>
          <a:blip r:embed="rId2" cstate="print"/>
          <a:srcRect/>
          <a:stretch>
            <a:fillRect/>
          </a:stretch>
        </p:blipFill>
        <p:spPr bwMode="auto">
          <a:xfrm>
            <a:off x="6248016" y="2810837"/>
            <a:ext cx="2212416" cy="3297075"/>
          </a:xfrm>
          <a:prstGeom prst="rect">
            <a:avLst/>
          </a:prstGeom>
          <a:noFill/>
          <a:ln w="9525">
            <a:solidFill>
              <a:schemeClr val="bg1">
                <a:lumMod val="85000"/>
              </a:schemeClr>
            </a:solidFill>
            <a:miter lim="800000"/>
            <a:headEnd/>
            <a:tailEnd/>
          </a:ln>
          <a:effectLst>
            <a:outerShdw blurRad="50800" dist="38100" dir="5400000" algn="t" rotWithShape="0">
              <a:prstClr val="black">
                <a:alpha val="40000"/>
              </a:prstClr>
            </a:outerShdw>
          </a:effectLst>
        </p:spPr>
      </p:pic>
      <p:sp>
        <p:nvSpPr>
          <p:cNvPr id="5" name="4 Sağ Ok"/>
          <p:cNvSpPr/>
          <p:nvPr/>
        </p:nvSpPr>
        <p:spPr>
          <a:xfrm>
            <a:off x="4476708" y="4967579"/>
            <a:ext cx="2571768" cy="714380"/>
          </a:xfrm>
          <a:prstGeom prst="rightArrow">
            <a:avLst/>
          </a:prstGeom>
          <a:ln/>
        </p:spPr>
        <p:style>
          <a:lnRef idx="3">
            <a:schemeClr val="lt1"/>
          </a:lnRef>
          <a:fillRef idx="1">
            <a:schemeClr val="accent3"/>
          </a:fillRef>
          <a:effectRef idx="1">
            <a:schemeClr val="accent3"/>
          </a:effectRef>
          <a:fontRef idx="minor">
            <a:schemeClr val="lt1"/>
          </a:fontRef>
        </p:style>
        <p:txBody>
          <a:bodyPr rtlCol="0" anchor="ctr"/>
          <a:lstStyle/>
          <a:p>
            <a:pPr algn="ctr"/>
            <a:endParaRPr lang="tr-TR" b="1">
              <a:ln w="18000">
                <a:solidFill>
                  <a:schemeClr val="accent2">
                    <a:satMod val="140000"/>
                    <a:alpha val="55000"/>
                  </a:schemeClr>
                </a:solidFill>
                <a:prstDash val="solid"/>
                <a:miter lim="800000"/>
              </a:ln>
              <a:noFill/>
              <a:effectLst>
                <a:outerShdw blurRad="25500" dist="23000" dir="7020000" algn="tl">
                  <a:srgbClr val="000000">
                    <a:alpha val="65000"/>
                  </a:srgbClr>
                </a:outerShdw>
              </a:effectLst>
            </a:endParaRPr>
          </a:p>
        </p:txBody>
      </p:sp>
      <p:sp>
        <p:nvSpPr>
          <p:cNvPr id="8" name="Başlık 2"/>
          <p:cNvSpPr txBox="1">
            <a:spLocks/>
          </p:cNvSpPr>
          <p:nvPr/>
        </p:nvSpPr>
        <p:spPr>
          <a:xfrm>
            <a:off x="6012161" y="6334472"/>
            <a:ext cx="2880320" cy="50405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tr-TR" sz="1400" dirty="0" smtClean="0">
                <a:solidFill>
                  <a:schemeClr val="accent3">
                    <a:lumMod val="50000"/>
                  </a:schemeClr>
                </a:solidFill>
              </a:rPr>
              <a:t>BİLGİSAYARDA İLK ADIM</a:t>
            </a:r>
            <a:endParaRPr lang="tr-TR" sz="1400" dirty="0">
              <a:solidFill>
                <a:schemeClr val="accent3">
                  <a:lumMod val="50000"/>
                </a:schemeClr>
              </a:solidFill>
            </a:endParaRPr>
          </a:p>
        </p:txBody>
      </p:sp>
      <p:sp>
        <p:nvSpPr>
          <p:cNvPr id="9" name="Başlık 1"/>
          <p:cNvSpPr txBox="1">
            <a:spLocks/>
          </p:cNvSpPr>
          <p:nvPr/>
        </p:nvSpPr>
        <p:spPr>
          <a:xfrm>
            <a:off x="5940152" y="44624"/>
            <a:ext cx="2952329"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tr-TR" sz="1400" dirty="0" smtClean="0"/>
              <a:t>İŞLETİM SİSTEMİNİ KULLANMA</a:t>
            </a:r>
            <a:endParaRPr lang="tr-TR" sz="1400" dirty="0"/>
          </a:p>
        </p:txBody>
      </p:sp>
      <p:sp>
        <p:nvSpPr>
          <p:cNvPr id="10" name="Başlık 1"/>
          <p:cNvSpPr txBox="1">
            <a:spLocks/>
          </p:cNvSpPr>
          <p:nvPr/>
        </p:nvSpPr>
        <p:spPr>
          <a:xfrm>
            <a:off x="251520" y="44624"/>
            <a:ext cx="2952329"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tr-TR" sz="1400" dirty="0" smtClean="0"/>
              <a:t>BİLGİSAYAR KULLANMA</a:t>
            </a:r>
            <a:endParaRPr lang="tr-TR" sz="1400" dirty="0"/>
          </a:p>
        </p:txBody>
      </p:sp>
    </p:spTree>
    <p:extLst>
      <p:ext uri="{BB962C8B-B14F-4D97-AF65-F5344CB8AC3E}">
        <p14:creationId xmlns:p14="http://schemas.microsoft.com/office/powerpoint/2010/main" xmlns="" val="28630229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lum bright="70000" contrast="-70000"/>
            <a:extLst>
              <a:ext uri="{BEBA8EAE-BF5A-486C-A8C5-ECC9F3942E4B}">
                <a14:imgProps xmlns:a14="http://schemas.microsoft.com/office/drawing/2010/main" xmlns="">
                  <a14:imgLayer r:embed="rId3">
                    <a14:imgEffect>
                      <a14:artisticCrisscrossEtching/>
                    </a14:imgEffect>
                  </a14:imgLayer>
                </a14:imgProps>
              </a:ext>
              <a:ext uri="{28A0092B-C50C-407E-A947-70E740481C1C}">
                <a14:useLocalDpi xmlns:a14="http://schemas.microsoft.com/office/drawing/2010/main" xmlns="" val="0"/>
              </a:ext>
            </a:extLst>
          </a:blip>
          <a:srcRect/>
          <a:stretch>
            <a:fillRect/>
          </a:stretch>
        </p:blipFill>
        <p:spPr bwMode="auto">
          <a:xfrm>
            <a:off x="2195736" y="2132856"/>
            <a:ext cx="4824535" cy="4824535"/>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Başlık 1"/>
          <p:cNvSpPr txBox="1">
            <a:spLocks/>
          </p:cNvSpPr>
          <p:nvPr/>
        </p:nvSpPr>
        <p:spPr>
          <a:xfrm>
            <a:off x="5940152" y="44624"/>
            <a:ext cx="2952329"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tr-TR" sz="1400" dirty="0" smtClean="0"/>
              <a:t>İŞLETİM SİSTEMİNİ KULLANMA</a:t>
            </a:r>
            <a:endParaRPr lang="tr-TR" sz="1400" dirty="0"/>
          </a:p>
        </p:txBody>
      </p:sp>
      <p:sp>
        <p:nvSpPr>
          <p:cNvPr id="6" name="Başlık 1"/>
          <p:cNvSpPr txBox="1">
            <a:spLocks/>
          </p:cNvSpPr>
          <p:nvPr/>
        </p:nvSpPr>
        <p:spPr>
          <a:xfrm>
            <a:off x="251520" y="44624"/>
            <a:ext cx="2952329"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tr-TR" sz="1400" dirty="0" smtClean="0"/>
              <a:t>BİLGİSAYAR KULLANMA</a:t>
            </a:r>
            <a:endParaRPr lang="tr-TR" sz="1400" dirty="0"/>
          </a:p>
        </p:txBody>
      </p:sp>
      <p:sp>
        <p:nvSpPr>
          <p:cNvPr id="8" name="Başlık 2"/>
          <p:cNvSpPr txBox="1">
            <a:spLocks/>
          </p:cNvSpPr>
          <p:nvPr/>
        </p:nvSpPr>
        <p:spPr>
          <a:xfrm>
            <a:off x="690032" y="404664"/>
            <a:ext cx="7772400" cy="1524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tr-TR" dirty="0"/>
          </a:p>
        </p:txBody>
      </p:sp>
      <p:sp>
        <p:nvSpPr>
          <p:cNvPr id="11" name="Başlık 2"/>
          <p:cNvSpPr txBox="1">
            <a:spLocks/>
          </p:cNvSpPr>
          <p:nvPr/>
        </p:nvSpPr>
        <p:spPr>
          <a:xfrm>
            <a:off x="441026" y="506155"/>
            <a:ext cx="8229600" cy="1252728"/>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dirty="0" smtClean="0">
                <a:solidFill>
                  <a:schemeClr val="bg1"/>
                </a:solidFill>
              </a:rPr>
              <a:t>WINDOWS VISTA ve 7’DE TEMA</a:t>
            </a:r>
            <a:endParaRPr lang="tr-TR" dirty="0">
              <a:solidFill>
                <a:schemeClr val="bg1"/>
              </a:solidFill>
            </a:endParaRPr>
          </a:p>
        </p:txBody>
      </p:sp>
      <p:sp>
        <p:nvSpPr>
          <p:cNvPr id="10" name="İçerik Yer Tutucusu 9"/>
          <p:cNvSpPr>
            <a:spLocks noGrp="1"/>
          </p:cNvSpPr>
          <p:nvPr>
            <p:ph idx="1"/>
          </p:nvPr>
        </p:nvSpPr>
        <p:spPr>
          <a:xfrm>
            <a:off x="251521" y="3108825"/>
            <a:ext cx="5328591" cy="3344511"/>
          </a:xfrm>
        </p:spPr>
        <p:txBody>
          <a:bodyPr>
            <a:noAutofit/>
          </a:bodyPr>
          <a:lstStyle/>
          <a:p>
            <a:r>
              <a:rPr lang="tr-TR" dirty="0" smtClean="0"/>
              <a:t>1. YOL: Bunun için masaüstünde boş bir alanda (bir simge üzerinde değilken) fare sağ tıklanır ve açılan menüden KİŞİSELLEŞTİR seçilir.</a:t>
            </a:r>
            <a:endParaRPr lang="tr-TR" dirty="0"/>
          </a:p>
          <a:p>
            <a:r>
              <a:rPr lang="tr-TR" dirty="0" smtClean="0"/>
              <a:t>2.YOL: Başlat düğmesi , Denetim Masası, Görünüm ve Kişiselleştirme, Kişiselleştirme ve ardından Tema'yı tıklatarak Tema Ayarları açılır.</a:t>
            </a:r>
          </a:p>
        </p:txBody>
      </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868144" y="3068960"/>
            <a:ext cx="1872208" cy="248513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Lst>
        </p:spPr>
      </p:pic>
      <p:sp>
        <p:nvSpPr>
          <p:cNvPr id="13" name="Başlık 2"/>
          <p:cNvSpPr txBox="1">
            <a:spLocks/>
          </p:cNvSpPr>
          <p:nvPr/>
        </p:nvSpPr>
        <p:spPr>
          <a:xfrm>
            <a:off x="5796136" y="6334472"/>
            <a:ext cx="3096345" cy="50405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tr-TR" sz="1400" dirty="0">
                <a:solidFill>
                  <a:srgbClr val="00B050"/>
                </a:solidFill>
              </a:rPr>
              <a:t>GÖRÜNTÜ ÖZELLİKLERİNİ AYARLAMA</a:t>
            </a:r>
          </a:p>
        </p:txBody>
      </p:sp>
    </p:spTree>
    <p:extLst>
      <p:ext uri="{BB962C8B-B14F-4D97-AF65-F5344CB8AC3E}">
        <p14:creationId xmlns:p14="http://schemas.microsoft.com/office/powerpoint/2010/main" xmlns="" val="417439381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lum bright="70000" contrast="-70000"/>
            <a:extLst>
              <a:ext uri="{BEBA8EAE-BF5A-486C-A8C5-ECC9F3942E4B}">
                <a14:imgProps xmlns:a14="http://schemas.microsoft.com/office/drawing/2010/main" xmlns="">
                  <a14:imgLayer r:embed="rId3">
                    <a14:imgEffect>
                      <a14:artisticCrisscrossEtching/>
                    </a14:imgEffect>
                  </a14:imgLayer>
                </a14:imgProps>
              </a:ext>
              <a:ext uri="{28A0092B-C50C-407E-A947-70E740481C1C}">
                <a14:useLocalDpi xmlns:a14="http://schemas.microsoft.com/office/drawing/2010/main" xmlns="" val="0"/>
              </a:ext>
            </a:extLst>
          </a:blip>
          <a:srcRect/>
          <a:stretch>
            <a:fillRect/>
          </a:stretch>
        </p:blipFill>
        <p:spPr bwMode="auto">
          <a:xfrm>
            <a:off x="2195736" y="2132856"/>
            <a:ext cx="4824535" cy="4824535"/>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Başlık 1"/>
          <p:cNvSpPr txBox="1">
            <a:spLocks/>
          </p:cNvSpPr>
          <p:nvPr/>
        </p:nvSpPr>
        <p:spPr>
          <a:xfrm>
            <a:off x="5940152" y="44624"/>
            <a:ext cx="2952329"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tr-TR" sz="1400" dirty="0" smtClean="0"/>
              <a:t>İŞLETİM SİSTEMİNİ KULLANMA</a:t>
            </a:r>
            <a:endParaRPr lang="tr-TR" sz="1400" dirty="0"/>
          </a:p>
        </p:txBody>
      </p:sp>
      <p:sp>
        <p:nvSpPr>
          <p:cNvPr id="6" name="Başlık 1"/>
          <p:cNvSpPr txBox="1">
            <a:spLocks/>
          </p:cNvSpPr>
          <p:nvPr/>
        </p:nvSpPr>
        <p:spPr>
          <a:xfrm>
            <a:off x="251520" y="44624"/>
            <a:ext cx="2952329"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tr-TR" sz="1400" dirty="0" smtClean="0"/>
              <a:t>BİLGİSAYAR KULLANMA</a:t>
            </a:r>
            <a:endParaRPr lang="tr-TR" sz="1400" dirty="0"/>
          </a:p>
        </p:txBody>
      </p:sp>
      <p:sp>
        <p:nvSpPr>
          <p:cNvPr id="8" name="Başlık 2"/>
          <p:cNvSpPr txBox="1">
            <a:spLocks/>
          </p:cNvSpPr>
          <p:nvPr/>
        </p:nvSpPr>
        <p:spPr>
          <a:xfrm>
            <a:off x="690032" y="404664"/>
            <a:ext cx="7772400" cy="1524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tr-TR" dirty="0"/>
          </a:p>
        </p:txBody>
      </p:sp>
      <p:sp>
        <p:nvSpPr>
          <p:cNvPr id="11" name="Başlık 2"/>
          <p:cNvSpPr txBox="1">
            <a:spLocks/>
          </p:cNvSpPr>
          <p:nvPr/>
        </p:nvSpPr>
        <p:spPr>
          <a:xfrm>
            <a:off x="441026" y="506155"/>
            <a:ext cx="8229600" cy="1252728"/>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dirty="0" smtClean="0">
                <a:solidFill>
                  <a:schemeClr val="bg1"/>
                </a:solidFill>
              </a:rPr>
              <a:t>WINDOWS VISTA TEMASI</a:t>
            </a:r>
            <a:endParaRPr lang="tr-TR" dirty="0">
              <a:solidFill>
                <a:schemeClr val="bg1"/>
              </a:solidFill>
            </a:endParaRPr>
          </a:p>
        </p:txBody>
      </p:sp>
      <p:sp>
        <p:nvSpPr>
          <p:cNvPr id="13" name="Başlık 2"/>
          <p:cNvSpPr txBox="1">
            <a:spLocks/>
          </p:cNvSpPr>
          <p:nvPr/>
        </p:nvSpPr>
        <p:spPr>
          <a:xfrm>
            <a:off x="5796136" y="6334472"/>
            <a:ext cx="3096345" cy="50405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tr-TR" sz="1400" dirty="0">
                <a:solidFill>
                  <a:srgbClr val="00B050"/>
                </a:solidFill>
              </a:rPr>
              <a:t>GÖRÜNTÜ ÖZELLİKLERİNİ AYARLAMA</a:t>
            </a:r>
          </a:p>
        </p:txBody>
      </p:sp>
      <p:sp>
        <p:nvSpPr>
          <p:cNvPr id="14" name="13 Dikdörtgen"/>
          <p:cNvSpPr/>
          <p:nvPr/>
        </p:nvSpPr>
        <p:spPr>
          <a:xfrm>
            <a:off x="3131840" y="3356992"/>
            <a:ext cx="5760640" cy="646331"/>
          </a:xfrm>
          <a:prstGeom prst="rect">
            <a:avLst/>
          </a:prstGeom>
        </p:spPr>
        <p:txBody>
          <a:bodyPr wrap="square">
            <a:spAutoFit/>
          </a:bodyPr>
          <a:lstStyle/>
          <a:p>
            <a:r>
              <a:rPr lang="tr-TR" dirty="0" smtClean="0"/>
              <a:t>Windows Vista teması masaüstünüze yeni bir görünüm verir</a:t>
            </a:r>
            <a:endParaRPr lang="tr-TR" dirty="0"/>
          </a:p>
        </p:txBody>
      </p:sp>
      <p:pic>
        <p:nvPicPr>
          <p:cNvPr id="1026" name="Picture 2"/>
          <p:cNvPicPr>
            <a:picLocks noChangeAspect="1" noChangeArrowheads="1"/>
          </p:cNvPicPr>
          <p:nvPr/>
        </p:nvPicPr>
        <p:blipFill>
          <a:blip r:embed="rId4" cstate="print"/>
          <a:srcRect/>
          <a:stretch>
            <a:fillRect/>
          </a:stretch>
        </p:blipFill>
        <p:spPr bwMode="auto">
          <a:xfrm>
            <a:off x="251520" y="2132856"/>
            <a:ext cx="2476500" cy="3305175"/>
          </a:xfrm>
          <a:prstGeom prst="rect">
            <a:avLst/>
          </a:prstGeom>
          <a:noFill/>
          <a:ln w="9525">
            <a:noFill/>
            <a:miter lim="800000"/>
            <a:headEnd/>
            <a:tailEnd/>
          </a:ln>
        </p:spPr>
      </p:pic>
    </p:spTree>
    <p:extLst>
      <p:ext uri="{BB962C8B-B14F-4D97-AF65-F5344CB8AC3E}">
        <p14:creationId xmlns:p14="http://schemas.microsoft.com/office/powerpoint/2010/main" xmlns="" val="417439381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lum bright="70000" contrast="-70000"/>
            <a:extLst>
              <a:ext uri="{BEBA8EAE-BF5A-486C-A8C5-ECC9F3942E4B}">
                <a14:imgProps xmlns:a14="http://schemas.microsoft.com/office/drawing/2010/main" xmlns="">
                  <a14:imgLayer r:embed="rId3">
                    <a14:imgEffect>
                      <a14:artisticCrisscrossEtching/>
                    </a14:imgEffect>
                  </a14:imgLayer>
                </a14:imgProps>
              </a:ext>
              <a:ext uri="{28A0092B-C50C-407E-A947-70E740481C1C}">
                <a14:useLocalDpi xmlns:a14="http://schemas.microsoft.com/office/drawing/2010/main" xmlns="" val="0"/>
              </a:ext>
            </a:extLst>
          </a:blip>
          <a:srcRect/>
          <a:stretch>
            <a:fillRect/>
          </a:stretch>
        </p:blipFill>
        <p:spPr bwMode="auto">
          <a:xfrm>
            <a:off x="2195736" y="2132856"/>
            <a:ext cx="4824535" cy="4824535"/>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Başlık 2"/>
          <p:cNvSpPr>
            <a:spLocks noGrp="1"/>
          </p:cNvSpPr>
          <p:nvPr>
            <p:ph type="title"/>
          </p:nvPr>
        </p:nvSpPr>
        <p:spPr>
          <a:xfrm>
            <a:off x="457200" y="476672"/>
            <a:ext cx="8229600" cy="1252728"/>
          </a:xfrm>
        </p:spPr>
        <p:txBody>
          <a:bodyPr>
            <a:normAutofit/>
          </a:bodyPr>
          <a:lstStyle/>
          <a:p>
            <a:r>
              <a:rPr lang="tr-TR" sz="3600" dirty="0" smtClean="0">
                <a:solidFill>
                  <a:schemeClr val="bg1"/>
                </a:solidFill>
              </a:rPr>
              <a:t>GÖRÜNTÜ ÖZELLİKLERİNİ AYARLAMA</a:t>
            </a:r>
            <a:endParaRPr lang="tr-TR" sz="6600" dirty="0">
              <a:solidFill>
                <a:schemeClr val="bg1"/>
              </a:solidFill>
            </a:endParaRPr>
          </a:p>
        </p:txBody>
      </p:sp>
      <p:sp>
        <p:nvSpPr>
          <p:cNvPr id="5" name="Başlık 1"/>
          <p:cNvSpPr txBox="1">
            <a:spLocks/>
          </p:cNvSpPr>
          <p:nvPr/>
        </p:nvSpPr>
        <p:spPr>
          <a:xfrm>
            <a:off x="5940152" y="44624"/>
            <a:ext cx="2952329"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tr-TR" sz="1400" dirty="0" smtClean="0"/>
              <a:t>İŞLETİM SİSTEMİNİ KULLANMA</a:t>
            </a:r>
            <a:endParaRPr lang="tr-TR" sz="1400" dirty="0"/>
          </a:p>
        </p:txBody>
      </p:sp>
      <p:sp>
        <p:nvSpPr>
          <p:cNvPr id="6" name="Başlık 1"/>
          <p:cNvSpPr txBox="1">
            <a:spLocks/>
          </p:cNvSpPr>
          <p:nvPr/>
        </p:nvSpPr>
        <p:spPr>
          <a:xfrm>
            <a:off x="251520" y="44624"/>
            <a:ext cx="2952329"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tr-TR" sz="1400" dirty="0" smtClean="0"/>
              <a:t>BİLGİSAYAR KULLANMA</a:t>
            </a:r>
            <a:endParaRPr lang="tr-TR" sz="1400" dirty="0"/>
          </a:p>
        </p:txBody>
      </p:sp>
      <p:sp>
        <p:nvSpPr>
          <p:cNvPr id="8" name="Başlık 2"/>
          <p:cNvSpPr txBox="1">
            <a:spLocks/>
          </p:cNvSpPr>
          <p:nvPr/>
        </p:nvSpPr>
        <p:spPr>
          <a:xfrm>
            <a:off x="690032" y="404664"/>
            <a:ext cx="7772400" cy="1524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tr-TR" dirty="0"/>
          </a:p>
        </p:txBody>
      </p:sp>
      <p:sp>
        <p:nvSpPr>
          <p:cNvPr id="11" name="Başlık 2"/>
          <p:cNvSpPr txBox="1">
            <a:spLocks/>
          </p:cNvSpPr>
          <p:nvPr/>
        </p:nvSpPr>
        <p:spPr>
          <a:xfrm>
            <a:off x="493203" y="3645024"/>
            <a:ext cx="8229600" cy="1252728"/>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dirty="0" smtClean="0">
                <a:solidFill>
                  <a:srgbClr val="C00000"/>
                </a:solidFill>
              </a:rPr>
              <a:t>MASAÜSTÜ ARKAPLANI</a:t>
            </a:r>
            <a:endParaRPr lang="tr-TR" dirty="0">
              <a:solidFill>
                <a:srgbClr val="C00000"/>
              </a:solidFill>
            </a:endParaRPr>
          </a:p>
        </p:txBody>
      </p:sp>
    </p:spTree>
    <p:extLst>
      <p:ext uri="{BB962C8B-B14F-4D97-AF65-F5344CB8AC3E}">
        <p14:creationId xmlns:p14="http://schemas.microsoft.com/office/powerpoint/2010/main" xmlns="" val="316942040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p:cNvSpPr txBox="1">
            <a:spLocks/>
          </p:cNvSpPr>
          <p:nvPr/>
        </p:nvSpPr>
        <p:spPr>
          <a:xfrm>
            <a:off x="5940152" y="44624"/>
            <a:ext cx="2952329"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tr-TR" sz="1400" dirty="0" smtClean="0"/>
              <a:t>İŞLETİM SİSTEMİNİ KULLANMA</a:t>
            </a:r>
            <a:endParaRPr lang="tr-TR" sz="1400" dirty="0"/>
          </a:p>
        </p:txBody>
      </p:sp>
      <p:sp>
        <p:nvSpPr>
          <p:cNvPr id="6" name="Başlık 1"/>
          <p:cNvSpPr txBox="1">
            <a:spLocks/>
          </p:cNvSpPr>
          <p:nvPr/>
        </p:nvSpPr>
        <p:spPr>
          <a:xfrm>
            <a:off x="251520" y="44624"/>
            <a:ext cx="2952329"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tr-TR" sz="1400" dirty="0" smtClean="0"/>
              <a:t>BİLGİSAYAR KULLANMA</a:t>
            </a:r>
            <a:endParaRPr lang="tr-TR" sz="1400" dirty="0"/>
          </a:p>
        </p:txBody>
      </p:sp>
      <p:sp>
        <p:nvSpPr>
          <p:cNvPr id="8" name="Başlık 2"/>
          <p:cNvSpPr txBox="1">
            <a:spLocks/>
          </p:cNvSpPr>
          <p:nvPr/>
        </p:nvSpPr>
        <p:spPr>
          <a:xfrm>
            <a:off x="690032" y="404664"/>
            <a:ext cx="7772400" cy="1524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tr-TR" dirty="0"/>
          </a:p>
        </p:txBody>
      </p:sp>
      <p:sp>
        <p:nvSpPr>
          <p:cNvPr id="11" name="Başlık 2"/>
          <p:cNvSpPr txBox="1">
            <a:spLocks/>
          </p:cNvSpPr>
          <p:nvPr/>
        </p:nvSpPr>
        <p:spPr>
          <a:xfrm>
            <a:off x="441026" y="404664"/>
            <a:ext cx="8229600" cy="1252728"/>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3000" dirty="0" smtClean="0">
                <a:solidFill>
                  <a:schemeClr val="bg1"/>
                </a:solidFill>
              </a:rPr>
              <a:t>WINDOWS VISTA ‘DA MASAÜSTÜ ARKA PLANI</a:t>
            </a:r>
            <a:endParaRPr lang="tr-TR" sz="3000" dirty="0">
              <a:solidFill>
                <a:schemeClr val="bg1"/>
              </a:solidFill>
            </a:endParaRPr>
          </a:p>
        </p:txBody>
      </p:sp>
      <p:sp>
        <p:nvSpPr>
          <p:cNvPr id="10" name="İçerik Yer Tutucusu 9"/>
          <p:cNvSpPr>
            <a:spLocks noGrp="1"/>
          </p:cNvSpPr>
          <p:nvPr>
            <p:ph idx="1"/>
          </p:nvPr>
        </p:nvSpPr>
        <p:spPr>
          <a:xfrm>
            <a:off x="467545" y="2564904"/>
            <a:ext cx="7966490" cy="2232248"/>
          </a:xfrm>
        </p:spPr>
        <p:txBody>
          <a:bodyPr>
            <a:noAutofit/>
          </a:bodyPr>
          <a:lstStyle/>
          <a:p>
            <a:r>
              <a:rPr lang="tr-TR" sz="2000" dirty="0"/>
              <a:t>Masaüstü arka planınız (duvar kağıdı olarak da adlandırılır), kişisel koleksiyonunuzdaki dijital bir resim, Windows ile birlikte gelen bir resim, düz bir renk veya renkli çerçeveli bir resim olabilir. </a:t>
            </a:r>
            <a:endParaRPr lang="tr-TR" sz="2000" dirty="0" smtClean="0"/>
          </a:p>
          <a:p>
            <a:r>
              <a:rPr lang="tr-TR" sz="2000" dirty="0" smtClean="0"/>
              <a:t>Tek </a:t>
            </a:r>
            <a:r>
              <a:rPr lang="tr-TR" sz="2000" dirty="0"/>
              <a:t>bir görüntünün masaüstü arka planınız olmasını seçebilir veya resimlerin bir slayt gösterisini görüntüleyebilirsiniz. </a:t>
            </a:r>
          </a:p>
        </p:txBody>
      </p:sp>
      <p:sp>
        <p:nvSpPr>
          <p:cNvPr id="2" name="Dikdörtgen 1"/>
          <p:cNvSpPr/>
          <p:nvPr/>
        </p:nvSpPr>
        <p:spPr>
          <a:xfrm>
            <a:off x="441026" y="5373216"/>
            <a:ext cx="7875390" cy="738664"/>
          </a:xfrm>
          <a:prstGeom prst="rect">
            <a:avLst/>
          </a:prstGeom>
          <a:solidFill>
            <a:schemeClr val="bg1"/>
          </a:solidFill>
          <a:ln>
            <a:solidFill>
              <a:srgbClr val="FFC000"/>
            </a:solidFill>
          </a:ln>
        </p:spPr>
        <p:txBody>
          <a:bodyPr wrap="square">
            <a:spAutoFit/>
          </a:bodyPr>
          <a:lstStyle/>
          <a:p>
            <a:pPr algn="ctr"/>
            <a:r>
              <a:rPr lang="tr-TR" sz="1400" b="1" dirty="0" smtClean="0"/>
              <a:t>İPUCU</a:t>
            </a:r>
            <a:endParaRPr lang="tr-TR" sz="1400" b="1" dirty="0"/>
          </a:p>
          <a:p>
            <a:r>
              <a:rPr lang="tr-TR" sz="1400" b="1" dirty="0"/>
              <a:t>Bilgisayarınızda depolanan herhangi bir resmi (veya görüntülemekte olduğunuz resmi) masaüstü arka planı yapmak için, resmi sağ tıklatıp sonra da </a:t>
            </a:r>
            <a:r>
              <a:rPr lang="tr-TR" sz="1400" b="1" i="1" dirty="0">
                <a:solidFill>
                  <a:schemeClr val="bg2">
                    <a:lumMod val="50000"/>
                  </a:schemeClr>
                </a:solidFill>
              </a:rPr>
              <a:t>Masaüstü Arka Planı Olarak </a:t>
            </a:r>
            <a:r>
              <a:rPr lang="tr-TR" sz="1400" b="1" i="1" dirty="0" err="1">
                <a:solidFill>
                  <a:schemeClr val="bg2">
                    <a:lumMod val="50000"/>
                  </a:schemeClr>
                </a:solidFill>
              </a:rPr>
              <a:t>Ayarla</a:t>
            </a:r>
            <a:r>
              <a:rPr lang="tr-TR" sz="1400" b="1" i="1" dirty="0" err="1"/>
              <a:t>'</a:t>
            </a:r>
            <a:r>
              <a:rPr lang="tr-TR" sz="1400" b="1" dirty="0" err="1"/>
              <a:t>yı</a:t>
            </a:r>
            <a:r>
              <a:rPr lang="tr-TR" sz="1400" b="1" dirty="0"/>
              <a:t> tıklatın.</a:t>
            </a:r>
          </a:p>
        </p:txBody>
      </p:sp>
      <p:sp>
        <p:nvSpPr>
          <p:cNvPr id="13" name="Başlık 2"/>
          <p:cNvSpPr txBox="1">
            <a:spLocks/>
          </p:cNvSpPr>
          <p:nvPr/>
        </p:nvSpPr>
        <p:spPr>
          <a:xfrm>
            <a:off x="5724128" y="6334472"/>
            <a:ext cx="3096345" cy="50405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tr-TR" sz="1400" dirty="0">
                <a:solidFill>
                  <a:srgbClr val="00B050"/>
                </a:solidFill>
              </a:rPr>
              <a:t>GÖRÜNTÜ ÖZELLİKLERİNİ AYARLAMA</a:t>
            </a:r>
          </a:p>
        </p:txBody>
      </p:sp>
      <p:sp>
        <p:nvSpPr>
          <p:cNvPr id="9" name="8 Dikdörtgen"/>
          <p:cNvSpPr/>
          <p:nvPr/>
        </p:nvSpPr>
        <p:spPr>
          <a:xfrm>
            <a:off x="467544" y="4365104"/>
            <a:ext cx="7848872" cy="936104"/>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p:spPr>
        <p:txBody>
          <a:bodyPr wrap="square">
            <a:spAutoFit/>
          </a:bodyPr>
          <a:lstStyle/>
          <a:p>
            <a:r>
              <a:rPr lang="tr-TR" b="1" dirty="0" smtClean="0"/>
              <a:t>NOT:</a:t>
            </a:r>
          </a:p>
          <a:p>
            <a:r>
              <a:rPr lang="tr-TR" dirty="0" smtClean="0"/>
              <a:t>Ortalanmış bir resmi masaüstünüzün arka planı olarak seçerseniz, resminizi çerçevelendirmek için bir renk arka planına da sahip olabilirsiniz.</a:t>
            </a:r>
            <a:endParaRPr lang="tr-TR" dirty="0"/>
          </a:p>
        </p:txBody>
      </p:sp>
    </p:spTree>
    <p:extLst>
      <p:ext uri="{BB962C8B-B14F-4D97-AF65-F5344CB8AC3E}">
        <p14:creationId xmlns:p14="http://schemas.microsoft.com/office/powerpoint/2010/main" xmlns="" val="108935463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lum bright="70000" contrast="-70000"/>
            <a:extLst>
              <a:ext uri="{BEBA8EAE-BF5A-486C-A8C5-ECC9F3942E4B}">
                <a14:imgProps xmlns:a14="http://schemas.microsoft.com/office/drawing/2010/main" xmlns="">
                  <a14:imgLayer r:embed="rId3">
                    <a14:imgEffect>
                      <a14:artisticCrisscrossEtching/>
                    </a14:imgEffect>
                  </a14:imgLayer>
                </a14:imgProps>
              </a:ext>
              <a:ext uri="{28A0092B-C50C-407E-A947-70E740481C1C}">
                <a14:useLocalDpi xmlns:a14="http://schemas.microsoft.com/office/drawing/2010/main" xmlns="" val="0"/>
              </a:ext>
            </a:extLst>
          </a:blip>
          <a:srcRect/>
          <a:stretch>
            <a:fillRect/>
          </a:stretch>
        </p:blipFill>
        <p:spPr bwMode="auto">
          <a:xfrm>
            <a:off x="2195736" y="2132856"/>
            <a:ext cx="4824535" cy="4824535"/>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Başlık 1"/>
          <p:cNvSpPr txBox="1">
            <a:spLocks/>
          </p:cNvSpPr>
          <p:nvPr/>
        </p:nvSpPr>
        <p:spPr>
          <a:xfrm>
            <a:off x="5940152" y="44624"/>
            <a:ext cx="2952329"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tr-TR" sz="1400" dirty="0" smtClean="0"/>
              <a:t>İŞLETİM SİSTEMİNİ KULLANMA</a:t>
            </a:r>
            <a:endParaRPr lang="tr-TR" sz="1400" dirty="0"/>
          </a:p>
        </p:txBody>
      </p:sp>
      <p:sp>
        <p:nvSpPr>
          <p:cNvPr id="6" name="Başlık 1"/>
          <p:cNvSpPr txBox="1">
            <a:spLocks/>
          </p:cNvSpPr>
          <p:nvPr/>
        </p:nvSpPr>
        <p:spPr>
          <a:xfrm>
            <a:off x="251520" y="44624"/>
            <a:ext cx="2952329"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tr-TR" sz="1400" dirty="0" smtClean="0"/>
              <a:t>BİLGİSAYAR KULLANMA</a:t>
            </a:r>
            <a:endParaRPr lang="tr-TR" sz="1400" dirty="0"/>
          </a:p>
        </p:txBody>
      </p:sp>
      <p:sp>
        <p:nvSpPr>
          <p:cNvPr id="8" name="Başlık 2"/>
          <p:cNvSpPr txBox="1">
            <a:spLocks/>
          </p:cNvSpPr>
          <p:nvPr/>
        </p:nvSpPr>
        <p:spPr>
          <a:xfrm>
            <a:off x="690032" y="404664"/>
            <a:ext cx="7772400" cy="1524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tr-TR" dirty="0"/>
          </a:p>
        </p:txBody>
      </p:sp>
      <p:sp>
        <p:nvSpPr>
          <p:cNvPr id="11" name="Başlık 2"/>
          <p:cNvSpPr txBox="1">
            <a:spLocks/>
          </p:cNvSpPr>
          <p:nvPr/>
        </p:nvSpPr>
        <p:spPr>
          <a:xfrm>
            <a:off x="441026" y="404664"/>
            <a:ext cx="8229600" cy="1252728"/>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3000" dirty="0" smtClean="0">
                <a:solidFill>
                  <a:schemeClr val="bg1"/>
                </a:solidFill>
              </a:rPr>
              <a:t>WINDOWS VISTA ve 7’DE MASAÜSTÜ ARKA PLANI</a:t>
            </a:r>
            <a:endParaRPr lang="tr-TR" sz="3000" dirty="0">
              <a:solidFill>
                <a:schemeClr val="bg1"/>
              </a:solidFill>
            </a:endParaRPr>
          </a:p>
        </p:txBody>
      </p:sp>
      <p:sp>
        <p:nvSpPr>
          <p:cNvPr id="2" name="İçerik Yer Tutucusu 1"/>
          <p:cNvSpPr>
            <a:spLocks noGrp="1"/>
          </p:cNvSpPr>
          <p:nvPr>
            <p:ph idx="1"/>
          </p:nvPr>
        </p:nvSpPr>
        <p:spPr>
          <a:xfrm>
            <a:off x="2915816" y="2564904"/>
            <a:ext cx="5832648" cy="3744416"/>
          </a:xfrm>
        </p:spPr>
        <p:txBody>
          <a:bodyPr>
            <a:normAutofit lnSpcReduction="10000"/>
          </a:bodyPr>
          <a:lstStyle/>
          <a:p>
            <a:pPr>
              <a:buNone/>
            </a:pPr>
            <a:r>
              <a:rPr lang="tr-TR" sz="2000" b="1" dirty="0" smtClean="0"/>
              <a:t>Masaüstü arka planını değiştirmek için:</a:t>
            </a:r>
          </a:p>
          <a:p>
            <a:r>
              <a:rPr lang="tr-TR" sz="1800" dirty="0" smtClean="0"/>
              <a:t>Başlat düğmesi , Denetim Masası, Görünüm ve Kişiselleştirme, Kişiselleştirme ve ardından Masaüstü Arka Planı'nı tıklatarak Masaüstü Arka Planı'nı açın. </a:t>
            </a:r>
          </a:p>
          <a:p>
            <a:r>
              <a:rPr lang="tr-TR" sz="1800" dirty="0" smtClean="0"/>
              <a:t>Masaüstünüzün arka planı için istediğiniz resmi veya rengi tıklatın.</a:t>
            </a:r>
          </a:p>
          <a:p>
            <a:r>
              <a:rPr lang="tr-TR" sz="1800" dirty="0" smtClean="0"/>
              <a:t>Kullanmak istediğiniz resim masaüstü arka plan resimleri listesinde yoksa, diğer kategorileri görüntülemek için Resim konumundaki alt oku tıklatın veya resmi bilgisayarınızda aramak için </a:t>
            </a:r>
            <a:r>
              <a:rPr lang="tr-TR" sz="1800" dirty="0" err="1" smtClean="0"/>
              <a:t>Gözat'ı</a:t>
            </a:r>
            <a:r>
              <a:rPr lang="tr-TR" sz="1800" dirty="0" smtClean="0"/>
              <a:t> tıklatın. İstediğiniz resmi bulduğunuzda çift tıklatın. Bu resim, masaüstünüzün arka planı olur ve masaüstü arka planı listesinde görüntülenir.</a:t>
            </a:r>
          </a:p>
          <a:p>
            <a:endParaRPr lang="tr-TR" sz="1800" dirty="0"/>
          </a:p>
        </p:txBody>
      </p:sp>
      <p:sp>
        <p:nvSpPr>
          <p:cNvPr id="13" name="Başlık 2"/>
          <p:cNvSpPr txBox="1">
            <a:spLocks/>
          </p:cNvSpPr>
          <p:nvPr/>
        </p:nvSpPr>
        <p:spPr>
          <a:xfrm>
            <a:off x="5724128" y="6334472"/>
            <a:ext cx="3096345" cy="50405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tr-TR" sz="1400" dirty="0">
                <a:solidFill>
                  <a:srgbClr val="00B050"/>
                </a:solidFill>
              </a:rPr>
              <a:t>GÖRÜNTÜ ÖZELLİKLERİNİ AYARLAMA</a:t>
            </a:r>
          </a:p>
        </p:txBody>
      </p:sp>
      <p:pic>
        <p:nvPicPr>
          <p:cNvPr id="12" name="11 Resim" descr="8456a207-d4c8-401d-8729-c5dda3f0e72c_0.png"/>
          <p:cNvPicPr>
            <a:picLocks noChangeAspect="1"/>
          </p:cNvPicPr>
          <p:nvPr/>
        </p:nvPicPr>
        <p:blipFill>
          <a:blip r:embed="rId4" cstate="print"/>
          <a:stretch>
            <a:fillRect/>
          </a:stretch>
        </p:blipFill>
        <p:spPr>
          <a:xfrm>
            <a:off x="251520" y="2666231"/>
            <a:ext cx="2476500" cy="1266825"/>
          </a:xfrm>
          <a:prstGeom prst="rect">
            <a:avLst/>
          </a:prstGeom>
        </p:spPr>
      </p:pic>
    </p:spTree>
    <p:extLst>
      <p:ext uri="{BB962C8B-B14F-4D97-AF65-F5344CB8AC3E}">
        <p14:creationId xmlns:p14="http://schemas.microsoft.com/office/powerpoint/2010/main" xmlns="" val="71460570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lum bright="70000" contrast="-70000"/>
            <a:extLst>
              <a:ext uri="{BEBA8EAE-BF5A-486C-A8C5-ECC9F3942E4B}">
                <a14:imgProps xmlns:a14="http://schemas.microsoft.com/office/drawing/2010/main" xmlns="">
                  <a14:imgLayer r:embed="rId3">
                    <a14:imgEffect>
                      <a14:artisticCrisscrossEtching/>
                    </a14:imgEffect>
                  </a14:imgLayer>
                </a14:imgProps>
              </a:ext>
              <a:ext uri="{28A0092B-C50C-407E-A947-70E740481C1C}">
                <a14:useLocalDpi xmlns:a14="http://schemas.microsoft.com/office/drawing/2010/main" xmlns="" val="0"/>
              </a:ext>
            </a:extLst>
          </a:blip>
          <a:srcRect/>
          <a:stretch>
            <a:fillRect/>
          </a:stretch>
        </p:blipFill>
        <p:spPr bwMode="auto">
          <a:xfrm>
            <a:off x="2195736" y="2132856"/>
            <a:ext cx="4824535" cy="4824535"/>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Başlık 2"/>
          <p:cNvSpPr>
            <a:spLocks noGrp="1"/>
          </p:cNvSpPr>
          <p:nvPr>
            <p:ph type="title"/>
          </p:nvPr>
        </p:nvSpPr>
        <p:spPr>
          <a:xfrm>
            <a:off x="457200" y="476672"/>
            <a:ext cx="8229600" cy="1252728"/>
          </a:xfrm>
        </p:spPr>
        <p:txBody>
          <a:bodyPr>
            <a:normAutofit/>
          </a:bodyPr>
          <a:lstStyle/>
          <a:p>
            <a:r>
              <a:rPr lang="tr-TR" sz="3600" dirty="0" smtClean="0">
                <a:solidFill>
                  <a:schemeClr val="bg1"/>
                </a:solidFill>
              </a:rPr>
              <a:t>GÖRÜNTÜ ÖZELLİKLERİNİ AYARLAMA</a:t>
            </a:r>
            <a:endParaRPr lang="tr-TR" sz="6600" dirty="0">
              <a:solidFill>
                <a:schemeClr val="bg1"/>
              </a:solidFill>
            </a:endParaRPr>
          </a:p>
        </p:txBody>
      </p:sp>
      <p:sp>
        <p:nvSpPr>
          <p:cNvPr id="5" name="Başlık 1"/>
          <p:cNvSpPr txBox="1">
            <a:spLocks/>
          </p:cNvSpPr>
          <p:nvPr/>
        </p:nvSpPr>
        <p:spPr>
          <a:xfrm>
            <a:off x="5940152" y="44624"/>
            <a:ext cx="2952329"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tr-TR" sz="1400" dirty="0" smtClean="0"/>
              <a:t>İŞLETİM SİSTEMİNİ KULLANMA</a:t>
            </a:r>
            <a:endParaRPr lang="tr-TR" sz="1400" dirty="0"/>
          </a:p>
        </p:txBody>
      </p:sp>
      <p:sp>
        <p:nvSpPr>
          <p:cNvPr id="6" name="Başlık 1"/>
          <p:cNvSpPr txBox="1">
            <a:spLocks/>
          </p:cNvSpPr>
          <p:nvPr/>
        </p:nvSpPr>
        <p:spPr>
          <a:xfrm>
            <a:off x="251520" y="44624"/>
            <a:ext cx="2952329"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tr-TR" sz="1400" dirty="0" smtClean="0"/>
              <a:t>BİLGİSAYAR KULLANMA</a:t>
            </a:r>
            <a:endParaRPr lang="tr-TR" sz="1400" dirty="0"/>
          </a:p>
        </p:txBody>
      </p:sp>
      <p:sp>
        <p:nvSpPr>
          <p:cNvPr id="8" name="Başlık 2"/>
          <p:cNvSpPr txBox="1">
            <a:spLocks/>
          </p:cNvSpPr>
          <p:nvPr/>
        </p:nvSpPr>
        <p:spPr>
          <a:xfrm>
            <a:off x="690032" y="404664"/>
            <a:ext cx="7772400" cy="1524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tr-TR" dirty="0"/>
          </a:p>
        </p:txBody>
      </p:sp>
      <p:sp>
        <p:nvSpPr>
          <p:cNvPr id="11" name="Başlık 2"/>
          <p:cNvSpPr txBox="1">
            <a:spLocks/>
          </p:cNvSpPr>
          <p:nvPr/>
        </p:nvSpPr>
        <p:spPr>
          <a:xfrm>
            <a:off x="493203" y="3645024"/>
            <a:ext cx="8229600" cy="1252728"/>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dirty="0" smtClean="0">
                <a:solidFill>
                  <a:srgbClr val="C00000"/>
                </a:solidFill>
              </a:rPr>
              <a:t>EKRAN KORUYUCU</a:t>
            </a:r>
            <a:endParaRPr lang="tr-TR" dirty="0">
              <a:solidFill>
                <a:srgbClr val="C00000"/>
              </a:solidFill>
            </a:endParaRPr>
          </a:p>
        </p:txBody>
      </p:sp>
    </p:spTree>
    <p:extLst>
      <p:ext uri="{BB962C8B-B14F-4D97-AF65-F5344CB8AC3E}">
        <p14:creationId xmlns:p14="http://schemas.microsoft.com/office/powerpoint/2010/main" xmlns="" val="18190999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lstStyle/>
          <a:p>
            <a:r>
              <a:rPr lang="tr-TR" dirty="0" smtClean="0"/>
              <a:t>EKRAN KORUYUCU</a:t>
            </a:r>
            <a:endParaRPr lang="tr-TR" dirty="0"/>
          </a:p>
        </p:txBody>
      </p:sp>
      <p:pic>
        <p:nvPicPr>
          <p:cNvPr id="2050" name="Picture 2"/>
          <p:cNvPicPr>
            <a:picLocks noChangeAspect="1" noChangeArrowheads="1"/>
          </p:cNvPicPr>
          <p:nvPr/>
        </p:nvPicPr>
        <p:blipFill>
          <a:blip r:embed="rId2" cstate="print"/>
          <a:srcRect/>
          <a:stretch>
            <a:fillRect/>
          </a:stretch>
        </p:blipFill>
        <p:spPr bwMode="auto">
          <a:xfrm>
            <a:off x="2555776" y="2060848"/>
            <a:ext cx="3905250" cy="4333875"/>
          </a:xfrm>
          <a:prstGeom prst="rect">
            <a:avLst/>
          </a:prstGeom>
          <a:noFill/>
          <a:ln w="9525">
            <a:noFill/>
            <a:miter lim="800000"/>
            <a:headEnd/>
            <a:tailEnd/>
          </a:ln>
        </p:spPr>
      </p:pic>
      <p:sp>
        <p:nvSpPr>
          <p:cNvPr id="5" name="Başlık 1"/>
          <p:cNvSpPr txBox="1">
            <a:spLocks/>
          </p:cNvSpPr>
          <p:nvPr/>
        </p:nvSpPr>
        <p:spPr>
          <a:xfrm>
            <a:off x="5940152" y="44624"/>
            <a:ext cx="2952329"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tr-TR" sz="1400" dirty="0" smtClean="0"/>
              <a:t>İŞLETİM SİSTEMİNİ KULLANMA</a:t>
            </a:r>
            <a:endParaRPr lang="tr-TR" sz="1400" dirty="0"/>
          </a:p>
        </p:txBody>
      </p:sp>
      <p:sp>
        <p:nvSpPr>
          <p:cNvPr id="6" name="Başlık 1"/>
          <p:cNvSpPr txBox="1">
            <a:spLocks/>
          </p:cNvSpPr>
          <p:nvPr/>
        </p:nvSpPr>
        <p:spPr>
          <a:xfrm>
            <a:off x="251520" y="44624"/>
            <a:ext cx="2952329"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tr-TR" sz="1400" dirty="0" smtClean="0"/>
              <a:t>BİLGİSAYAR KULLANMA</a:t>
            </a:r>
            <a:endParaRPr lang="tr-TR" sz="1400"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p:cNvSpPr txBox="1">
            <a:spLocks/>
          </p:cNvSpPr>
          <p:nvPr/>
        </p:nvSpPr>
        <p:spPr>
          <a:xfrm>
            <a:off x="5940152" y="44624"/>
            <a:ext cx="2952329"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tr-TR" sz="1400" dirty="0" smtClean="0"/>
              <a:t>İŞLETİM SİSTEMİNİ KULLANMA</a:t>
            </a:r>
            <a:endParaRPr lang="tr-TR" sz="1400" dirty="0"/>
          </a:p>
        </p:txBody>
      </p:sp>
      <p:sp>
        <p:nvSpPr>
          <p:cNvPr id="6" name="Başlık 1"/>
          <p:cNvSpPr txBox="1">
            <a:spLocks/>
          </p:cNvSpPr>
          <p:nvPr/>
        </p:nvSpPr>
        <p:spPr>
          <a:xfrm>
            <a:off x="251520" y="44624"/>
            <a:ext cx="2952329"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tr-TR" sz="1400" dirty="0" smtClean="0"/>
              <a:t>BİLGİSAYAR KULLANMA</a:t>
            </a:r>
            <a:endParaRPr lang="tr-TR" sz="1400" dirty="0"/>
          </a:p>
        </p:txBody>
      </p:sp>
      <p:sp>
        <p:nvSpPr>
          <p:cNvPr id="8" name="Başlık 2"/>
          <p:cNvSpPr txBox="1">
            <a:spLocks/>
          </p:cNvSpPr>
          <p:nvPr/>
        </p:nvSpPr>
        <p:spPr>
          <a:xfrm>
            <a:off x="690032" y="404664"/>
            <a:ext cx="7772400" cy="1524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tr-TR" dirty="0"/>
          </a:p>
        </p:txBody>
      </p:sp>
      <p:sp>
        <p:nvSpPr>
          <p:cNvPr id="11" name="Başlık 2"/>
          <p:cNvSpPr txBox="1">
            <a:spLocks/>
          </p:cNvSpPr>
          <p:nvPr/>
        </p:nvSpPr>
        <p:spPr>
          <a:xfrm>
            <a:off x="441026" y="404664"/>
            <a:ext cx="8229600" cy="1252728"/>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3000" dirty="0" smtClean="0">
                <a:solidFill>
                  <a:schemeClr val="bg1"/>
                </a:solidFill>
              </a:rPr>
              <a:t>WINDOWS VISTA ve 7’DE EKRAN KORUYUCU</a:t>
            </a:r>
            <a:endParaRPr lang="tr-TR" sz="3000" dirty="0">
              <a:solidFill>
                <a:schemeClr val="bg1"/>
              </a:solidFill>
            </a:endParaRPr>
          </a:p>
        </p:txBody>
      </p:sp>
      <p:sp>
        <p:nvSpPr>
          <p:cNvPr id="10" name="İçerik Yer Tutucusu 9"/>
          <p:cNvSpPr>
            <a:spLocks noGrp="1"/>
          </p:cNvSpPr>
          <p:nvPr>
            <p:ph idx="1"/>
          </p:nvPr>
        </p:nvSpPr>
        <p:spPr>
          <a:xfrm>
            <a:off x="323528" y="2564904"/>
            <a:ext cx="8427754" cy="2160240"/>
          </a:xfrm>
        </p:spPr>
        <p:txBody>
          <a:bodyPr>
            <a:noAutofit/>
          </a:bodyPr>
          <a:lstStyle/>
          <a:p>
            <a:pPr marL="0" indent="0">
              <a:buNone/>
            </a:pPr>
            <a:r>
              <a:rPr lang="tr-TR" sz="2000" dirty="0" smtClean="0"/>
              <a:t>Fare veya klavyenizi belirtilen bir süre boyunca kullanmadığınızda ekranınızda beliren hareketli resim veya desendir.</a:t>
            </a:r>
          </a:p>
          <a:p>
            <a:pPr marL="0" indent="0">
              <a:buNone/>
            </a:pPr>
            <a:endParaRPr lang="tr-TR" sz="2000" dirty="0" smtClean="0"/>
          </a:p>
          <a:p>
            <a:pPr marL="0" indent="0">
              <a:buNone/>
            </a:pPr>
            <a:r>
              <a:rPr lang="tr-TR" sz="2000" dirty="0" smtClean="0"/>
              <a:t>Bilgisayarınıza kaydettiğiniz kişisel resimlerinizden kendi ekran koruyucularınızı da oluşturabilirsiniz, ayrıca internetten yüklenmeye hazır birçok ekran koruyucu da vardır. </a:t>
            </a:r>
            <a:endParaRPr lang="tr-TR" sz="2000" dirty="0"/>
          </a:p>
        </p:txBody>
      </p:sp>
      <p:sp>
        <p:nvSpPr>
          <p:cNvPr id="13" name="Başlık 2"/>
          <p:cNvSpPr txBox="1">
            <a:spLocks/>
          </p:cNvSpPr>
          <p:nvPr/>
        </p:nvSpPr>
        <p:spPr>
          <a:xfrm>
            <a:off x="5724128" y="6334472"/>
            <a:ext cx="3096345" cy="50405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tr-TR" sz="1400" dirty="0">
                <a:solidFill>
                  <a:srgbClr val="00B050"/>
                </a:solidFill>
              </a:rPr>
              <a:t>GÖRÜNTÜ ÖZELLİKLERİNİ AYARLAMA</a:t>
            </a:r>
          </a:p>
        </p:txBody>
      </p:sp>
      <p:sp>
        <p:nvSpPr>
          <p:cNvPr id="3" name="Dikdörtgen 2"/>
          <p:cNvSpPr/>
          <p:nvPr/>
        </p:nvSpPr>
        <p:spPr>
          <a:xfrm>
            <a:off x="395536" y="4941168"/>
            <a:ext cx="4752529" cy="1015663"/>
          </a:xfrm>
          <a:prstGeom prst="rect">
            <a:avLst/>
          </a:prstGeom>
          <a:solidFill>
            <a:schemeClr val="bg1"/>
          </a:solidFill>
          <a:ln>
            <a:solidFill>
              <a:srgbClr val="FFC000"/>
            </a:solidFill>
          </a:ln>
        </p:spPr>
        <p:txBody>
          <a:bodyPr wrap="square">
            <a:spAutoFit/>
          </a:bodyPr>
          <a:lstStyle/>
          <a:p>
            <a:pPr algn="ctr"/>
            <a:r>
              <a:rPr lang="tr-TR" b="1" dirty="0">
                <a:solidFill>
                  <a:srgbClr val="C00000"/>
                </a:solidFill>
              </a:rPr>
              <a:t>UYARI</a:t>
            </a:r>
          </a:p>
          <a:p>
            <a:r>
              <a:rPr lang="tr-TR" sz="1400" b="1" dirty="0"/>
              <a:t>Ekran koruyucuları yalnızca güvenilen </a:t>
            </a:r>
            <a:r>
              <a:rPr lang="tr-TR" sz="1400" b="1" dirty="0" smtClean="0"/>
              <a:t/>
            </a:r>
            <a:br>
              <a:rPr lang="tr-TR" sz="1400" b="1" dirty="0" smtClean="0"/>
            </a:br>
            <a:r>
              <a:rPr lang="tr-TR" sz="1400" b="1" dirty="0" smtClean="0"/>
              <a:t>kaynaklardan </a:t>
            </a:r>
            <a:r>
              <a:rPr lang="tr-TR" sz="1400" b="1" dirty="0"/>
              <a:t>yüklemelisiniz. Ekran </a:t>
            </a:r>
            <a:r>
              <a:rPr lang="tr-TR" sz="1400" b="1" dirty="0" smtClean="0"/>
              <a:t>koruyucular</a:t>
            </a:r>
            <a:r>
              <a:rPr lang="tr-TR" sz="1400" b="1" dirty="0"/>
              <a:t>, </a:t>
            </a:r>
            <a:r>
              <a:rPr lang="tr-TR" sz="1400" b="1" dirty="0" smtClean="0"/>
              <a:t/>
            </a:r>
            <a:br>
              <a:rPr lang="tr-TR" sz="1400" b="1" dirty="0" smtClean="0"/>
            </a:br>
            <a:r>
              <a:rPr lang="tr-TR" sz="1400" b="1" dirty="0" smtClean="0"/>
              <a:t>kötü </a:t>
            </a:r>
            <a:r>
              <a:rPr lang="tr-TR" sz="1400" b="1" dirty="0"/>
              <a:t>amaçlı yazılım veya </a:t>
            </a:r>
            <a:r>
              <a:rPr lang="tr-TR" sz="1400" b="1" dirty="0" smtClean="0"/>
              <a:t>casus </a:t>
            </a:r>
            <a:r>
              <a:rPr lang="tr-TR" sz="1400" b="1" dirty="0"/>
              <a:t>yazılım içerebilir.</a:t>
            </a:r>
          </a:p>
        </p:txBody>
      </p:sp>
      <p:pic>
        <p:nvPicPr>
          <p:cNvPr id="7172" name="Picture 4" descr="D:\RESİMLER\PNG\all\Attention.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355976" y="5085184"/>
            <a:ext cx="761504" cy="76150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42906751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p:cNvSpPr txBox="1">
            <a:spLocks/>
          </p:cNvSpPr>
          <p:nvPr/>
        </p:nvSpPr>
        <p:spPr>
          <a:xfrm>
            <a:off x="5940152" y="44624"/>
            <a:ext cx="2952329"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tr-TR" sz="1400" dirty="0" smtClean="0"/>
              <a:t>İŞLETİM SİSTEMİNİ KULLANMA</a:t>
            </a:r>
            <a:endParaRPr lang="tr-TR" sz="1400" dirty="0"/>
          </a:p>
        </p:txBody>
      </p:sp>
      <p:sp>
        <p:nvSpPr>
          <p:cNvPr id="6" name="Başlık 1"/>
          <p:cNvSpPr txBox="1">
            <a:spLocks/>
          </p:cNvSpPr>
          <p:nvPr/>
        </p:nvSpPr>
        <p:spPr>
          <a:xfrm>
            <a:off x="251520" y="44624"/>
            <a:ext cx="2952329"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tr-TR" sz="1400" dirty="0" smtClean="0"/>
              <a:t>BİLGİSAYAR KULLANMA</a:t>
            </a:r>
            <a:endParaRPr lang="tr-TR" sz="1400" dirty="0"/>
          </a:p>
        </p:txBody>
      </p:sp>
      <p:sp>
        <p:nvSpPr>
          <p:cNvPr id="8" name="Başlık 2"/>
          <p:cNvSpPr txBox="1">
            <a:spLocks/>
          </p:cNvSpPr>
          <p:nvPr/>
        </p:nvSpPr>
        <p:spPr>
          <a:xfrm>
            <a:off x="690032" y="404664"/>
            <a:ext cx="7772400" cy="1524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tr-TR" dirty="0"/>
          </a:p>
        </p:txBody>
      </p:sp>
      <p:sp>
        <p:nvSpPr>
          <p:cNvPr id="11" name="Başlık 2"/>
          <p:cNvSpPr txBox="1">
            <a:spLocks/>
          </p:cNvSpPr>
          <p:nvPr/>
        </p:nvSpPr>
        <p:spPr>
          <a:xfrm>
            <a:off x="441026" y="404664"/>
            <a:ext cx="8229600" cy="1252728"/>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3000" dirty="0" smtClean="0">
                <a:solidFill>
                  <a:schemeClr val="bg1"/>
                </a:solidFill>
              </a:rPr>
              <a:t>WINDOWS XP ‘DE EKRAN KORUYUCU</a:t>
            </a:r>
            <a:endParaRPr lang="tr-TR" sz="3000" dirty="0">
              <a:solidFill>
                <a:schemeClr val="bg1"/>
              </a:solidFill>
            </a:endParaRPr>
          </a:p>
        </p:txBody>
      </p:sp>
      <p:sp>
        <p:nvSpPr>
          <p:cNvPr id="10" name="İçerik Yer Tutucusu 9"/>
          <p:cNvSpPr>
            <a:spLocks noGrp="1"/>
          </p:cNvSpPr>
          <p:nvPr>
            <p:ph idx="1"/>
          </p:nvPr>
        </p:nvSpPr>
        <p:spPr>
          <a:xfrm>
            <a:off x="323528" y="2564904"/>
            <a:ext cx="8427754" cy="3312368"/>
          </a:xfrm>
        </p:spPr>
        <p:txBody>
          <a:bodyPr>
            <a:noAutofit/>
          </a:bodyPr>
          <a:lstStyle/>
          <a:p>
            <a:pPr marL="0" indent="0">
              <a:buNone/>
            </a:pPr>
            <a:r>
              <a:rPr lang="tr-TR" sz="2000" b="1" dirty="0" smtClean="0"/>
              <a:t>Ekran koruyucuyu değiştirmek için:</a:t>
            </a:r>
          </a:p>
          <a:p>
            <a:r>
              <a:rPr lang="tr-TR" sz="2000" dirty="0" smtClean="0"/>
              <a:t>Başlat düğmesi , Denetim Masası, Görüntü ve ardından Ekran </a:t>
            </a:r>
            <a:r>
              <a:rPr lang="tr-TR" sz="2000" dirty="0" err="1" smtClean="0"/>
              <a:t>Koruyucu'yu</a:t>
            </a:r>
            <a:r>
              <a:rPr lang="tr-TR" sz="2000" dirty="0" smtClean="0"/>
              <a:t> tıklatarak Ekran Koruyucu Ayarlarını açın. </a:t>
            </a:r>
          </a:p>
          <a:p>
            <a:r>
              <a:rPr lang="tr-TR" sz="2000" dirty="0" smtClean="0"/>
              <a:t>Ekran </a:t>
            </a:r>
            <a:r>
              <a:rPr lang="tr-TR" sz="2000" dirty="0" err="1" smtClean="0"/>
              <a:t>koruyucu'nun</a:t>
            </a:r>
            <a:r>
              <a:rPr lang="tr-TR" sz="2000" dirty="0" smtClean="0"/>
              <a:t> altındaki açılır listeden, kullanmak istediğiniz ekran koruyucuyu tıklatın.</a:t>
            </a:r>
          </a:p>
          <a:p>
            <a:r>
              <a:rPr lang="tr-TR" sz="2000" dirty="0" smtClean="0"/>
              <a:t>Seçtiğiniz ekran koruyucunun nasıl görüneceğini görmek için </a:t>
            </a:r>
            <a:r>
              <a:rPr lang="tr-TR" sz="2000" dirty="0" err="1" smtClean="0"/>
              <a:t>Önizleme'yi</a:t>
            </a:r>
            <a:r>
              <a:rPr lang="tr-TR" sz="2000" dirty="0" smtClean="0"/>
              <a:t> tıklatın.</a:t>
            </a:r>
          </a:p>
          <a:p>
            <a:r>
              <a:rPr lang="tr-TR" sz="2000" dirty="0" smtClean="0"/>
              <a:t>Tamam'ı tıklatın.</a:t>
            </a:r>
          </a:p>
          <a:p>
            <a:pPr marL="0" indent="0">
              <a:buNone/>
            </a:pPr>
            <a:endParaRPr lang="tr-TR" sz="2000" dirty="0"/>
          </a:p>
        </p:txBody>
      </p:sp>
      <p:sp>
        <p:nvSpPr>
          <p:cNvPr id="13" name="Başlık 2"/>
          <p:cNvSpPr txBox="1">
            <a:spLocks/>
          </p:cNvSpPr>
          <p:nvPr/>
        </p:nvSpPr>
        <p:spPr>
          <a:xfrm>
            <a:off x="5724128" y="6334472"/>
            <a:ext cx="3096345" cy="50405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tr-TR" sz="1400" dirty="0">
                <a:solidFill>
                  <a:srgbClr val="00B050"/>
                </a:solidFill>
              </a:rPr>
              <a:t>GÖRÜNTÜ ÖZELLİKLERİNİ AYARLAMA</a:t>
            </a:r>
          </a:p>
        </p:txBody>
      </p:sp>
    </p:spTree>
    <p:extLst>
      <p:ext uri="{BB962C8B-B14F-4D97-AF65-F5344CB8AC3E}">
        <p14:creationId xmlns:p14="http://schemas.microsoft.com/office/powerpoint/2010/main" xmlns="" val="342906751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lum bright="70000" contrast="-70000"/>
            <a:extLst>
              <a:ext uri="{BEBA8EAE-BF5A-486C-A8C5-ECC9F3942E4B}">
                <a14:imgProps xmlns:a14="http://schemas.microsoft.com/office/drawing/2010/main" xmlns="">
                  <a14:imgLayer r:embed="rId3">
                    <a14:imgEffect>
                      <a14:artisticCrisscrossEtching/>
                    </a14:imgEffect>
                  </a14:imgLayer>
                </a14:imgProps>
              </a:ext>
              <a:ext uri="{28A0092B-C50C-407E-A947-70E740481C1C}">
                <a14:useLocalDpi xmlns:a14="http://schemas.microsoft.com/office/drawing/2010/main" xmlns="" val="0"/>
              </a:ext>
            </a:extLst>
          </a:blip>
          <a:srcRect/>
          <a:stretch>
            <a:fillRect/>
          </a:stretch>
        </p:blipFill>
        <p:spPr bwMode="auto">
          <a:xfrm>
            <a:off x="2195736" y="2132856"/>
            <a:ext cx="4824535" cy="4824535"/>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Başlık 2"/>
          <p:cNvSpPr>
            <a:spLocks noGrp="1"/>
          </p:cNvSpPr>
          <p:nvPr>
            <p:ph type="title"/>
          </p:nvPr>
        </p:nvSpPr>
        <p:spPr>
          <a:xfrm>
            <a:off x="457200" y="476672"/>
            <a:ext cx="8229600" cy="1252728"/>
          </a:xfrm>
        </p:spPr>
        <p:txBody>
          <a:bodyPr>
            <a:normAutofit/>
          </a:bodyPr>
          <a:lstStyle/>
          <a:p>
            <a:r>
              <a:rPr lang="tr-TR" sz="3600" dirty="0" smtClean="0">
                <a:solidFill>
                  <a:schemeClr val="bg1"/>
                </a:solidFill>
              </a:rPr>
              <a:t>GÖRÜNTÜ ÖZELLİKLERİNİ AYARLAMA</a:t>
            </a:r>
            <a:endParaRPr lang="tr-TR" sz="6600" dirty="0">
              <a:solidFill>
                <a:schemeClr val="bg1"/>
              </a:solidFill>
            </a:endParaRPr>
          </a:p>
        </p:txBody>
      </p:sp>
      <p:sp>
        <p:nvSpPr>
          <p:cNvPr id="5" name="Başlık 1"/>
          <p:cNvSpPr txBox="1">
            <a:spLocks/>
          </p:cNvSpPr>
          <p:nvPr/>
        </p:nvSpPr>
        <p:spPr>
          <a:xfrm>
            <a:off x="5940152" y="44624"/>
            <a:ext cx="2952329"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tr-TR" sz="1400" dirty="0" smtClean="0"/>
              <a:t>İŞLETİM SİSTEMİNİ KULLANMA</a:t>
            </a:r>
            <a:endParaRPr lang="tr-TR" sz="1400" dirty="0"/>
          </a:p>
        </p:txBody>
      </p:sp>
      <p:sp>
        <p:nvSpPr>
          <p:cNvPr id="6" name="Başlık 1"/>
          <p:cNvSpPr txBox="1">
            <a:spLocks/>
          </p:cNvSpPr>
          <p:nvPr/>
        </p:nvSpPr>
        <p:spPr>
          <a:xfrm>
            <a:off x="251520" y="44624"/>
            <a:ext cx="2952329"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tr-TR" sz="1400" dirty="0" smtClean="0"/>
              <a:t>BİLGİSAYAR KULLANMA</a:t>
            </a:r>
            <a:endParaRPr lang="tr-TR" sz="1400" dirty="0"/>
          </a:p>
        </p:txBody>
      </p:sp>
      <p:sp>
        <p:nvSpPr>
          <p:cNvPr id="8" name="Başlık 2"/>
          <p:cNvSpPr txBox="1">
            <a:spLocks/>
          </p:cNvSpPr>
          <p:nvPr/>
        </p:nvSpPr>
        <p:spPr>
          <a:xfrm>
            <a:off x="690032" y="404664"/>
            <a:ext cx="7772400" cy="1524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tr-TR" dirty="0"/>
          </a:p>
        </p:txBody>
      </p:sp>
      <p:sp>
        <p:nvSpPr>
          <p:cNvPr id="11" name="Başlık 2"/>
          <p:cNvSpPr txBox="1">
            <a:spLocks/>
          </p:cNvSpPr>
          <p:nvPr/>
        </p:nvSpPr>
        <p:spPr>
          <a:xfrm>
            <a:off x="493203" y="3645024"/>
            <a:ext cx="8229600" cy="1252728"/>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dirty="0" smtClean="0">
                <a:solidFill>
                  <a:srgbClr val="C00000"/>
                </a:solidFill>
              </a:rPr>
              <a:t>GÖRÜNÜM (GÖRÜNTÜ)</a:t>
            </a:r>
            <a:endParaRPr lang="tr-TR" dirty="0">
              <a:solidFill>
                <a:srgbClr val="C00000"/>
              </a:solidFill>
            </a:endParaRPr>
          </a:p>
        </p:txBody>
      </p:sp>
    </p:spTree>
    <p:extLst>
      <p:ext uri="{BB962C8B-B14F-4D97-AF65-F5344CB8AC3E}">
        <p14:creationId xmlns:p14="http://schemas.microsoft.com/office/powerpoint/2010/main" xmlns="" val="20708271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39552" y="2492896"/>
            <a:ext cx="3674118" cy="2798708"/>
          </a:xfrm>
        </p:spPr>
        <p:txBody>
          <a:bodyPr/>
          <a:lstStyle/>
          <a:p>
            <a:pPr>
              <a:buNone/>
            </a:pPr>
            <a:r>
              <a:rPr lang="tr-TR" dirty="0" smtClean="0">
                <a:solidFill>
                  <a:schemeClr val="tx2">
                    <a:lumMod val="90000"/>
                  </a:schemeClr>
                </a:solidFill>
              </a:rPr>
              <a:t>    </a:t>
            </a:r>
            <a:r>
              <a:rPr lang="tr-TR" dirty="0" smtClean="0">
                <a:solidFill>
                  <a:srgbClr val="C00000"/>
                </a:solidFill>
              </a:rPr>
              <a:t>2. ADIM:</a:t>
            </a:r>
          </a:p>
          <a:p>
            <a:pPr>
              <a:buNone/>
            </a:pPr>
            <a:endParaRPr lang="tr-TR" dirty="0" smtClean="0">
              <a:solidFill>
                <a:schemeClr val="tx2">
                  <a:lumMod val="90000"/>
                </a:schemeClr>
              </a:solidFill>
            </a:endParaRPr>
          </a:p>
          <a:p>
            <a:pPr>
              <a:buNone/>
            </a:pPr>
            <a:r>
              <a:rPr lang="tr-TR" dirty="0" smtClean="0">
                <a:solidFill>
                  <a:schemeClr val="tx2">
                    <a:lumMod val="90000"/>
                  </a:schemeClr>
                </a:solidFill>
              </a:rPr>
              <a:t>	</a:t>
            </a:r>
            <a:r>
              <a:rPr lang="tr-TR" dirty="0" smtClean="0"/>
              <a:t>Ekran (Monitör) üzerinde bulunan düğmeye (eğer açık değilse) bir kere basılır.</a:t>
            </a:r>
          </a:p>
        </p:txBody>
      </p:sp>
      <p:sp>
        <p:nvSpPr>
          <p:cNvPr id="4" name="1 Başlık"/>
          <p:cNvSpPr>
            <a:spLocks noGrp="1"/>
          </p:cNvSpPr>
          <p:nvPr>
            <p:ph type="title"/>
          </p:nvPr>
        </p:nvSpPr>
        <p:spPr>
          <a:xfrm>
            <a:off x="914400" y="512064"/>
            <a:ext cx="7772400" cy="914400"/>
          </a:xfrm>
        </p:spPr>
        <p:txBody>
          <a:bodyPr/>
          <a:lstStyle/>
          <a:p>
            <a:r>
              <a:rPr lang="tr-TR" dirty="0"/>
              <a:t>BİLGİSAYARI AÇMAK İÇİN</a:t>
            </a:r>
          </a:p>
        </p:txBody>
      </p:sp>
      <p:pic>
        <p:nvPicPr>
          <p:cNvPr id="8" name="7 Resim" descr="resim (681).jpg"/>
          <p:cNvPicPr>
            <a:picLocks noChangeAspect="1"/>
          </p:cNvPicPr>
          <p:nvPr/>
        </p:nvPicPr>
        <p:blipFill>
          <a:blip r:embed="rId2" cstate="print"/>
          <a:stretch>
            <a:fillRect/>
          </a:stretch>
        </p:blipFill>
        <p:spPr>
          <a:xfrm>
            <a:off x="4786314" y="2780928"/>
            <a:ext cx="3773488" cy="2714625"/>
          </a:xfrm>
          <a:prstGeom prst="rect">
            <a:avLst/>
          </a:prstGeom>
          <a:ln>
            <a:solidFill>
              <a:schemeClr val="bg1">
                <a:lumMod val="85000"/>
              </a:schemeClr>
            </a:solidFill>
          </a:ln>
          <a:effectLst>
            <a:outerShdw blurRad="50800" dist="38100" dir="5400000" algn="t" rotWithShape="0">
              <a:prstClr val="black">
                <a:alpha val="40000"/>
              </a:prstClr>
            </a:outerShdw>
          </a:effectLst>
        </p:spPr>
      </p:pic>
      <p:sp>
        <p:nvSpPr>
          <p:cNvPr id="9" name="8 Sağ Ok"/>
          <p:cNvSpPr/>
          <p:nvPr/>
        </p:nvSpPr>
        <p:spPr>
          <a:xfrm rot="19176755">
            <a:off x="4602821" y="4729006"/>
            <a:ext cx="1827737" cy="714380"/>
          </a:xfrm>
          <a:prstGeom prst="rightArrow">
            <a:avLst/>
          </a:prstGeom>
          <a:ln/>
        </p:spPr>
        <p:style>
          <a:lnRef idx="3">
            <a:schemeClr val="lt1"/>
          </a:lnRef>
          <a:fillRef idx="1">
            <a:schemeClr val="accent2"/>
          </a:fillRef>
          <a:effectRef idx="1">
            <a:schemeClr val="accent2"/>
          </a:effectRef>
          <a:fontRef idx="minor">
            <a:schemeClr val="lt1"/>
          </a:fontRef>
        </p:style>
        <p:txBody>
          <a:bodyPr rtlCol="0" anchor="ctr"/>
          <a:lstStyle/>
          <a:p>
            <a:pPr algn="ctr"/>
            <a:endParaRPr lang="tr-TR" b="1">
              <a:ln w="18000">
                <a:solidFill>
                  <a:schemeClr val="accent2">
                    <a:satMod val="140000"/>
                    <a:alpha val="55000"/>
                  </a:schemeClr>
                </a:solidFill>
                <a:prstDash val="solid"/>
                <a:miter lim="800000"/>
              </a:ln>
              <a:noFill/>
              <a:effectLst>
                <a:outerShdw blurRad="25500" dist="23000" dir="7020000" algn="tl">
                  <a:srgbClr val="000000">
                    <a:alpha val="65000"/>
                  </a:srgbClr>
                </a:outerShdw>
              </a:effectLst>
            </a:endParaRPr>
          </a:p>
        </p:txBody>
      </p:sp>
      <p:sp>
        <p:nvSpPr>
          <p:cNvPr id="7" name="Başlık 2"/>
          <p:cNvSpPr txBox="1">
            <a:spLocks/>
          </p:cNvSpPr>
          <p:nvPr/>
        </p:nvSpPr>
        <p:spPr>
          <a:xfrm>
            <a:off x="6012161" y="6334472"/>
            <a:ext cx="2880320" cy="50405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tr-TR" sz="1400" dirty="0" smtClean="0">
                <a:solidFill>
                  <a:schemeClr val="accent3">
                    <a:lumMod val="50000"/>
                  </a:schemeClr>
                </a:solidFill>
              </a:rPr>
              <a:t>BİLGİSAYARDA İLK ADIM</a:t>
            </a:r>
            <a:endParaRPr lang="tr-TR" sz="1400" dirty="0">
              <a:solidFill>
                <a:schemeClr val="accent3">
                  <a:lumMod val="50000"/>
                </a:schemeClr>
              </a:solidFill>
            </a:endParaRPr>
          </a:p>
        </p:txBody>
      </p:sp>
      <p:sp>
        <p:nvSpPr>
          <p:cNvPr id="11" name="Başlık 1"/>
          <p:cNvSpPr txBox="1">
            <a:spLocks/>
          </p:cNvSpPr>
          <p:nvPr/>
        </p:nvSpPr>
        <p:spPr>
          <a:xfrm>
            <a:off x="5940152" y="44624"/>
            <a:ext cx="2952329"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tr-TR" sz="1400" dirty="0" smtClean="0"/>
              <a:t>İŞLETİM SİSTEMİNİ KULLANMA</a:t>
            </a:r>
            <a:endParaRPr lang="tr-TR" sz="1400" dirty="0"/>
          </a:p>
        </p:txBody>
      </p:sp>
      <p:sp>
        <p:nvSpPr>
          <p:cNvPr id="12" name="Başlık 1"/>
          <p:cNvSpPr txBox="1">
            <a:spLocks/>
          </p:cNvSpPr>
          <p:nvPr/>
        </p:nvSpPr>
        <p:spPr>
          <a:xfrm>
            <a:off x="251520" y="44624"/>
            <a:ext cx="2952329"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tr-TR" sz="1400" dirty="0" smtClean="0"/>
              <a:t>BİLGİSAYAR KULLANMA</a:t>
            </a:r>
            <a:endParaRPr lang="tr-TR" sz="1400" dirty="0"/>
          </a:p>
        </p:txBody>
      </p:sp>
    </p:spTree>
    <p:extLst>
      <p:ext uri="{BB962C8B-B14F-4D97-AF65-F5344CB8AC3E}">
        <p14:creationId xmlns:p14="http://schemas.microsoft.com/office/powerpoint/2010/main" xmlns="" val="404068689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lum bright="70000" contrast="-70000"/>
            <a:extLst>
              <a:ext uri="{BEBA8EAE-BF5A-486C-A8C5-ECC9F3942E4B}">
                <a14:imgProps xmlns:a14="http://schemas.microsoft.com/office/drawing/2010/main" xmlns="">
                  <a14:imgLayer r:embed="rId3">
                    <a14:imgEffect>
                      <a14:artisticCrisscrossEtching/>
                    </a14:imgEffect>
                  </a14:imgLayer>
                </a14:imgProps>
              </a:ext>
              <a:ext uri="{28A0092B-C50C-407E-A947-70E740481C1C}">
                <a14:useLocalDpi xmlns:a14="http://schemas.microsoft.com/office/drawing/2010/main" xmlns="" val="0"/>
              </a:ext>
            </a:extLst>
          </a:blip>
          <a:srcRect/>
          <a:stretch>
            <a:fillRect/>
          </a:stretch>
        </p:blipFill>
        <p:spPr bwMode="auto">
          <a:xfrm>
            <a:off x="2195736" y="2132856"/>
            <a:ext cx="4824535" cy="4824535"/>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Başlık 1"/>
          <p:cNvSpPr txBox="1">
            <a:spLocks/>
          </p:cNvSpPr>
          <p:nvPr/>
        </p:nvSpPr>
        <p:spPr>
          <a:xfrm>
            <a:off x="5940152" y="44624"/>
            <a:ext cx="2952329"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tr-TR" sz="1400" dirty="0" smtClean="0"/>
              <a:t>İŞLETİM SİSTEMİNİ KULLANMA</a:t>
            </a:r>
            <a:endParaRPr lang="tr-TR" sz="1400" dirty="0"/>
          </a:p>
        </p:txBody>
      </p:sp>
      <p:sp>
        <p:nvSpPr>
          <p:cNvPr id="6" name="Başlık 1"/>
          <p:cNvSpPr txBox="1">
            <a:spLocks/>
          </p:cNvSpPr>
          <p:nvPr/>
        </p:nvSpPr>
        <p:spPr>
          <a:xfrm>
            <a:off x="251520" y="44624"/>
            <a:ext cx="2952329"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tr-TR" sz="1400" dirty="0" smtClean="0"/>
              <a:t>BİLGİSAYAR KULLANMA</a:t>
            </a:r>
            <a:endParaRPr lang="tr-TR" sz="1400" dirty="0"/>
          </a:p>
        </p:txBody>
      </p:sp>
      <p:sp>
        <p:nvSpPr>
          <p:cNvPr id="8" name="Başlık 2"/>
          <p:cNvSpPr txBox="1">
            <a:spLocks/>
          </p:cNvSpPr>
          <p:nvPr/>
        </p:nvSpPr>
        <p:spPr>
          <a:xfrm>
            <a:off x="690032" y="404664"/>
            <a:ext cx="7772400" cy="1524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tr-TR" dirty="0"/>
          </a:p>
        </p:txBody>
      </p:sp>
      <p:sp>
        <p:nvSpPr>
          <p:cNvPr id="11" name="Başlık 2"/>
          <p:cNvSpPr txBox="1">
            <a:spLocks/>
          </p:cNvSpPr>
          <p:nvPr/>
        </p:nvSpPr>
        <p:spPr>
          <a:xfrm>
            <a:off x="441026" y="404664"/>
            <a:ext cx="8229600" cy="1252728"/>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3200" dirty="0" smtClean="0">
                <a:solidFill>
                  <a:schemeClr val="bg1"/>
                </a:solidFill>
              </a:rPr>
              <a:t>EKRAN ÇÖZÜNÜRLÜĞÜ</a:t>
            </a:r>
            <a:endParaRPr lang="tr-TR" sz="3200" dirty="0">
              <a:solidFill>
                <a:schemeClr val="bg1"/>
              </a:solidFill>
            </a:endParaRPr>
          </a:p>
        </p:txBody>
      </p:sp>
      <p:sp>
        <p:nvSpPr>
          <p:cNvPr id="10" name="İçerik Yer Tutucusu 9"/>
          <p:cNvSpPr>
            <a:spLocks noGrp="1"/>
          </p:cNvSpPr>
          <p:nvPr>
            <p:ph idx="1"/>
          </p:nvPr>
        </p:nvSpPr>
        <p:spPr>
          <a:xfrm>
            <a:off x="926569" y="2564903"/>
            <a:ext cx="7299326" cy="1980219"/>
          </a:xfrm>
        </p:spPr>
        <p:txBody>
          <a:bodyPr>
            <a:noAutofit/>
          </a:bodyPr>
          <a:lstStyle/>
          <a:p>
            <a:pPr marL="0" indent="0">
              <a:buNone/>
            </a:pPr>
            <a:r>
              <a:rPr lang="tr-TR" sz="1800" dirty="0"/>
              <a:t>Ekran çözünürlüğü, ekranınızda görüntülenen metnin ve görüntülerin netliğini ifade eder. </a:t>
            </a:r>
            <a:endParaRPr lang="tr-TR" sz="1800" dirty="0" smtClean="0"/>
          </a:p>
          <a:p>
            <a:pPr marL="0" indent="0">
              <a:buNone/>
            </a:pPr>
            <a:r>
              <a:rPr lang="tr-TR" sz="1800" dirty="0" smtClean="0">
                <a:solidFill>
                  <a:srgbClr val="C00000"/>
                </a:solidFill>
              </a:rPr>
              <a:t>1600 </a:t>
            </a:r>
            <a:r>
              <a:rPr lang="tr-TR" sz="1800" dirty="0">
                <a:solidFill>
                  <a:srgbClr val="C00000"/>
                </a:solidFill>
              </a:rPr>
              <a:t>x 1200</a:t>
            </a:r>
            <a:r>
              <a:rPr lang="tr-TR" sz="1800" dirty="0"/>
              <a:t> piksel gibi yüksek çözünürlüklerde öğeler daha net görünür. Ayrıca daha küçük göründüklerinden ekrana daha fazla öğe sığabilir. </a:t>
            </a:r>
            <a:endParaRPr lang="tr-TR" sz="1800" dirty="0" smtClean="0"/>
          </a:p>
          <a:p>
            <a:pPr marL="0" indent="0">
              <a:buNone/>
            </a:pPr>
            <a:r>
              <a:rPr lang="tr-TR" sz="1800" dirty="0" smtClean="0">
                <a:solidFill>
                  <a:srgbClr val="C00000"/>
                </a:solidFill>
              </a:rPr>
              <a:t>800 </a:t>
            </a:r>
            <a:r>
              <a:rPr lang="tr-TR" sz="1800" dirty="0">
                <a:solidFill>
                  <a:srgbClr val="C00000"/>
                </a:solidFill>
              </a:rPr>
              <a:t>x 600</a:t>
            </a:r>
            <a:r>
              <a:rPr lang="tr-TR" sz="1800" dirty="0"/>
              <a:t> gibi düşük çözünürlüklerde ekrana daha az öğe sığar, ancak öğeler daha büyük görünür. </a:t>
            </a:r>
            <a:endParaRPr lang="tr-TR" sz="1800" dirty="0" smtClean="0"/>
          </a:p>
          <a:p>
            <a:pPr marL="0" indent="0">
              <a:buNone/>
            </a:pPr>
            <a:endParaRPr lang="tr-TR" sz="1800" dirty="0"/>
          </a:p>
        </p:txBody>
      </p:sp>
      <p:sp>
        <p:nvSpPr>
          <p:cNvPr id="13" name="Başlık 2"/>
          <p:cNvSpPr txBox="1">
            <a:spLocks/>
          </p:cNvSpPr>
          <p:nvPr/>
        </p:nvSpPr>
        <p:spPr>
          <a:xfrm>
            <a:off x="5724128" y="6334472"/>
            <a:ext cx="3096345" cy="50405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tr-TR" sz="1400" dirty="0">
                <a:solidFill>
                  <a:srgbClr val="00B050"/>
                </a:solidFill>
              </a:rPr>
              <a:t>GÖRÜNTÜ ÖZELLİKLERİNİ AYARLAMA</a:t>
            </a:r>
          </a:p>
        </p:txBody>
      </p:sp>
      <p:sp>
        <p:nvSpPr>
          <p:cNvPr id="17" name="Dikdörtgen 16"/>
          <p:cNvSpPr/>
          <p:nvPr/>
        </p:nvSpPr>
        <p:spPr>
          <a:xfrm>
            <a:off x="899592" y="4653136"/>
            <a:ext cx="7128792" cy="1384995"/>
          </a:xfrm>
          <a:prstGeom prst="rect">
            <a:avLst/>
          </a:prstGeom>
          <a:solidFill>
            <a:schemeClr val="bg1"/>
          </a:solidFill>
          <a:ln>
            <a:solidFill>
              <a:srgbClr val="FFC000"/>
            </a:solidFill>
          </a:ln>
        </p:spPr>
        <p:txBody>
          <a:bodyPr wrap="square">
            <a:spAutoFit/>
          </a:bodyPr>
          <a:lstStyle/>
          <a:p>
            <a:pPr algn="ctr"/>
            <a:r>
              <a:rPr lang="tr-TR" sz="1400" b="1" dirty="0" smtClean="0"/>
              <a:t>NOTLAR</a:t>
            </a:r>
            <a:br>
              <a:rPr lang="tr-TR" sz="1400" b="1" dirty="0" smtClean="0"/>
            </a:br>
            <a:endParaRPr lang="tr-TR" sz="1400" b="1" dirty="0" smtClean="0"/>
          </a:p>
          <a:p>
            <a:r>
              <a:rPr lang="tr-TR" sz="1400" dirty="0" smtClean="0"/>
              <a:t>Ekran </a:t>
            </a:r>
            <a:r>
              <a:rPr lang="tr-TR" sz="1400" dirty="0"/>
              <a:t>çözünürlüğünü değiştirdiğinizde, bilgisayarda oturum açan tüm kullanıcılar etkilenir</a:t>
            </a:r>
            <a:r>
              <a:rPr lang="tr-TR" sz="1400" dirty="0" smtClean="0"/>
              <a:t>.</a:t>
            </a:r>
            <a:br>
              <a:rPr lang="tr-TR" sz="1400" dirty="0" smtClean="0"/>
            </a:br>
            <a:endParaRPr lang="tr-TR" sz="1400" dirty="0"/>
          </a:p>
          <a:p>
            <a:r>
              <a:rPr lang="tr-TR" sz="1400" dirty="0"/>
              <a:t>Monitörü, desteklemeyeceği bir ekran çözünürlüğüne ayarladığınızda, monitör özgün çözünürlüğüne geri dönerken ekran birkaç saniye kararır</a:t>
            </a:r>
            <a:r>
              <a:rPr lang="tr-TR" sz="1400" dirty="0" smtClean="0"/>
              <a:t>.</a:t>
            </a:r>
            <a:endParaRPr lang="tr-TR" sz="1400" dirty="0"/>
          </a:p>
        </p:txBody>
      </p:sp>
    </p:spTree>
    <p:extLst>
      <p:ext uri="{BB962C8B-B14F-4D97-AF65-F5344CB8AC3E}">
        <p14:creationId xmlns:p14="http://schemas.microsoft.com/office/powerpoint/2010/main" xmlns="" val="289681569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lum bright="70000" contrast="-70000"/>
            <a:extLst>
              <a:ext uri="{BEBA8EAE-BF5A-486C-A8C5-ECC9F3942E4B}">
                <a14:imgProps xmlns:a14="http://schemas.microsoft.com/office/drawing/2010/main" xmlns="">
                  <a14:imgLayer r:embed="rId3">
                    <a14:imgEffect>
                      <a14:artisticCrisscrossEtching/>
                    </a14:imgEffect>
                  </a14:imgLayer>
                </a14:imgProps>
              </a:ext>
              <a:ext uri="{28A0092B-C50C-407E-A947-70E740481C1C}">
                <a14:useLocalDpi xmlns:a14="http://schemas.microsoft.com/office/drawing/2010/main" xmlns="" val="0"/>
              </a:ext>
            </a:extLst>
          </a:blip>
          <a:srcRect/>
          <a:stretch>
            <a:fillRect/>
          </a:stretch>
        </p:blipFill>
        <p:spPr bwMode="auto">
          <a:xfrm>
            <a:off x="2195736" y="2132856"/>
            <a:ext cx="4824535" cy="4824535"/>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Başlık 1"/>
          <p:cNvSpPr txBox="1">
            <a:spLocks/>
          </p:cNvSpPr>
          <p:nvPr/>
        </p:nvSpPr>
        <p:spPr>
          <a:xfrm>
            <a:off x="5940152" y="44624"/>
            <a:ext cx="2952329"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tr-TR" sz="1400" dirty="0" smtClean="0"/>
              <a:t>İŞLETİM SİSTEMİNİ KULLANMA</a:t>
            </a:r>
            <a:endParaRPr lang="tr-TR" sz="1400" dirty="0"/>
          </a:p>
        </p:txBody>
      </p:sp>
      <p:sp>
        <p:nvSpPr>
          <p:cNvPr id="6" name="Başlık 1"/>
          <p:cNvSpPr txBox="1">
            <a:spLocks/>
          </p:cNvSpPr>
          <p:nvPr/>
        </p:nvSpPr>
        <p:spPr>
          <a:xfrm>
            <a:off x="251520" y="44624"/>
            <a:ext cx="2952329"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tr-TR" sz="1400" dirty="0" smtClean="0"/>
              <a:t>BİLGİSAYAR KULLANMA</a:t>
            </a:r>
            <a:endParaRPr lang="tr-TR" sz="1400" dirty="0"/>
          </a:p>
        </p:txBody>
      </p:sp>
      <p:sp>
        <p:nvSpPr>
          <p:cNvPr id="8" name="Başlık 2"/>
          <p:cNvSpPr txBox="1">
            <a:spLocks/>
          </p:cNvSpPr>
          <p:nvPr/>
        </p:nvSpPr>
        <p:spPr>
          <a:xfrm>
            <a:off x="690032" y="404664"/>
            <a:ext cx="7772400" cy="1524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tr-TR" dirty="0"/>
          </a:p>
        </p:txBody>
      </p:sp>
      <p:sp>
        <p:nvSpPr>
          <p:cNvPr id="11" name="Başlık 2"/>
          <p:cNvSpPr txBox="1">
            <a:spLocks/>
          </p:cNvSpPr>
          <p:nvPr/>
        </p:nvSpPr>
        <p:spPr>
          <a:xfrm>
            <a:off x="441026" y="404664"/>
            <a:ext cx="8229600" cy="1252728"/>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3200" dirty="0" smtClean="0">
                <a:solidFill>
                  <a:schemeClr val="bg1"/>
                </a:solidFill>
              </a:rPr>
              <a:t>EKRAN ÇÖZÜNÜRLÜĞÜ</a:t>
            </a:r>
            <a:endParaRPr lang="tr-TR" sz="3200" dirty="0">
              <a:solidFill>
                <a:schemeClr val="bg1"/>
              </a:solidFill>
            </a:endParaRPr>
          </a:p>
        </p:txBody>
      </p:sp>
      <p:sp>
        <p:nvSpPr>
          <p:cNvPr id="10" name="İçerik Yer Tutucusu 9"/>
          <p:cNvSpPr>
            <a:spLocks noGrp="1"/>
          </p:cNvSpPr>
          <p:nvPr>
            <p:ph idx="1"/>
          </p:nvPr>
        </p:nvSpPr>
        <p:spPr>
          <a:xfrm>
            <a:off x="251520" y="2564904"/>
            <a:ext cx="8568953" cy="2448272"/>
          </a:xfrm>
        </p:spPr>
        <p:txBody>
          <a:bodyPr>
            <a:noAutofit/>
          </a:bodyPr>
          <a:lstStyle/>
          <a:p>
            <a:r>
              <a:rPr lang="tr-TR" sz="1800" dirty="0"/>
              <a:t>Kullanabileceğiniz çözünürlük, monitörünüzün desteklediği çözünürlüklere bağlıdır. </a:t>
            </a:r>
            <a:endParaRPr lang="tr-TR" sz="1800" dirty="0" smtClean="0"/>
          </a:p>
          <a:p>
            <a:r>
              <a:rPr lang="tr-TR" sz="1800" dirty="0" smtClean="0"/>
              <a:t>CRT </a:t>
            </a:r>
            <a:r>
              <a:rPr lang="tr-TR" sz="1800" dirty="0"/>
              <a:t>monitörler genellikle </a:t>
            </a:r>
            <a:r>
              <a:rPr lang="tr-TR" sz="1800" dirty="0">
                <a:solidFill>
                  <a:srgbClr val="C00000"/>
                </a:solidFill>
              </a:rPr>
              <a:t>800 × 600</a:t>
            </a:r>
            <a:r>
              <a:rPr lang="tr-TR" sz="1800" dirty="0"/>
              <a:t> veya </a:t>
            </a:r>
            <a:r>
              <a:rPr lang="tr-TR" sz="1800" dirty="0">
                <a:solidFill>
                  <a:srgbClr val="C00000"/>
                </a:solidFill>
              </a:rPr>
              <a:t>1024 × 768 </a:t>
            </a:r>
            <a:r>
              <a:rPr lang="tr-TR" sz="1800" dirty="0"/>
              <a:t>piksel çözünürlük görüntüler</a:t>
            </a:r>
            <a:r>
              <a:rPr lang="tr-TR" sz="1800" dirty="0" smtClean="0"/>
              <a:t>.</a:t>
            </a:r>
          </a:p>
          <a:p>
            <a:r>
              <a:rPr lang="tr-TR" sz="1800" dirty="0" smtClean="0"/>
              <a:t>Düz </a:t>
            </a:r>
            <a:r>
              <a:rPr lang="tr-TR" sz="1800" dirty="0"/>
              <a:t>panel ekran olarak da adlandırılan LCD monitörler ve dizüstü bilgisayar ekranları daha yüksek çözünürlükleri destekler. </a:t>
            </a:r>
            <a:endParaRPr lang="tr-TR" sz="1800" dirty="0" smtClean="0"/>
          </a:p>
          <a:p>
            <a:r>
              <a:rPr lang="tr-TR" sz="1800" dirty="0" smtClean="0"/>
              <a:t>Genellikle </a:t>
            </a:r>
            <a:r>
              <a:rPr lang="tr-TR" sz="1800" dirty="0"/>
              <a:t>monitör ne kadar büyükse, desteklediği çözünürlük miktarı o kadar yüksek olur. </a:t>
            </a:r>
            <a:endParaRPr lang="tr-TR" sz="1800" dirty="0" smtClean="0"/>
          </a:p>
          <a:p>
            <a:r>
              <a:rPr lang="tr-TR" sz="1800" dirty="0" smtClean="0"/>
              <a:t>Ekran </a:t>
            </a:r>
            <a:r>
              <a:rPr lang="tr-TR" sz="1800" dirty="0"/>
              <a:t>çözünürlüğünüzü artırıp artıramamanız, monitörünüzün boyutuna, özelliklerine ve sahip olduğunuz video kartının türüne bağlıdır.</a:t>
            </a:r>
          </a:p>
          <a:p>
            <a:pPr marL="0" indent="0">
              <a:buNone/>
            </a:pPr>
            <a:endParaRPr lang="tr-TR" sz="1800" dirty="0"/>
          </a:p>
        </p:txBody>
      </p:sp>
      <p:sp>
        <p:nvSpPr>
          <p:cNvPr id="13" name="Başlık 2"/>
          <p:cNvSpPr txBox="1">
            <a:spLocks/>
          </p:cNvSpPr>
          <p:nvPr/>
        </p:nvSpPr>
        <p:spPr>
          <a:xfrm>
            <a:off x="5724128" y="6334472"/>
            <a:ext cx="3096345" cy="50405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tr-TR" sz="1400" dirty="0">
                <a:solidFill>
                  <a:srgbClr val="00B050"/>
                </a:solidFill>
              </a:rPr>
              <a:t>GÖRÜNTÜ ÖZELLİKLERİNİ AYARLAMA</a:t>
            </a:r>
          </a:p>
        </p:txBody>
      </p:sp>
      <p:pic>
        <p:nvPicPr>
          <p:cNvPr id="9218" name="Picture 2" descr="D:\RESİMLER\PNG\all\computer.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99792" y="5074643"/>
            <a:ext cx="1233216" cy="1233216"/>
          </a:xfrm>
          <a:prstGeom prst="rect">
            <a:avLst/>
          </a:prstGeom>
          <a:noFill/>
          <a:extLst>
            <a:ext uri="{909E8E84-426E-40DD-AFC4-6F175D3DCCD1}">
              <a14:hiddenFill xmlns:a14="http://schemas.microsoft.com/office/drawing/2010/main" xmlns="">
                <a:solidFill>
                  <a:srgbClr val="FFFFFF"/>
                </a:solidFill>
              </a14:hiddenFill>
            </a:ext>
          </a:extLst>
        </p:spPr>
      </p:pic>
      <p:pic>
        <p:nvPicPr>
          <p:cNvPr id="9219" name="Picture 3" descr="D:\RESİMLER\PNG\all\Alpha Dista Icon 79.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860032" y="5112432"/>
            <a:ext cx="1255101" cy="125510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7674602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p:cNvSpPr txBox="1">
            <a:spLocks/>
          </p:cNvSpPr>
          <p:nvPr/>
        </p:nvSpPr>
        <p:spPr>
          <a:xfrm>
            <a:off x="5940152" y="44624"/>
            <a:ext cx="2952329"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tr-TR" sz="1400" dirty="0" smtClean="0"/>
              <a:t>İŞLETİM SİSTEMİNİ KULLANMA</a:t>
            </a:r>
            <a:endParaRPr lang="tr-TR" sz="1400" dirty="0"/>
          </a:p>
        </p:txBody>
      </p:sp>
      <p:sp>
        <p:nvSpPr>
          <p:cNvPr id="6" name="Başlık 1"/>
          <p:cNvSpPr txBox="1">
            <a:spLocks/>
          </p:cNvSpPr>
          <p:nvPr/>
        </p:nvSpPr>
        <p:spPr>
          <a:xfrm>
            <a:off x="251520" y="44624"/>
            <a:ext cx="2952329"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tr-TR" sz="1400" dirty="0" smtClean="0"/>
              <a:t>BİLGİSAYAR KULLANMA</a:t>
            </a:r>
            <a:endParaRPr lang="tr-TR" sz="1400" dirty="0"/>
          </a:p>
        </p:txBody>
      </p:sp>
      <p:sp>
        <p:nvSpPr>
          <p:cNvPr id="8" name="Başlık 2"/>
          <p:cNvSpPr txBox="1">
            <a:spLocks/>
          </p:cNvSpPr>
          <p:nvPr/>
        </p:nvSpPr>
        <p:spPr>
          <a:xfrm>
            <a:off x="690032" y="404664"/>
            <a:ext cx="7772400" cy="1524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tr-TR" dirty="0"/>
          </a:p>
        </p:txBody>
      </p:sp>
      <p:sp>
        <p:nvSpPr>
          <p:cNvPr id="11" name="Başlık 2"/>
          <p:cNvSpPr txBox="1">
            <a:spLocks/>
          </p:cNvSpPr>
          <p:nvPr/>
        </p:nvSpPr>
        <p:spPr>
          <a:xfrm>
            <a:off x="441026" y="404664"/>
            <a:ext cx="8229600" cy="1252728"/>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3200" dirty="0" smtClean="0">
                <a:solidFill>
                  <a:schemeClr val="bg1"/>
                </a:solidFill>
              </a:rPr>
              <a:t>EKRAN ÇÖZÜNÜRLÜĞÜ</a:t>
            </a:r>
            <a:endParaRPr lang="tr-TR" sz="3200" dirty="0">
              <a:solidFill>
                <a:schemeClr val="bg1"/>
              </a:solidFill>
            </a:endParaRPr>
          </a:p>
        </p:txBody>
      </p:sp>
      <p:sp>
        <p:nvSpPr>
          <p:cNvPr id="13" name="Başlık 2"/>
          <p:cNvSpPr txBox="1">
            <a:spLocks/>
          </p:cNvSpPr>
          <p:nvPr/>
        </p:nvSpPr>
        <p:spPr>
          <a:xfrm>
            <a:off x="5724128" y="6334472"/>
            <a:ext cx="3096345" cy="50405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tr-TR" sz="1400" dirty="0">
                <a:solidFill>
                  <a:srgbClr val="00B050"/>
                </a:solidFill>
              </a:rPr>
              <a:t>GÖRÜNTÜ ÖZELLİKLERİNİ AYARLAMA</a:t>
            </a:r>
          </a:p>
        </p:txBody>
      </p:sp>
      <p:pic>
        <p:nvPicPr>
          <p:cNvPr id="10245" name="Picture 5" descr="D:\RESİMLER\PNG\all\colors.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163394" y="733737"/>
            <a:ext cx="1507232" cy="1507232"/>
          </a:xfrm>
          <a:prstGeom prst="rect">
            <a:avLst/>
          </a:prstGeom>
          <a:noFill/>
          <a:extLst>
            <a:ext uri="{909E8E84-426E-40DD-AFC4-6F175D3DCCD1}">
              <a14:hiddenFill xmlns:a14="http://schemas.microsoft.com/office/drawing/2010/main" xmlns="">
                <a:solidFill>
                  <a:srgbClr val="FFFFFF"/>
                </a:solidFill>
              </a14:hiddenFill>
            </a:ext>
          </a:extLst>
        </p:spPr>
      </p:pic>
      <p:pic>
        <p:nvPicPr>
          <p:cNvPr id="2" name="Picture 2"/>
          <p:cNvPicPr>
            <a:picLocks noChangeAspect="1" noChangeArrowheads="1"/>
          </p:cNvPicPr>
          <p:nvPr/>
        </p:nvPicPr>
        <p:blipFill>
          <a:blip r:embed="rId3" cstate="print"/>
          <a:srcRect/>
          <a:stretch>
            <a:fillRect/>
          </a:stretch>
        </p:blipFill>
        <p:spPr bwMode="auto">
          <a:xfrm>
            <a:off x="2619375" y="1772816"/>
            <a:ext cx="3905250" cy="4333875"/>
          </a:xfrm>
          <a:prstGeom prst="rect">
            <a:avLst/>
          </a:prstGeom>
          <a:noFill/>
          <a:ln w="9525">
            <a:noFill/>
            <a:miter lim="800000"/>
            <a:headEnd/>
            <a:tailEnd/>
          </a:ln>
        </p:spPr>
      </p:pic>
    </p:spTree>
    <p:extLst>
      <p:ext uri="{BB962C8B-B14F-4D97-AF65-F5344CB8AC3E}">
        <p14:creationId xmlns:p14="http://schemas.microsoft.com/office/powerpoint/2010/main" xmlns="" val="407304229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lum bright="70000" contrast="-70000"/>
            <a:extLst>
              <a:ext uri="{BEBA8EAE-BF5A-486C-A8C5-ECC9F3942E4B}">
                <a14:imgProps xmlns:a14="http://schemas.microsoft.com/office/drawing/2010/main" xmlns="">
                  <a14:imgLayer r:embed="rId3">
                    <a14:imgEffect>
                      <a14:artisticCrisscrossEtching/>
                    </a14:imgEffect>
                  </a14:imgLayer>
                </a14:imgProps>
              </a:ext>
              <a:ext uri="{28A0092B-C50C-407E-A947-70E740481C1C}">
                <a14:useLocalDpi xmlns:a14="http://schemas.microsoft.com/office/drawing/2010/main" xmlns="" val="0"/>
              </a:ext>
            </a:extLst>
          </a:blip>
          <a:srcRect/>
          <a:stretch>
            <a:fillRect/>
          </a:stretch>
        </p:blipFill>
        <p:spPr bwMode="auto">
          <a:xfrm>
            <a:off x="2195736" y="2132856"/>
            <a:ext cx="4824535" cy="4824535"/>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Başlık 1"/>
          <p:cNvSpPr txBox="1">
            <a:spLocks/>
          </p:cNvSpPr>
          <p:nvPr/>
        </p:nvSpPr>
        <p:spPr>
          <a:xfrm>
            <a:off x="5940152" y="44624"/>
            <a:ext cx="2952329"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tr-TR" sz="1400" dirty="0" smtClean="0"/>
              <a:t>İŞLETİM SİSTEMİNİ KULLANMA</a:t>
            </a:r>
            <a:endParaRPr lang="tr-TR" sz="1400" dirty="0"/>
          </a:p>
        </p:txBody>
      </p:sp>
      <p:sp>
        <p:nvSpPr>
          <p:cNvPr id="6" name="Başlık 1"/>
          <p:cNvSpPr txBox="1">
            <a:spLocks/>
          </p:cNvSpPr>
          <p:nvPr/>
        </p:nvSpPr>
        <p:spPr>
          <a:xfrm>
            <a:off x="251520" y="44624"/>
            <a:ext cx="2952329"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tr-TR" sz="1400" dirty="0" smtClean="0"/>
              <a:t>BİLGİSAYAR KULLANMA</a:t>
            </a:r>
            <a:endParaRPr lang="tr-TR" sz="1400" dirty="0"/>
          </a:p>
        </p:txBody>
      </p:sp>
      <p:sp>
        <p:nvSpPr>
          <p:cNvPr id="8" name="Başlık 2"/>
          <p:cNvSpPr txBox="1">
            <a:spLocks/>
          </p:cNvSpPr>
          <p:nvPr/>
        </p:nvSpPr>
        <p:spPr>
          <a:xfrm>
            <a:off x="690032" y="404664"/>
            <a:ext cx="7772400" cy="1524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tr-TR" dirty="0"/>
          </a:p>
        </p:txBody>
      </p:sp>
      <p:sp>
        <p:nvSpPr>
          <p:cNvPr id="11" name="Başlık 2"/>
          <p:cNvSpPr txBox="1">
            <a:spLocks/>
          </p:cNvSpPr>
          <p:nvPr/>
        </p:nvSpPr>
        <p:spPr>
          <a:xfrm>
            <a:off x="493203" y="3645024"/>
            <a:ext cx="8229600" cy="1252728"/>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dirty="0" smtClean="0">
                <a:solidFill>
                  <a:srgbClr val="C00000"/>
                </a:solidFill>
              </a:rPr>
              <a:t>DENETİM MASASINI KULLANMA</a:t>
            </a:r>
            <a:endParaRPr lang="tr-TR" dirty="0">
              <a:solidFill>
                <a:srgbClr val="C00000"/>
              </a:solidFill>
            </a:endParaRPr>
          </a:p>
        </p:txBody>
      </p:sp>
    </p:spTree>
    <p:extLst>
      <p:ext uri="{BB962C8B-B14F-4D97-AF65-F5344CB8AC3E}">
        <p14:creationId xmlns:p14="http://schemas.microsoft.com/office/powerpoint/2010/main" xmlns="" val="195556510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lum bright="70000" contrast="-70000"/>
            <a:extLst>
              <a:ext uri="{BEBA8EAE-BF5A-486C-A8C5-ECC9F3942E4B}">
                <a14:imgProps xmlns:a14="http://schemas.microsoft.com/office/drawing/2010/main" xmlns="">
                  <a14:imgLayer r:embed="rId3">
                    <a14:imgEffect>
                      <a14:artisticCrisscrossEtching/>
                    </a14:imgEffect>
                  </a14:imgLayer>
                </a14:imgProps>
              </a:ext>
              <a:ext uri="{28A0092B-C50C-407E-A947-70E740481C1C}">
                <a14:useLocalDpi xmlns:a14="http://schemas.microsoft.com/office/drawing/2010/main" xmlns="" val="0"/>
              </a:ext>
            </a:extLst>
          </a:blip>
          <a:srcRect/>
          <a:stretch>
            <a:fillRect/>
          </a:stretch>
        </p:blipFill>
        <p:spPr bwMode="auto">
          <a:xfrm>
            <a:off x="2195736" y="2132856"/>
            <a:ext cx="4824535" cy="4824535"/>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Başlık 1"/>
          <p:cNvSpPr txBox="1">
            <a:spLocks/>
          </p:cNvSpPr>
          <p:nvPr/>
        </p:nvSpPr>
        <p:spPr>
          <a:xfrm>
            <a:off x="5940152" y="44624"/>
            <a:ext cx="2952329"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tr-TR" sz="1400" dirty="0" smtClean="0"/>
              <a:t>İŞLETİM SİSTEMİNİ KULLANMA</a:t>
            </a:r>
            <a:endParaRPr lang="tr-TR" sz="1400" dirty="0"/>
          </a:p>
        </p:txBody>
      </p:sp>
      <p:sp>
        <p:nvSpPr>
          <p:cNvPr id="6" name="Başlık 1"/>
          <p:cNvSpPr txBox="1">
            <a:spLocks/>
          </p:cNvSpPr>
          <p:nvPr/>
        </p:nvSpPr>
        <p:spPr>
          <a:xfrm>
            <a:off x="251520" y="44624"/>
            <a:ext cx="2952329"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tr-TR" sz="1400" dirty="0" smtClean="0"/>
              <a:t>BİLGİSAYAR KULLANMA</a:t>
            </a:r>
            <a:endParaRPr lang="tr-TR" sz="1400" dirty="0"/>
          </a:p>
        </p:txBody>
      </p:sp>
      <p:sp>
        <p:nvSpPr>
          <p:cNvPr id="8" name="Başlık 2"/>
          <p:cNvSpPr txBox="1">
            <a:spLocks/>
          </p:cNvSpPr>
          <p:nvPr/>
        </p:nvSpPr>
        <p:spPr>
          <a:xfrm>
            <a:off x="690032" y="404664"/>
            <a:ext cx="7772400" cy="1524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tr-TR" dirty="0"/>
          </a:p>
        </p:txBody>
      </p:sp>
      <p:sp>
        <p:nvSpPr>
          <p:cNvPr id="11" name="Başlık 2"/>
          <p:cNvSpPr txBox="1">
            <a:spLocks/>
          </p:cNvSpPr>
          <p:nvPr/>
        </p:nvSpPr>
        <p:spPr>
          <a:xfrm>
            <a:off x="441026" y="404664"/>
            <a:ext cx="8229600" cy="1252728"/>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4000" dirty="0">
                <a:solidFill>
                  <a:schemeClr val="bg1"/>
                </a:solidFill>
              </a:rPr>
              <a:t>DENETİM MASASI</a:t>
            </a:r>
          </a:p>
        </p:txBody>
      </p:sp>
      <p:sp>
        <p:nvSpPr>
          <p:cNvPr id="10" name="İçerik Yer Tutucusu 9"/>
          <p:cNvSpPr>
            <a:spLocks noGrp="1"/>
          </p:cNvSpPr>
          <p:nvPr>
            <p:ph idx="1"/>
          </p:nvPr>
        </p:nvSpPr>
        <p:spPr>
          <a:xfrm>
            <a:off x="251520" y="2467744"/>
            <a:ext cx="8568953" cy="3697560"/>
          </a:xfrm>
        </p:spPr>
        <p:txBody>
          <a:bodyPr>
            <a:noAutofit/>
          </a:bodyPr>
          <a:lstStyle/>
          <a:p>
            <a:r>
              <a:rPr lang="tr-TR" sz="1800" dirty="0"/>
              <a:t>Windows ayarlarını değiştirmek için Denetim Masası'nı kullanabilirsiniz. Bu ayarlar Windows görünümü ve çalışmasıyla ilgili olan </a:t>
            </a:r>
            <a:r>
              <a:rPr lang="tr-TR" sz="1800" dirty="0" smtClean="0"/>
              <a:t>hemen hemen her </a:t>
            </a:r>
            <a:r>
              <a:rPr lang="tr-TR" sz="1800" dirty="0"/>
              <a:t>şeyi denetler ve Windows'u tam istediğiniz gibi ayarlamanıza olanak sağlar</a:t>
            </a:r>
            <a:r>
              <a:rPr lang="tr-TR" sz="1800" dirty="0" smtClean="0"/>
              <a:t>.</a:t>
            </a:r>
          </a:p>
          <a:p>
            <a:r>
              <a:rPr lang="tr-TR" sz="1800" dirty="0"/>
              <a:t>Aradığınız Denetim Masası öğesini bulmak için iki farklı yöntem kullanabilirsiniz:</a:t>
            </a:r>
          </a:p>
          <a:p>
            <a:pPr>
              <a:buFont typeface="Wingdings" pitchFamily="2" charset="2"/>
              <a:buChar char="q"/>
            </a:pPr>
            <a:r>
              <a:rPr lang="tr-TR" sz="1800" dirty="0"/>
              <a:t>Ara öğesini kullanabilirsiniz. İlginizi çeken bir ayarı veya gerçekleştirmek istediğiniz bir görevi bulmak için ara kutusuna bir sözcük veya tümcecik girin. Örneğin, ses kartınızın ayarları, sistem sesleri ve görev çubuğundaki ses ayarı simgesiyle ilgili belirli görevleri bulmak için "ses" yazın.</a:t>
            </a:r>
          </a:p>
          <a:p>
            <a:pPr>
              <a:buFont typeface="Wingdings" pitchFamily="2" charset="2"/>
              <a:buChar char="q"/>
            </a:pPr>
            <a:r>
              <a:rPr lang="tr-TR" sz="1800" dirty="0"/>
              <a:t>Göz atabilirsiniz. Farklı kategorileri (örneğin, Sistem ve Güvenlik, Programlar veya Erişim Kolaylığı) tıklatıp her kategori altında listelenen ortak görevleri görüntüleyerek Denetim Masası'nı keşfedebilirsiniz. Veya, Denetim Masası öğelerinin listesini görüntülemek için, Görüntüleme ölçütü seçeneğinin altında Büyük simgeler veya Küçük simgeler öğesini tıklatın</a:t>
            </a:r>
            <a:r>
              <a:rPr lang="tr-TR" sz="1800" dirty="0" smtClean="0"/>
              <a:t>.</a:t>
            </a:r>
            <a:endParaRPr lang="tr-TR" sz="1800" dirty="0"/>
          </a:p>
        </p:txBody>
      </p:sp>
      <p:sp>
        <p:nvSpPr>
          <p:cNvPr id="13" name="Başlık 2"/>
          <p:cNvSpPr txBox="1">
            <a:spLocks/>
          </p:cNvSpPr>
          <p:nvPr/>
        </p:nvSpPr>
        <p:spPr>
          <a:xfrm>
            <a:off x="5724128" y="6334472"/>
            <a:ext cx="3096345" cy="50405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tr-TR" sz="1400" dirty="0">
                <a:solidFill>
                  <a:srgbClr val="00B050"/>
                </a:solidFill>
              </a:rPr>
              <a:t>DENETİM MASASINI KULLANMA</a:t>
            </a:r>
          </a:p>
        </p:txBody>
      </p:sp>
      <p:pic>
        <p:nvPicPr>
          <p:cNvPr id="1026" name="Picture 2" descr="D:\RESİMLER\PNG\all\Alpha Dista Icon 14.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887954" y="692696"/>
            <a:ext cx="1574478" cy="157447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2221278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p:cNvSpPr txBox="1">
            <a:spLocks/>
          </p:cNvSpPr>
          <p:nvPr/>
        </p:nvSpPr>
        <p:spPr>
          <a:xfrm>
            <a:off x="5940152" y="44624"/>
            <a:ext cx="2952329"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tr-TR" sz="1400" dirty="0" smtClean="0"/>
              <a:t>İŞLETİM SİSTEMİNİ KULLANMA</a:t>
            </a:r>
            <a:endParaRPr lang="tr-TR" sz="1400" dirty="0"/>
          </a:p>
        </p:txBody>
      </p:sp>
      <p:sp>
        <p:nvSpPr>
          <p:cNvPr id="6" name="Başlık 1"/>
          <p:cNvSpPr txBox="1">
            <a:spLocks/>
          </p:cNvSpPr>
          <p:nvPr/>
        </p:nvSpPr>
        <p:spPr>
          <a:xfrm>
            <a:off x="251520" y="44624"/>
            <a:ext cx="2952329"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tr-TR" sz="1400" dirty="0" smtClean="0"/>
              <a:t>BİLGİSAYAR KULLANMA</a:t>
            </a:r>
            <a:endParaRPr lang="tr-TR" sz="1400" dirty="0"/>
          </a:p>
        </p:txBody>
      </p:sp>
      <p:sp>
        <p:nvSpPr>
          <p:cNvPr id="8" name="Başlık 2"/>
          <p:cNvSpPr txBox="1">
            <a:spLocks/>
          </p:cNvSpPr>
          <p:nvPr/>
        </p:nvSpPr>
        <p:spPr>
          <a:xfrm>
            <a:off x="690032" y="404664"/>
            <a:ext cx="7772400" cy="1524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tr-TR" dirty="0"/>
          </a:p>
        </p:txBody>
      </p:sp>
      <p:sp>
        <p:nvSpPr>
          <p:cNvPr id="11" name="Başlık 2"/>
          <p:cNvSpPr txBox="1">
            <a:spLocks/>
          </p:cNvSpPr>
          <p:nvPr/>
        </p:nvSpPr>
        <p:spPr>
          <a:xfrm>
            <a:off x="-108520" y="404664"/>
            <a:ext cx="8229600" cy="1252728"/>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4000" dirty="0">
                <a:solidFill>
                  <a:schemeClr val="bg1"/>
                </a:solidFill>
              </a:rPr>
              <a:t>DENETİM </a:t>
            </a:r>
            <a:r>
              <a:rPr lang="tr-TR" sz="4000" dirty="0" smtClean="0">
                <a:solidFill>
                  <a:schemeClr val="bg1"/>
                </a:solidFill>
              </a:rPr>
              <a:t>MASASI ÖĞELERİ</a:t>
            </a:r>
            <a:endParaRPr lang="tr-TR" sz="4000" dirty="0">
              <a:solidFill>
                <a:schemeClr val="bg1"/>
              </a:solidFill>
            </a:endParaRPr>
          </a:p>
        </p:txBody>
      </p:sp>
      <p:sp>
        <p:nvSpPr>
          <p:cNvPr id="14" name="Başlık 2"/>
          <p:cNvSpPr txBox="1">
            <a:spLocks/>
          </p:cNvSpPr>
          <p:nvPr/>
        </p:nvSpPr>
        <p:spPr>
          <a:xfrm>
            <a:off x="5724128" y="6334472"/>
            <a:ext cx="3096345" cy="50405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tr-TR" sz="1400" dirty="0">
                <a:solidFill>
                  <a:srgbClr val="00B050"/>
                </a:solidFill>
              </a:rPr>
              <a:t>DENETİM MASASINI KULLANMA</a:t>
            </a:r>
          </a:p>
        </p:txBody>
      </p:sp>
      <p:pic>
        <p:nvPicPr>
          <p:cNvPr id="5122" name="Picture 2"/>
          <p:cNvPicPr>
            <a:picLocks noChangeAspect="1" noChangeArrowheads="1"/>
          </p:cNvPicPr>
          <p:nvPr/>
        </p:nvPicPr>
        <p:blipFill>
          <a:blip r:embed="rId3" cstate="print"/>
          <a:srcRect/>
          <a:stretch>
            <a:fillRect/>
          </a:stretch>
        </p:blipFill>
        <p:spPr bwMode="auto">
          <a:xfrm>
            <a:off x="1187624" y="1916832"/>
            <a:ext cx="6840760" cy="4133634"/>
          </a:xfrm>
          <a:prstGeom prst="rect">
            <a:avLst/>
          </a:prstGeom>
          <a:noFill/>
          <a:ln w="9525">
            <a:noFill/>
            <a:miter lim="800000"/>
            <a:headEnd/>
            <a:tailEnd/>
          </a:ln>
        </p:spPr>
      </p:pic>
    </p:spTree>
    <p:extLst>
      <p:ext uri="{BB962C8B-B14F-4D97-AF65-F5344CB8AC3E}">
        <p14:creationId xmlns:p14="http://schemas.microsoft.com/office/powerpoint/2010/main" xmlns="" val="422393789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lum bright="70000" contrast="-70000"/>
            <a:extLst>
              <a:ext uri="{BEBA8EAE-BF5A-486C-A8C5-ECC9F3942E4B}">
                <a14:imgProps xmlns:a14="http://schemas.microsoft.com/office/drawing/2010/main" xmlns="">
                  <a14:imgLayer r:embed="rId3">
                    <a14:imgEffect>
                      <a14:artisticCrisscrossEtching/>
                    </a14:imgEffect>
                  </a14:imgLayer>
                </a14:imgProps>
              </a:ext>
              <a:ext uri="{28A0092B-C50C-407E-A947-70E740481C1C}">
                <a14:useLocalDpi xmlns:a14="http://schemas.microsoft.com/office/drawing/2010/main" xmlns="" val="0"/>
              </a:ext>
            </a:extLst>
          </a:blip>
          <a:srcRect/>
          <a:stretch>
            <a:fillRect/>
          </a:stretch>
        </p:blipFill>
        <p:spPr bwMode="auto">
          <a:xfrm>
            <a:off x="2195736" y="2132856"/>
            <a:ext cx="4824535" cy="4824535"/>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Başlık 1"/>
          <p:cNvSpPr txBox="1">
            <a:spLocks/>
          </p:cNvSpPr>
          <p:nvPr/>
        </p:nvSpPr>
        <p:spPr>
          <a:xfrm>
            <a:off x="5940152" y="44624"/>
            <a:ext cx="2952329"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tr-TR" sz="1400" dirty="0" smtClean="0"/>
              <a:t>İŞLETİM SİSTEMİNİ KULLANMA</a:t>
            </a:r>
            <a:endParaRPr lang="tr-TR" sz="1400" dirty="0"/>
          </a:p>
        </p:txBody>
      </p:sp>
      <p:sp>
        <p:nvSpPr>
          <p:cNvPr id="6" name="Başlık 1"/>
          <p:cNvSpPr txBox="1">
            <a:spLocks/>
          </p:cNvSpPr>
          <p:nvPr/>
        </p:nvSpPr>
        <p:spPr>
          <a:xfrm>
            <a:off x="251520" y="44624"/>
            <a:ext cx="2952329"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tr-TR" sz="1400" dirty="0" smtClean="0"/>
              <a:t>BİLGİSAYAR KULLANMA</a:t>
            </a:r>
            <a:endParaRPr lang="tr-TR" sz="1400" dirty="0"/>
          </a:p>
        </p:txBody>
      </p:sp>
      <p:sp>
        <p:nvSpPr>
          <p:cNvPr id="8" name="Başlık 2"/>
          <p:cNvSpPr txBox="1">
            <a:spLocks/>
          </p:cNvSpPr>
          <p:nvPr/>
        </p:nvSpPr>
        <p:spPr>
          <a:xfrm>
            <a:off x="690032" y="404664"/>
            <a:ext cx="7772400" cy="1524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tr-TR" dirty="0"/>
          </a:p>
        </p:txBody>
      </p:sp>
      <p:sp>
        <p:nvSpPr>
          <p:cNvPr id="11" name="Başlık 2"/>
          <p:cNvSpPr txBox="1">
            <a:spLocks/>
          </p:cNvSpPr>
          <p:nvPr/>
        </p:nvSpPr>
        <p:spPr>
          <a:xfrm>
            <a:off x="374848" y="520088"/>
            <a:ext cx="8229600" cy="1252728"/>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tr-TR" sz="2800" dirty="0">
                <a:solidFill>
                  <a:schemeClr val="bg1"/>
                </a:solidFill>
              </a:rPr>
              <a:t>DENETİM </a:t>
            </a:r>
            <a:r>
              <a:rPr lang="tr-TR" sz="2800" dirty="0" smtClean="0">
                <a:solidFill>
                  <a:schemeClr val="bg1"/>
                </a:solidFill>
              </a:rPr>
              <a:t>MASASI ÖĞELERİ</a:t>
            </a:r>
            <a:br>
              <a:rPr lang="tr-TR" sz="2800" dirty="0" smtClean="0">
                <a:solidFill>
                  <a:schemeClr val="bg1"/>
                </a:solidFill>
              </a:rPr>
            </a:br>
            <a:r>
              <a:rPr lang="tr-TR" sz="3700" dirty="0" smtClean="0">
                <a:solidFill>
                  <a:schemeClr val="bg1"/>
                </a:solidFill>
              </a:rPr>
              <a:t>PROGRAMLAR ve ÖZELLİKLER</a:t>
            </a:r>
            <a:endParaRPr lang="tr-TR" sz="3700" dirty="0">
              <a:solidFill>
                <a:schemeClr val="bg1"/>
              </a:solidFill>
            </a:endParaRPr>
          </a:p>
        </p:txBody>
      </p:sp>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74849" y="3024428"/>
            <a:ext cx="5133256" cy="236292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0" name="Satır Belirtme Çizgisi 1 (Diğer Çubuk) 9"/>
          <p:cNvSpPr/>
          <p:nvPr/>
        </p:nvSpPr>
        <p:spPr>
          <a:xfrm>
            <a:off x="5940153" y="2591211"/>
            <a:ext cx="2952328" cy="3502085"/>
          </a:xfrm>
          <a:prstGeom prst="accentCallout1">
            <a:avLst>
              <a:gd name="adj1" fmla="val 18750"/>
              <a:gd name="adj2" fmla="val -4351"/>
              <a:gd name="adj3" fmla="val 52820"/>
              <a:gd name="adj4" fmla="val -42301"/>
            </a:avLst>
          </a:prstGeom>
          <a:ln w="28575">
            <a:solidFill>
              <a:srgbClr val="FF0000"/>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r>
              <a:rPr lang="tr-TR" dirty="0">
                <a:solidFill>
                  <a:schemeClr val="accent1">
                    <a:lumMod val="75000"/>
                  </a:schemeClr>
                </a:solidFill>
              </a:rPr>
              <a:t>Bilgisayarlar genellikle, önceden yüklenmiş programlarla birlikte gelir ancak kaldırmayı tercih edebileceğiniz bazı programlar da bulunabilir. </a:t>
            </a:r>
          </a:p>
        </p:txBody>
      </p:sp>
      <p:sp>
        <p:nvSpPr>
          <p:cNvPr id="17" name="Başlık 2"/>
          <p:cNvSpPr txBox="1">
            <a:spLocks/>
          </p:cNvSpPr>
          <p:nvPr/>
        </p:nvSpPr>
        <p:spPr>
          <a:xfrm>
            <a:off x="5724128" y="6334472"/>
            <a:ext cx="3096345" cy="50405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tr-TR" sz="1400" dirty="0">
                <a:solidFill>
                  <a:srgbClr val="00B050"/>
                </a:solidFill>
              </a:rPr>
              <a:t>DENETİM MASASINI KULLANMA</a:t>
            </a:r>
          </a:p>
        </p:txBody>
      </p:sp>
      <p:pic>
        <p:nvPicPr>
          <p:cNvPr id="3076" name="Picture 4" descr="D:\RESİMLER\PNG\all\Fireworks.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0" y="1628800"/>
            <a:ext cx="1174745" cy="1174745"/>
          </a:xfrm>
          <a:prstGeom prst="rect">
            <a:avLst/>
          </a:prstGeom>
          <a:noFill/>
          <a:extLst>
            <a:ext uri="{909E8E84-426E-40DD-AFC4-6F175D3DCCD1}">
              <a14:hiddenFill xmlns:a14="http://schemas.microsoft.com/office/drawing/2010/main" xmlns="">
                <a:solidFill>
                  <a:srgbClr val="FFFFFF"/>
                </a:solidFill>
              </a14:hiddenFill>
            </a:ext>
          </a:extLst>
        </p:spPr>
      </p:pic>
      <p:pic>
        <p:nvPicPr>
          <p:cNvPr id="3077" name="Picture 5" descr="D:\RESİMLER\PNG\all\Flash.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67544" y="4886800"/>
            <a:ext cx="1001109" cy="1001109"/>
          </a:xfrm>
          <a:prstGeom prst="rect">
            <a:avLst/>
          </a:prstGeom>
          <a:noFill/>
          <a:extLst>
            <a:ext uri="{909E8E84-426E-40DD-AFC4-6F175D3DCCD1}">
              <a14:hiddenFill xmlns:a14="http://schemas.microsoft.com/office/drawing/2010/main" xmlns="">
                <a:solidFill>
                  <a:srgbClr val="FFFFFF"/>
                </a:solidFill>
              </a14:hiddenFill>
            </a:ext>
          </a:extLst>
        </p:spPr>
      </p:pic>
      <p:pic>
        <p:nvPicPr>
          <p:cNvPr id="3078" name="Picture 6" descr="D:\RESİMLER\PNG\all\AcrobatReader.pn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4405367" y="1606183"/>
            <a:ext cx="1174745" cy="1174745"/>
          </a:xfrm>
          <a:prstGeom prst="rect">
            <a:avLst/>
          </a:prstGeom>
          <a:noFill/>
          <a:extLst>
            <a:ext uri="{909E8E84-426E-40DD-AFC4-6F175D3DCCD1}">
              <a14:hiddenFill xmlns:a14="http://schemas.microsoft.com/office/drawing/2010/main" xmlns="">
                <a:solidFill>
                  <a:srgbClr val="FFFFFF"/>
                </a:solidFill>
              </a14:hiddenFill>
            </a:ext>
          </a:extLst>
        </p:spPr>
      </p:pic>
      <p:pic>
        <p:nvPicPr>
          <p:cNvPr id="3079" name="Picture 7" descr="D:\RESİMLER\PNG\all\Alpha Dista Icon 91.png"/>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6530429" y="2173733"/>
            <a:ext cx="979684" cy="979684"/>
          </a:xfrm>
          <a:prstGeom prst="rect">
            <a:avLst/>
          </a:prstGeom>
          <a:noFill/>
          <a:extLst>
            <a:ext uri="{909E8E84-426E-40DD-AFC4-6F175D3DCCD1}">
              <a14:hiddenFill xmlns:a14="http://schemas.microsoft.com/office/drawing/2010/main" xmlns="">
                <a:solidFill>
                  <a:srgbClr val="FFFFFF"/>
                </a:solidFill>
              </a14:hiddenFill>
            </a:ext>
          </a:extLst>
        </p:spPr>
      </p:pic>
      <p:pic>
        <p:nvPicPr>
          <p:cNvPr id="3080" name="Picture 8" descr="D:\RESİMLER\PNG\all\Alpha Dista Icon 92.png"/>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3044739" y="5206999"/>
            <a:ext cx="1206052" cy="1206052"/>
          </a:xfrm>
          <a:prstGeom prst="rect">
            <a:avLst/>
          </a:prstGeom>
          <a:noFill/>
          <a:extLst>
            <a:ext uri="{909E8E84-426E-40DD-AFC4-6F175D3DCCD1}">
              <a14:hiddenFill xmlns:a14="http://schemas.microsoft.com/office/drawing/2010/main" xmlns="">
                <a:solidFill>
                  <a:srgbClr val="FFFFFF"/>
                </a:solidFill>
              </a14:hiddenFill>
            </a:ext>
          </a:extLst>
        </p:spPr>
      </p:pic>
      <p:pic>
        <p:nvPicPr>
          <p:cNvPr id="3081" name="Picture 9" descr="D:\RESİMLER\PNG\all\BsPlayer.png"/>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2915816" y="2143956"/>
            <a:ext cx="1213036" cy="1213036"/>
          </a:xfrm>
          <a:prstGeom prst="rect">
            <a:avLst/>
          </a:prstGeom>
          <a:noFill/>
          <a:extLst>
            <a:ext uri="{909E8E84-426E-40DD-AFC4-6F175D3DCCD1}">
              <a14:hiddenFill xmlns:a14="http://schemas.microsoft.com/office/drawing/2010/main" xmlns="">
                <a:solidFill>
                  <a:srgbClr val="FFFFFF"/>
                </a:solidFill>
              </a14:hiddenFill>
            </a:ext>
          </a:extLst>
        </p:spPr>
      </p:pic>
      <p:pic>
        <p:nvPicPr>
          <p:cNvPr id="3082" name="Picture 10" descr="D:\RESİMLER\PNG\all\Dreamweaver.png"/>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1403648" y="2420888"/>
            <a:ext cx="1021916" cy="102191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19519265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p:cNvSpPr txBox="1">
            <a:spLocks/>
          </p:cNvSpPr>
          <p:nvPr/>
        </p:nvSpPr>
        <p:spPr>
          <a:xfrm>
            <a:off x="5940152" y="44624"/>
            <a:ext cx="2952329"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tr-TR" sz="1400" dirty="0" smtClean="0"/>
              <a:t>İŞLETİM SİSTEMİNİ KULLANMA</a:t>
            </a:r>
            <a:endParaRPr lang="tr-TR" sz="1400" dirty="0"/>
          </a:p>
        </p:txBody>
      </p:sp>
      <p:sp>
        <p:nvSpPr>
          <p:cNvPr id="6" name="Başlık 1"/>
          <p:cNvSpPr txBox="1">
            <a:spLocks/>
          </p:cNvSpPr>
          <p:nvPr/>
        </p:nvSpPr>
        <p:spPr>
          <a:xfrm>
            <a:off x="251520" y="44624"/>
            <a:ext cx="2952329"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tr-TR" sz="1400" dirty="0" smtClean="0"/>
              <a:t>BİLGİSAYAR KULLANMA</a:t>
            </a:r>
            <a:endParaRPr lang="tr-TR" sz="1400" dirty="0"/>
          </a:p>
        </p:txBody>
      </p:sp>
      <p:sp>
        <p:nvSpPr>
          <p:cNvPr id="8" name="Başlık 2"/>
          <p:cNvSpPr txBox="1">
            <a:spLocks/>
          </p:cNvSpPr>
          <p:nvPr/>
        </p:nvSpPr>
        <p:spPr>
          <a:xfrm>
            <a:off x="690032" y="404664"/>
            <a:ext cx="7772400" cy="1524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tr-TR" dirty="0"/>
          </a:p>
        </p:txBody>
      </p:sp>
      <p:sp>
        <p:nvSpPr>
          <p:cNvPr id="11" name="Başlık 2"/>
          <p:cNvSpPr txBox="1">
            <a:spLocks/>
          </p:cNvSpPr>
          <p:nvPr/>
        </p:nvSpPr>
        <p:spPr>
          <a:xfrm>
            <a:off x="374848" y="520088"/>
            <a:ext cx="8229600" cy="1252728"/>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tr-TR" sz="2800" dirty="0">
                <a:solidFill>
                  <a:schemeClr val="bg1"/>
                </a:solidFill>
              </a:rPr>
              <a:t>DENETİM </a:t>
            </a:r>
            <a:r>
              <a:rPr lang="tr-TR" sz="2800" dirty="0" smtClean="0">
                <a:solidFill>
                  <a:schemeClr val="bg1"/>
                </a:solidFill>
              </a:rPr>
              <a:t>MASASI ÖĞELERİ</a:t>
            </a:r>
            <a:br>
              <a:rPr lang="tr-TR" sz="2800" dirty="0" smtClean="0">
                <a:solidFill>
                  <a:schemeClr val="bg1"/>
                </a:solidFill>
              </a:rPr>
            </a:br>
            <a:r>
              <a:rPr lang="tr-TR" sz="3700" dirty="0" smtClean="0">
                <a:solidFill>
                  <a:schemeClr val="bg1"/>
                </a:solidFill>
              </a:rPr>
              <a:t>PROGRAMLAR ve ÖZELLİKLER</a:t>
            </a:r>
            <a:endParaRPr lang="tr-TR" sz="3700" dirty="0">
              <a:solidFill>
                <a:schemeClr val="bg1"/>
              </a:solidFill>
            </a:endParaRPr>
          </a:p>
        </p:txBody>
      </p:sp>
      <p:sp>
        <p:nvSpPr>
          <p:cNvPr id="12" name="Başlık 2"/>
          <p:cNvSpPr txBox="1">
            <a:spLocks/>
          </p:cNvSpPr>
          <p:nvPr/>
        </p:nvSpPr>
        <p:spPr>
          <a:xfrm>
            <a:off x="5724128" y="6334472"/>
            <a:ext cx="3096345" cy="50405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tr-TR" sz="1400" dirty="0">
                <a:solidFill>
                  <a:srgbClr val="00B050"/>
                </a:solidFill>
              </a:rPr>
              <a:t>DENETİM MASASINI KULLANMA</a:t>
            </a:r>
          </a:p>
        </p:txBody>
      </p:sp>
      <p:pic>
        <p:nvPicPr>
          <p:cNvPr id="6146" name="Picture 2"/>
          <p:cNvPicPr>
            <a:picLocks noChangeAspect="1" noChangeArrowheads="1"/>
          </p:cNvPicPr>
          <p:nvPr/>
        </p:nvPicPr>
        <p:blipFill>
          <a:blip r:embed="rId2" cstate="print"/>
          <a:srcRect/>
          <a:stretch>
            <a:fillRect/>
          </a:stretch>
        </p:blipFill>
        <p:spPr bwMode="auto">
          <a:xfrm>
            <a:off x="251520" y="1916832"/>
            <a:ext cx="5760640" cy="4182383"/>
          </a:xfrm>
          <a:prstGeom prst="rect">
            <a:avLst/>
          </a:prstGeom>
          <a:noFill/>
          <a:ln w="9525">
            <a:noFill/>
            <a:miter lim="800000"/>
            <a:headEnd/>
            <a:tailEnd/>
          </a:ln>
        </p:spPr>
      </p:pic>
      <p:sp>
        <p:nvSpPr>
          <p:cNvPr id="10" name="Satır Belirtme Çizgisi 1 (Diğer Çubuk) 9"/>
          <p:cNvSpPr/>
          <p:nvPr/>
        </p:nvSpPr>
        <p:spPr>
          <a:xfrm>
            <a:off x="6300192" y="2591211"/>
            <a:ext cx="2592288" cy="3502085"/>
          </a:xfrm>
          <a:prstGeom prst="accentCallout1">
            <a:avLst>
              <a:gd name="adj1" fmla="val 20615"/>
              <a:gd name="adj2" fmla="val -4350"/>
              <a:gd name="adj3" fmla="val 30160"/>
              <a:gd name="adj4" fmla="val -21534"/>
            </a:avLst>
          </a:prstGeom>
          <a:ln w="28575">
            <a:solidFill>
              <a:srgbClr val="FF0000"/>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r>
              <a:rPr lang="tr-TR" dirty="0" smtClean="0">
                <a:solidFill>
                  <a:schemeClr val="accent1">
                    <a:lumMod val="75000"/>
                  </a:schemeClr>
                </a:solidFill>
              </a:rPr>
              <a:t>Kaldırılmak istenen programı tıklatıp, Kaldır butonuna basılır.</a:t>
            </a:r>
            <a:endParaRPr lang="tr-TR" dirty="0">
              <a:ln w="38100">
                <a:solidFill>
                  <a:schemeClr val="tx1"/>
                </a:solidFill>
              </a:ln>
              <a:solidFill>
                <a:schemeClr val="accent1">
                  <a:lumMod val="75000"/>
                </a:schemeClr>
              </a:solidFill>
            </a:endParaRPr>
          </a:p>
        </p:txBody>
      </p:sp>
    </p:spTree>
    <p:extLst>
      <p:ext uri="{BB962C8B-B14F-4D97-AF65-F5344CB8AC3E}">
        <p14:creationId xmlns:p14="http://schemas.microsoft.com/office/powerpoint/2010/main" xmlns="" val="293796522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p:cNvSpPr txBox="1">
            <a:spLocks/>
          </p:cNvSpPr>
          <p:nvPr/>
        </p:nvSpPr>
        <p:spPr>
          <a:xfrm>
            <a:off x="5940152" y="44624"/>
            <a:ext cx="2952329"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tr-TR" sz="1400" dirty="0" smtClean="0"/>
              <a:t>İŞLETİM SİSTEMİNİ KULLANMA</a:t>
            </a:r>
            <a:endParaRPr lang="tr-TR" sz="1400" dirty="0"/>
          </a:p>
        </p:txBody>
      </p:sp>
      <p:sp>
        <p:nvSpPr>
          <p:cNvPr id="6" name="Başlık 1"/>
          <p:cNvSpPr txBox="1">
            <a:spLocks/>
          </p:cNvSpPr>
          <p:nvPr/>
        </p:nvSpPr>
        <p:spPr>
          <a:xfrm>
            <a:off x="251520" y="44624"/>
            <a:ext cx="2952329"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tr-TR" sz="1400" dirty="0" smtClean="0"/>
              <a:t>BİLGİSAYAR KULLANMA</a:t>
            </a:r>
            <a:endParaRPr lang="tr-TR" sz="1400" dirty="0"/>
          </a:p>
        </p:txBody>
      </p:sp>
      <p:sp>
        <p:nvSpPr>
          <p:cNvPr id="8" name="Başlık 2"/>
          <p:cNvSpPr txBox="1">
            <a:spLocks/>
          </p:cNvSpPr>
          <p:nvPr/>
        </p:nvSpPr>
        <p:spPr>
          <a:xfrm>
            <a:off x="690032" y="404664"/>
            <a:ext cx="7772400" cy="1524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tr-TR" dirty="0"/>
          </a:p>
        </p:txBody>
      </p:sp>
      <p:sp>
        <p:nvSpPr>
          <p:cNvPr id="11" name="Başlık 2"/>
          <p:cNvSpPr txBox="1">
            <a:spLocks/>
          </p:cNvSpPr>
          <p:nvPr/>
        </p:nvSpPr>
        <p:spPr>
          <a:xfrm>
            <a:off x="374848" y="520088"/>
            <a:ext cx="8229600" cy="1252728"/>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tr-TR" sz="2800" dirty="0">
                <a:solidFill>
                  <a:schemeClr val="bg1"/>
                </a:solidFill>
              </a:rPr>
              <a:t>DENETİM </a:t>
            </a:r>
            <a:r>
              <a:rPr lang="tr-TR" sz="2800" dirty="0" smtClean="0">
                <a:solidFill>
                  <a:schemeClr val="bg1"/>
                </a:solidFill>
              </a:rPr>
              <a:t>MASASI ÖĞELERİ</a:t>
            </a:r>
            <a:br>
              <a:rPr lang="tr-TR" sz="2800" dirty="0" smtClean="0">
                <a:solidFill>
                  <a:schemeClr val="bg1"/>
                </a:solidFill>
              </a:rPr>
            </a:br>
            <a:r>
              <a:rPr lang="tr-TR" sz="3700" dirty="0" smtClean="0">
                <a:solidFill>
                  <a:schemeClr val="bg1"/>
                </a:solidFill>
              </a:rPr>
              <a:t>KULLANICI HESAPLARI</a:t>
            </a:r>
            <a:endParaRPr lang="tr-TR" sz="3700" dirty="0">
              <a:solidFill>
                <a:schemeClr val="bg1"/>
              </a:solidFill>
            </a:endParaRPr>
          </a:p>
        </p:txBody>
      </p:sp>
      <p:sp>
        <p:nvSpPr>
          <p:cNvPr id="17" name="Başlık 2"/>
          <p:cNvSpPr txBox="1">
            <a:spLocks/>
          </p:cNvSpPr>
          <p:nvPr/>
        </p:nvSpPr>
        <p:spPr>
          <a:xfrm>
            <a:off x="5724128" y="6334472"/>
            <a:ext cx="3096345" cy="50405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tr-TR" sz="1400" dirty="0">
                <a:solidFill>
                  <a:srgbClr val="00B050"/>
                </a:solidFill>
              </a:rPr>
              <a:t>DENETİM MASASINI KULLANMA</a:t>
            </a:r>
          </a:p>
        </p:txBody>
      </p:sp>
      <p:pic>
        <p:nvPicPr>
          <p:cNvPr id="5122" name="Picture 2" descr="D:\RESİMLER\PNG\all\user-femme.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178694" y="645228"/>
            <a:ext cx="1487628" cy="1487628"/>
          </a:xfrm>
          <a:prstGeom prst="rect">
            <a:avLst/>
          </a:prstGeom>
          <a:noFill/>
          <a:extLst>
            <a:ext uri="{909E8E84-426E-40DD-AFC4-6F175D3DCCD1}">
              <a14:hiddenFill xmlns:a14="http://schemas.microsoft.com/office/drawing/2010/main" xmlns="">
                <a:solidFill>
                  <a:srgbClr val="FFFFFF"/>
                </a:solidFill>
              </a14:hiddenFill>
            </a:ext>
          </a:extLst>
        </p:spPr>
      </p:pic>
      <p:pic>
        <p:nvPicPr>
          <p:cNvPr id="5123" name="Picture 3" descr="D:\RESİMLER\PNG\all\User.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508105" y="634477"/>
            <a:ext cx="1498379" cy="1498379"/>
          </a:xfrm>
          <a:prstGeom prst="rect">
            <a:avLst/>
          </a:prstGeom>
          <a:noFill/>
          <a:extLst>
            <a:ext uri="{909E8E84-426E-40DD-AFC4-6F175D3DCCD1}">
              <a14:hiddenFill xmlns:a14="http://schemas.microsoft.com/office/drawing/2010/main" xmlns="">
                <a:solidFill>
                  <a:srgbClr val="FFFFFF"/>
                </a:solidFill>
              </a14:hiddenFill>
            </a:ext>
          </a:extLst>
        </p:spPr>
      </p:pic>
      <p:pic>
        <p:nvPicPr>
          <p:cNvPr id="13" name="Picture 2"/>
          <p:cNvPicPr>
            <a:picLocks noChangeAspect="1" noChangeArrowheads="1"/>
          </p:cNvPicPr>
          <p:nvPr/>
        </p:nvPicPr>
        <p:blipFill>
          <a:blip r:embed="rId4" cstate="print"/>
          <a:srcRect/>
          <a:stretch>
            <a:fillRect/>
          </a:stretch>
        </p:blipFill>
        <p:spPr bwMode="auto">
          <a:xfrm>
            <a:off x="251520" y="2780928"/>
            <a:ext cx="4824536" cy="2915300"/>
          </a:xfrm>
          <a:prstGeom prst="rect">
            <a:avLst/>
          </a:prstGeom>
          <a:noFill/>
          <a:ln w="9525">
            <a:noFill/>
            <a:miter lim="800000"/>
            <a:headEnd/>
            <a:tailEnd/>
          </a:ln>
        </p:spPr>
      </p:pic>
      <p:sp>
        <p:nvSpPr>
          <p:cNvPr id="10" name="Satır Belirtme Çizgisi 1 (Diğer Çubuk) 9"/>
          <p:cNvSpPr/>
          <p:nvPr/>
        </p:nvSpPr>
        <p:spPr>
          <a:xfrm>
            <a:off x="5364087" y="2591211"/>
            <a:ext cx="3528393" cy="3502085"/>
          </a:xfrm>
          <a:prstGeom prst="accentCallout1">
            <a:avLst>
              <a:gd name="adj1" fmla="val 18750"/>
              <a:gd name="adj2" fmla="val -4261"/>
              <a:gd name="adj3" fmla="val 50698"/>
              <a:gd name="adj4" fmla="val -60593"/>
            </a:avLst>
          </a:prstGeom>
          <a:ln w="28575">
            <a:solidFill>
              <a:srgbClr val="FF0000"/>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r>
              <a:rPr lang="tr-TR" sz="1400" dirty="0">
                <a:solidFill>
                  <a:schemeClr val="accent1">
                    <a:lumMod val="75000"/>
                  </a:schemeClr>
                </a:solidFill>
              </a:rPr>
              <a:t>KULLANICI HESABI NEDİR?</a:t>
            </a:r>
            <a:br>
              <a:rPr lang="tr-TR" sz="1400" dirty="0">
                <a:solidFill>
                  <a:schemeClr val="accent1">
                    <a:lumMod val="75000"/>
                  </a:schemeClr>
                </a:solidFill>
              </a:rPr>
            </a:br>
            <a:r>
              <a:rPr lang="tr-TR" sz="1400" dirty="0">
                <a:solidFill>
                  <a:schemeClr val="accent1">
                    <a:lumMod val="75000"/>
                  </a:schemeClr>
                </a:solidFill>
              </a:rPr>
              <a:t/>
            </a:r>
            <a:br>
              <a:rPr lang="tr-TR" sz="1400" dirty="0">
                <a:solidFill>
                  <a:schemeClr val="accent1">
                    <a:lumMod val="75000"/>
                  </a:schemeClr>
                </a:solidFill>
              </a:rPr>
            </a:br>
            <a:r>
              <a:rPr lang="tr-TR" sz="1400" dirty="0">
                <a:solidFill>
                  <a:schemeClr val="accent1">
                    <a:lumMod val="75000"/>
                  </a:schemeClr>
                </a:solidFill>
              </a:rPr>
              <a:t>Kullanıcı hesabı, Windows'a erişiminizin olduğu dosya ve klasörleri, bilgisayarda yapabileceğiniz değişiklikleri ve masaüstü arka planı veya ekran koruyucu gibi kişisel tercihlerinizi bildiren bir bilgi koleksiyonudur. </a:t>
            </a:r>
          </a:p>
          <a:p>
            <a:pPr algn="ctr"/>
            <a:endParaRPr lang="tr-TR" sz="1400" dirty="0">
              <a:solidFill>
                <a:schemeClr val="accent1">
                  <a:lumMod val="75000"/>
                </a:schemeClr>
              </a:solidFill>
            </a:endParaRPr>
          </a:p>
          <a:p>
            <a:r>
              <a:rPr lang="tr-TR" sz="1400" dirty="0">
                <a:solidFill>
                  <a:schemeClr val="accent1">
                    <a:lumMod val="75000"/>
                  </a:schemeClr>
                </a:solidFill>
              </a:rPr>
              <a:t>Kullanıcı hesapları, bilgisayarı birden çok kişiyle paylaşmanızı ve aynı zamanda kendi dosya ve ayarlarınıza sahip olmanızı sağlar. Her kişi kendi kullanıcı hesabına bir kullanıcı adı ve parolayla erişir. </a:t>
            </a:r>
          </a:p>
        </p:txBody>
      </p:sp>
      <p:sp>
        <p:nvSpPr>
          <p:cNvPr id="14" name="13 Oval"/>
          <p:cNvSpPr/>
          <p:nvPr/>
        </p:nvSpPr>
        <p:spPr>
          <a:xfrm>
            <a:off x="2699792" y="4221088"/>
            <a:ext cx="576064" cy="576064"/>
          </a:xfrm>
          <a:prstGeom prst="ellipse">
            <a:avLst/>
          </a:prstGeom>
          <a:noFill/>
          <a:ln w="28575">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tr-TR"/>
          </a:p>
        </p:txBody>
      </p:sp>
    </p:spTree>
    <p:extLst>
      <p:ext uri="{BB962C8B-B14F-4D97-AF65-F5344CB8AC3E}">
        <p14:creationId xmlns:p14="http://schemas.microsoft.com/office/powerpoint/2010/main" xmlns="" val="422744985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lum bright="70000" contrast="-70000"/>
            <a:extLst>
              <a:ext uri="{BEBA8EAE-BF5A-486C-A8C5-ECC9F3942E4B}">
                <a14:imgProps xmlns:a14="http://schemas.microsoft.com/office/drawing/2010/main" xmlns="">
                  <a14:imgLayer r:embed="rId3">
                    <a14:imgEffect>
                      <a14:artisticCrisscrossEtching/>
                    </a14:imgEffect>
                  </a14:imgLayer>
                </a14:imgProps>
              </a:ext>
              <a:ext uri="{28A0092B-C50C-407E-A947-70E740481C1C}">
                <a14:useLocalDpi xmlns:a14="http://schemas.microsoft.com/office/drawing/2010/main" xmlns="" val="0"/>
              </a:ext>
            </a:extLst>
          </a:blip>
          <a:srcRect/>
          <a:stretch>
            <a:fillRect/>
          </a:stretch>
        </p:blipFill>
        <p:spPr bwMode="auto">
          <a:xfrm>
            <a:off x="2195736" y="2132856"/>
            <a:ext cx="4824535" cy="4824535"/>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Başlık 1"/>
          <p:cNvSpPr txBox="1">
            <a:spLocks/>
          </p:cNvSpPr>
          <p:nvPr/>
        </p:nvSpPr>
        <p:spPr>
          <a:xfrm>
            <a:off x="5940152" y="44624"/>
            <a:ext cx="2952329"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tr-TR" sz="1400" dirty="0" smtClean="0"/>
              <a:t>İŞLETİM SİSTEMİNİ KULLANMA</a:t>
            </a:r>
            <a:endParaRPr lang="tr-TR" sz="1400" dirty="0"/>
          </a:p>
        </p:txBody>
      </p:sp>
      <p:sp>
        <p:nvSpPr>
          <p:cNvPr id="6" name="Başlık 1"/>
          <p:cNvSpPr txBox="1">
            <a:spLocks/>
          </p:cNvSpPr>
          <p:nvPr/>
        </p:nvSpPr>
        <p:spPr>
          <a:xfrm>
            <a:off x="251520" y="44624"/>
            <a:ext cx="2952329"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tr-TR" sz="1400" dirty="0" smtClean="0"/>
              <a:t>BİLGİSAYAR KULLANMA</a:t>
            </a:r>
            <a:endParaRPr lang="tr-TR" sz="1400" dirty="0"/>
          </a:p>
        </p:txBody>
      </p:sp>
      <p:sp>
        <p:nvSpPr>
          <p:cNvPr id="8" name="Başlık 2"/>
          <p:cNvSpPr txBox="1">
            <a:spLocks/>
          </p:cNvSpPr>
          <p:nvPr/>
        </p:nvSpPr>
        <p:spPr>
          <a:xfrm>
            <a:off x="690032" y="404664"/>
            <a:ext cx="7772400" cy="1524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tr-TR" dirty="0"/>
          </a:p>
        </p:txBody>
      </p:sp>
      <p:sp>
        <p:nvSpPr>
          <p:cNvPr id="11" name="Başlık 2"/>
          <p:cNvSpPr txBox="1">
            <a:spLocks/>
          </p:cNvSpPr>
          <p:nvPr/>
        </p:nvSpPr>
        <p:spPr>
          <a:xfrm>
            <a:off x="374848" y="520088"/>
            <a:ext cx="8229600" cy="1252728"/>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tr-TR" sz="2800" dirty="0">
                <a:solidFill>
                  <a:schemeClr val="bg1"/>
                </a:solidFill>
              </a:rPr>
              <a:t>DENETİM </a:t>
            </a:r>
            <a:r>
              <a:rPr lang="tr-TR" sz="2800" dirty="0" smtClean="0">
                <a:solidFill>
                  <a:schemeClr val="bg1"/>
                </a:solidFill>
              </a:rPr>
              <a:t>MASASI ÖĞELERİ</a:t>
            </a:r>
            <a:br>
              <a:rPr lang="tr-TR" sz="2800" dirty="0" smtClean="0">
                <a:solidFill>
                  <a:schemeClr val="bg1"/>
                </a:solidFill>
              </a:rPr>
            </a:br>
            <a:r>
              <a:rPr lang="tr-TR" sz="3700" dirty="0" smtClean="0">
                <a:solidFill>
                  <a:schemeClr val="bg1"/>
                </a:solidFill>
              </a:rPr>
              <a:t>KULLANICI HESAPLARI</a:t>
            </a:r>
            <a:endParaRPr lang="tr-TR" sz="3700" dirty="0">
              <a:solidFill>
                <a:schemeClr val="bg1"/>
              </a:solidFill>
            </a:endParaRPr>
          </a:p>
        </p:txBody>
      </p:sp>
      <p:sp>
        <p:nvSpPr>
          <p:cNvPr id="17" name="Başlık 2"/>
          <p:cNvSpPr txBox="1">
            <a:spLocks/>
          </p:cNvSpPr>
          <p:nvPr/>
        </p:nvSpPr>
        <p:spPr>
          <a:xfrm>
            <a:off x="5724128" y="6334472"/>
            <a:ext cx="3096345" cy="50405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tr-TR" sz="1400" dirty="0">
                <a:solidFill>
                  <a:srgbClr val="00B050"/>
                </a:solidFill>
              </a:rPr>
              <a:t>DENETİM MASASINI KULLANMA</a:t>
            </a:r>
          </a:p>
        </p:txBody>
      </p:sp>
      <p:pic>
        <p:nvPicPr>
          <p:cNvPr id="5122" name="Picture 2" descr="D:\RESİMLER\PNG\all\user-femme.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178694" y="645228"/>
            <a:ext cx="1487628" cy="1487628"/>
          </a:xfrm>
          <a:prstGeom prst="rect">
            <a:avLst/>
          </a:prstGeom>
          <a:noFill/>
          <a:extLst>
            <a:ext uri="{909E8E84-426E-40DD-AFC4-6F175D3DCCD1}">
              <a14:hiddenFill xmlns:a14="http://schemas.microsoft.com/office/drawing/2010/main" xmlns="">
                <a:solidFill>
                  <a:srgbClr val="FFFFFF"/>
                </a:solidFill>
              </a14:hiddenFill>
            </a:ext>
          </a:extLst>
        </p:spPr>
      </p:pic>
      <p:pic>
        <p:nvPicPr>
          <p:cNvPr id="5123" name="Picture 3" descr="D:\RESİMLER\PNG\all\User.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508105" y="634477"/>
            <a:ext cx="1498379" cy="1498379"/>
          </a:xfrm>
          <a:prstGeom prst="rect">
            <a:avLst/>
          </a:prstGeom>
          <a:noFill/>
          <a:extLst>
            <a:ext uri="{909E8E84-426E-40DD-AFC4-6F175D3DCCD1}">
              <a14:hiddenFill xmlns:a14="http://schemas.microsoft.com/office/drawing/2010/main" xmlns="">
                <a:solidFill>
                  <a:srgbClr val="FFFFFF"/>
                </a:solidFill>
              </a14:hiddenFill>
            </a:ext>
          </a:extLst>
        </p:spPr>
      </p:pic>
      <p:pic>
        <p:nvPicPr>
          <p:cNvPr id="6146" name="Picture 2"/>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244502" y="2591211"/>
            <a:ext cx="4730105" cy="360094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0" name="Satır Belirtme Çizgisi 1 (Diğer Çubuk) 9"/>
          <p:cNvSpPr/>
          <p:nvPr/>
        </p:nvSpPr>
        <p:spPr>
          <a:xfrm>
            <a:off x="5508104" y="2591211"/>
            <a:ext cx="3312369" cy="3502085"/>
          </a:xfrm>
          <a:prstGeom prst="accentCallout1">
            <a:avLst>
              <a:gd name="adj1" fmla="val 57915"/>
              <a:gd name="adj2" fmla="val -3995"/>
              <a:gd name="adj3" fmla="val 33051"/>
              <a:gd name="adj4" fmla="val -31198"/>
            </a:avLst>
          </a:prstGeom>
          <a:ln w="28575">
            <a:solidFill>
              <a:schemeClr val="bg2">
                <a:lumMod val="50000"/>
              </a:schemeClr>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r>
              <a:rPr lang="tr-TR" sz="1400" dirty="0">
                <a:solidFill>
                  <a:schemeClr val="accent1">
                    <a:lumMod val="75000"/>
                  </a:schemeClr>
                </a:solidFill>
              </a:rPr>
              <a:t>KULLANICI HESABI TÜRLERİ</a:t>
            </a:r>
            <a:br>
              <a:rPr lang="tr-TR" sz="1400" dirty="0">
                <a:solidFill>
                  <a:schemeClr val="accent1">
                    <a:lumMod val="75000"/>
                  </a:schemeClr>
                </a:solidFill>
              </a:rPr>
            </a:br>
            <a:r>
              <a:rPr lang="tr-TR" sz="1400" dirty="0">
                <a:solidFill>
                  <a:schemeClr val="accent1">
                    <a:lumMod val="75000"/>
                  </a:schemeClr>
                </a:solidFill>
              </a:rPr>
              <a:t/>
            </a:r>
            <a:br>
              <a:rPr lang="tr-TR" sz="1400" dirty="0">
                <a:solidFill>
                  <a:schemeClr val="accent1">
                    <a:lumMod val="75000"/>
                  </a:schemeClr>
                </a:solidFill>
              </a:rPr>
            </a:br>
            <a:r>
              <a:rPr lang="tr-TR" sz="1400" dirty="0">
                <a:solidFill>
                  <a:schemeClr val="accent1">
                    <a:lumMod val="75000"/>
                  </a:schemeClr>
                </a:solidFill>
              </a:rPr>
              <a:t>Üç hesap türü vardır: Her tür kullanıcılara bilgisayar üzerinde farklı bir denetim düzeyi sağlar:</a:t>
            </a:r>
          </a:p>
          <a:p>
            <a:endParaRPr lang="tr-TR" sz="1400" dirty="0">
              <a:solidFill>
                <a:schemeClr val="accent1">
                  <a:lumMod val="75000"/>
                </a:schemeClr>
              </a:solidFill>
            </a:endParaRPr>
          </a:p>
          <a:p>
            <a:r>
              <a:rPr lang="tr-TR" sz="1400" b="1" i="1" dirty="0">
                <a:solidFill>
                  <a:schemeClr val="accent1">
                    <a:lumMod val="75000"/>
                  </a:schemeClr>
                </a:solidFill>
              </a:rPr>
              <a:t>Standart hesaplar </a:t>
            </a:r>
            <a:r>
              <a:rPr lang="tr-TR" sz="1400" dirty="0">
                <a:solidFill>
                  <a:schemeClr val="accent1">
                    <a:lumMod val="75000"/>
                  </a:schemeClr>
                </a:solidFill>
              </a:rPr>
              <a:t>günlük bilgisayar kullanımı içindir.</a:t>
            </a:r>
          </a:p>
          <a:p>
            <a:endParaRPr lang="tr-TR" sz="1400" dirty="0">
              <a:solidFill>
                <a:schemeClr val="accent1">
                  <a:lumMod val="75000"/>
                </a:schemeClr>
              </a:solidFill>
            </a:endParaRPr>
          </a:p>
          <a:p>
            <a:r>
              <a:rPr lang="tr-TR" sz="1400" b="1" i="1" dirty="0">
                <a:solidFill>
                  <a:schemeClr val="accent1">
                    <a:lumMod val="75000"/>
                  </a:schemeClr>
                </a:solidFill>
              </a:rPr>
              <a:t>Yönetici hesapları </a:t>
            </a:r>
            <a:r>
              <a:rPr lang="tr-TR" sz="1400" dirty="0">
                <a:solidFill>
                  <a:schemeClr val="accent1">
                    <a:lumMod val="75000"/>
                  </a:schemeClr>
                </a:solidFill>
              </a:rPr>
              <a:t>bilgisayar üzerinde en yüksek düzeyde denetim sağlar ve yalnızca gerekli olduğunda kullanılmalıdır.</a:t>
            </a:r>
          </a:p>
          <a:p>
            <a:endParaRPr lang="tr-TR" sz="1400" dirty="0">
              <a:solidFill>
                <a:schemeClr val="accent1">
                  <a:lumMod val="75000"/>
                </a:schemeClr>
              </a:solidFill>
            </a:endParaRPr>
          </a:p>
          <a:p>
            <a:r>
              <a:rPr lang="tr-TR" sz="1400" b="1" i="1" dirty="0">
                <a:solidFill>
                  <a:schemeClr val="accent1">
                    <a:lumMod val="75000"/>
                  </a:schemeClr>
                </a:solidFill>
              </a:rPr>
              <a:t>Konuk hesapları</a:t>
            </a:r>
            <a:r>
              <a:rPr lang="tr-TR" sz="1400" dirty="0">
                <a:solidFill>
                  <a:schemeClr val="accent1">
                    <a:lumMod val="75000"/>
                  </a:schemeClr>
                </a:solidFill>
              </a:rPr>
              <a:t>, özellikle bilgisayarı geçici olarak kullanmaları gereken kişilere yöneliktir. </a:t>
            </a:r>
          </a:p>
        </p:txBody>
      </p:sp>
    </p:spTree>
    <p:extLst>
      <p:ext uri="{BB962C8B-B14F-4D97-AF65-F5344CB8AC3E}">
        <p14:creationId xmlns:p14="http://schemas.microsoft.com/office/powerpoint/2010/main" xmlns="" val="8520106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lum bright="70000" contrast="-70000"/>
            <a:extLst>
              <a:ext uri="{BEBA8EAE-BF5A-486C-A8C5-ECC9F3942E4B}">
                <a14:imgProps xmlns:a14="http://schemas.microsoft.com/office/drawing/2010/main" xmlns="">
                  <a14:imgLayer r:embed="rId3">
                    <a14:imgEffect>
                      <a14:artisticCrisscrossEtching/>
                    </a14:imgEffect>
                  </a14:imgLayer>
                </a14:imgProps>
              </a:ext>
              <a:ext uri="{28A0092B-C50C-407E-A947-70E740481C1C}">
                <a14:useLocalDpi xmlns:a14="http://schemas.microsoft.com/office/drawing/2010/main" xmlns="" val="0"/>
              </a:ext>
            </a:extLst>
          </a:blip>
          <a:srcRect/>
          <a:stretch>
            <a:fillRect/>
          </a:stretch>
        </p:blipFill>
        <p:spPr bwMode="auto">
          <a:xfrm>
            <a:off x="2195736" y="2132856"/>
            <a:ext cx="4824535" cy="4824535"/>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Başlık 2"/>
          <p:cNvSpPr>
            <a:spLocks noGrp="1"/>
          </p:cNvSpPr>
          <p:nvPr>
            <p:ph type="title"/>
          </p:nvPr>
        </p:nvSpPr>
        <p:spPr>
          <a:xfrm>
            <a:off x="493203" y="3472416"/>
            <a:ext cx="8229600" cy="1612768"/>
          </a:xfrm>
        </p:spPr>
        <p:txBody>
          <a:bodyPr>
            <a:normAutofit fontScale="90000"/>
          </a:bodyPr>
          <a:lstStyle/>
          <a:p>
            <a:r>
              <a:rPr lang="tr-TR" dirty="0" smtClean="0">
                <a:solidFill>
                  <a:srgbClr val="C00000"/>
                </a:solidFill>
              </a:rPr>
              <a:t>WINDOWS XP’DE</a:t>
            </a:r>
            <a:br>
              <a:rPr lang="tr-TR" dirty="0" smtClean="0">
                <a:solidFill>
                  <a:srgbClr val="C00000"/>
                </a:solidFill>
              </a:rPr>
            </a:br>
            <a:r>
              <a:rPr lang="tr-TR" dirty="0" smtClean="0">
                <a:solidFill>
                  <a:srgbClr val="C00000"/>
                </a:solidFill>
              </a:rPr>
              <a:t>BİLGİSAYARI DÜZGÜN BİR ŞEKİLDE KAPATMA</a:t>
            </a:r>
            <a:endParaRPr lang="tr-TR" dirty="0">
              <a:solidFill>
                <a:srgbClr val="C00000"/>
              </a:solidFill>
            </a:endParaRPr>
          </a:p>
        </p:txBody>
      </p:sp>
      <p:sp>
        <p:nvSpPr>
          <p:cNvPr id="5" name="Başlık 1"/>
          <p:cNvSpPr txBox="1">
            <a:spLocks/>
          </p:cNvSpPr>
          <p:nvPr/>
        </p:nvSpPr>
        <p:spPr>
          <a:xfrm>
            <a:off x="5940152" y="44624"/>
            <a:ext cx="2952329"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tr-TR" sz="1400" dirty="0" smtClean="0"/>
              <a:t>İŞLETİM SİSTEMİNİ KULLANMA</a:t>
            </a:r>
            <a:endParaRPr lang="tr-TR" sz="1400" dirty="0"/>
          </a:p>
        </p:txBody>
      </p:sp>
      <p:sp>
        <p:nvSpPr>
          <p:cNvPr id="6" name="Başlık 1"/>
          <p:cNvSpPr txBox="1">
            <a:spLocks/>
          </p:cNvSpPr>
          <p:nvPr/>
        </p:nvSpPr>
        <p:spPr>
          <a:xfrm>
            <a:off x="251520" y="44624"/>
            <a:ext cx="2952329"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tr-TR" sz="1400" dirty="0" smtClean="0"/>
              <a:t>BİLGİSAYAR KULLANMA</a:t>
            </a:r>
            <a:endParaRPr lang="tr-TR" sz="1400" dirty="0"/>
          </a:p>
        </p:txBody>
      </p:sp>
      <p:sp>
        <p:nvSpPr>
          <p:cNvPr id="8" name="Başlık 2"/>
          <p:cNvSpPr txBox="1">
            <a:spLocks/>
          </p:cNvSpPr>
          <p:nvPr/>
        </p:nvSpPr>
        <p:spPr>
          <a:xfrm>
            <a:off x="690032" y="404664"/>
            <a:ext cx="7772400" cy="1524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tr-TR" dirty="0"/>
          </a:p>
        </p:txBody>
      </p:sp>
      <p:sp>
        <p:nvSpPr>
          <p:cNvPr id="9" name="Başlık 2"/>
          <p:cNvSpPr txBox="1">
            <a:spLocks/>
          </p:cNvSpPr>
          <p:nvPr/>
        </p:nvSpPr>
        <p:spPr>
          <a:xfrm>
            <a:off x="6012161" y="6334472"/>
            <a:ext cx="2880320" cy="50405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tr-TR" sz="1400" dirty="0" smtClean="0">
                <a:solidFill>
                  <a:schemeClr val="accent3">
                    <a:lumMod val="50000"/>
                  </a:schemeClr>
                </a:solidFill>
              </a:rPr>
              <a:t>BİLGİSAYARDA İLK ADIM</a:t>
            </a:r>
            <a:endParaRPr lang="tr-TR" sz="1400" dirty="0">
              <a:solidFill>
                <a:schemeClr val="accent3">
                  <a:lumMod val="50000"/>
                </a:schemeClr>
              </a:solidFill>
            </a:endParaRPr>
          </a:p>
        </p:txBody>
      </p:sp>
    </p:spTree>
    <p:extLst>
      <p:ext uri="{BB962C8B-B14F-4D97-AF65-F5344CB8AC3E}">
        <p14:creationId xmlns:p14="http://schemas.microsoft.com/office/powerpoint/2010/main" xmlns="" val="102172092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lum bright="70000" contrast="-70000"/>
            <a:extLst>
              <a:ext uri="{BEBA8EAE-BF5A-486C-A8C5-ECC9F3942E4B}">
                <a14:imgProps xmlns:a14="http://schemas.microsoft.com/office/drawing/2010/main" xmlns="">
                  <a14:imgLayer r:embed="rId3">
                    <a14:imgEffect>
                      <a14:artisticCrisscrossEtching/>
                    </a14:imgEffect>
                  </a14:imgLayer>
                </a14:imgProps>
              </a:ext>
              <a:ext uri="{28A0092B-C50C-407E-A947-70E740481C1C}">
                <a14:useLocalDpi xmlns:a14="http://schemas.microsoft.com/office/drawing/2010/main" xmlns="" val="0"/>
              </a:ext>
            </a:extLst>
          </a:blip>
          <a:srcRect/>
          <a:stretch>
            <a:fillRect/>
          </a:stretch>
        </p:blipFill>
        <p:spPr bwMode="auto">
          <a:xfrm>
            <a:off x="2195736" y="2132856"/>
            <a:ext cx="4824535" cy="4824535"/>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Başlık 1"/>
          <p:cNvSpPr txBox="1">
            <a:spLocks/>
          </p:cNvSpPr>
          <p:nvPr/>
        </p:nvSpPr>
        <p:spPr>
          <a:xfrm>
            <a:off x="5940152" y="44624"/>
            <a:ext cx="2952329"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tr-TR" sz="1400" dirty="0" smtClean="0"/>
              <a:t>İŞLETİM SİSTEMİNİ KULLANMA</a:t>
            </a:r>
            <a:endParaRPr lang="tr-TR" sz="1400" dirty="0"/>
          </a:p>
        </p:txBody>
      </p:sp>
      <p:sp>
        <p:nvSpPr>
          <p:cNvPr id="6" name="Başlık 1"/>
          <p:cNvSpPr txBox="1">
            <a:spLocks/>
          </p:cNvSpPr>
          <p:nvPr/>
        </p:nvSpPr>
        <p:spPr>
          <a:xfrm>
            <a:off x="251520" y="44624"/>
            <a:ext cx="2952329"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tr-TR" sz="1400" dirty="0" smtClean="0"/>
              <a:t>BİLGİSAYAR KULLANMA</a:t>
            </a:r>
            <a:endParaRPr lang="tr-TR" sz="1400" dirty="0"/>
          </a:p>
        </p:txBody>
      </p:sp>
      <p:sp>
        <p:nvSpPr>
          <p:cNvPr id="8" name="Başlık 2"/>
          <p:cNvSpPr txBox="1">
            <a:spLocks/>
          </p:cNvSpPr>
          <p:nvPr/>
        </p:nvSpPr>
        <p:spPr>
          <a:xfrm>
            <a:off x="690032" y="404664"/>
            <a:ext cx="7772400" cy="1524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tr-TR" dirty="0"/>
          </a:p>
        </p:txBody>
      </p:sp>
      <p:sp>
        <p:nvSpPr>
          <p:cNvPr id="11" name="Başlık 2"/>
          <p:cNvSpPr txBox="1">
            <a:spLocks/>
          </p:cNvSpPr>
          <p:nvPr/>
        </p:nvSpPr>
        <p:spPr>
          <a:xfrm>
            <a:off x="374848" y="520088"/>
            <a:ext cx="8229600" cy="1252728"/>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tr-TR" sz="2800" dirty="0">
                <a:solidFill>
                  <a:schemeClr val="bg1"/>
                </a:solidFill>
              </a:rPr>
              <a:t>DENETİM </a:t>
            </a:r>
            <a:r>
              <a:rPr lang="tr-TR" sz="2800" dirty="0" smtClean="0">
                <a:solidFill>
                  <a:schemeClr val="bg1"/>
                </a:solidFill>
              </a:rPr>
              <a:t>MASASI ÖĞELERİ</a:t>
            </a:r>
            <a:br>
              <a:rPr lang="tr-TR" sz="2800" dirty="0" smtClean="0">
                <a:solidFill>
                  <a:schemeClr val="bg1"/>
                </a:solidFill>
              </a:rPr>
            </a:br>
            <a:r>
              <a:rPr lang="tr-TR" sz="3700" dirty="0" smtClean="0">
                <a:solidFill>
                  <a:schemeClr val="bg1"/>
                </a:solidFill>
              </a:rPr>
              <a:t>BÖLGE ve DİL</a:t>
            </a:r>
            <a:endParaRPr lang="tr-TR" sz="3700" dirty="0">
              <a:solidFill>
                <a:schemeClr val="bg1"/>
              </a:solidFill>
            </a:endParaRPr>
          </a:p>
        </p:txBody>
      </p:sp>
      <p:sp>
        <p:nvSpPr>
          <p:cNvPr id="17" name="Başlık 2"/>
          <p:cNvSpPr txBox="1">
            <a:spLocks/>
          </p:cNvSpPr>
          <p:nvPr/>
        </p:nvSpPr>
        <p:spPr>
          <a:xfrm>
            <a:off x="5724128" y="6334472"/>
            <a:ext cx="3096345" cy="50405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tr-TR" sz="1400" dirty="0">
                <a:solidFill>
                  <a:srgbClr val="00B050"/>
                </a:solidFill>
              </a:rPr>
              <a:t>DENETİM MASASINI KULLANMA</a:t>
            </a:r>
          </a:p>
        </p:txBody>
      </p:sp>
      <p:pic>
        <p:nvPicPr>
          <p:cNvPr id="7171"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66856" y="3140968"/>
            <a:ext cx="4356671" cy="181007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0" name="Satır Belirtme Çizgisi 1 (Diğer Çubuk) 9"/>
          <p:cNvSpPr/>
          <p:nvPr/>
        </p:nvSpPr>
        <p:spPr>
          <a:xfrm>
            <a:off x="5508104" y="2591211"/>
            <a:ext cx="3312369" cy="3502085"/>
          </a:xfrm>
          <a:prstGeom prst="accentCallout1">
            <a:avLst>
              <a:gd name="adj1" fmla="val 57915"/>
              <a:gd name="adj2" fmla="val -3995"/>
              <a:gd name="adj3" fmla="val 32678"/>
              <a:gd name="adj4" fmla="val -62353"/>
            </a:avLst>
          </a:prstGeom>
          <a:ln w="28575">
            <a:solidFill>
              <a:schemeClr val="bg2">
                <a:lumMod val="50000"/>
              </a:schemeClr>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r>
              <a:rPr lang="tr-TR" sz="1600" dirty="0">
                <a:solidFill>
                  <a:schemeClr val="accent1">
                    <a:lumMod val="75000"/>
                  </a:schemeClr>
                </a:solidFill>
              </a:rPr>
              <a:t>Windows'un ülke veya bölge ayarı (buna konum adı verilir), bulunduğunuz ülke veya bölgeyi belirtir. </a:t>
            </a:r>
          </a:p>
          <a:p>
            <a:r>
              <a:rPr lang="tr-TR" sz="1600" dirty="0">
                <a:solidFill>
                  <a:schemeClr val="accent1">
                    <a:lumMod val="75000"/>
                  </a:schemeClr>
                </a:solidFill>
              </a:rPr>
              <a:t/>
            </a:r>
            <a:br>
              <a:rPr lang="tr-TR" sz="1600" dirty="0">
                <a:solidFill>
                  <a:schemeClr val="accent1">
                    <a:lumMod val="75000"/>
                  </a:schemeClr>
                </a:solidFill>
              </a:rPr>
            </a:br>
            <a:r>
              <a:rPr lang="tr-TR" sz="1600" dirty="0">
                <a:solidFill>
                  <a:schemeClr val="accent1">
                    <a:lumMod val="75000"/>
                  </a:schemeClr>
                </a:solidFill>
              </a:rPr>
              <a:t>Bazı yazılım programları ve hizmetler bu ayara bağlı olarak size yerel bilgiler sağlar (örneğin, haberler ve hava durumu).</a:t>
            </a:r>
          </a:p>
        </p:txBody>
      </p:sp>
      <p:pic>
        <p:nvPicPr>
          <p:cNvPr id="7173" name="Picture 5" descr="D:\RESİMLER\PNG\all\Network\Globe Connecte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823199" y="540007"/>
            <a:ext cx="1892755" cy="1892755"/>
          </a:xfrm>
          <a:prstGeom prst="rect">
            <a:avLst/>
          </a:prstGeom>
          <a:noFill/>
          <a:extLst>
            <a:ext uri="{909E8E84-426E-40DD-AFC4-6F175D3DCCD1}">
              <a14:hiddenFill xmlns:a14="http://schemas.microsoft.com/office/drawing/2010/main" xmlns="">
                <a:solidFill>
                  <a:srgbClr val="FFFFFF"/>
                </a:solidFill>
              </a14:hiddenFill>
            </a:ext>
          </a:extLst>
        </p:spPr>
      </p:pic>
      <p:pic>
        <p:nvPicPr>
          <p:cNvPr id="7172" name="Picture 4" descr="D:\RESİMLER\PNG\all\Horloge.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615850" y="1380225"/>
            <a:ext cx="1096876" cy="109687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7994552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lum bright="70000" contrast="-70000"/>
            <a:extLst>
              <a:ext uri="{BEBA8EAE-BF5A-486C-A8C5-ECC9F3942E4B}">
                <a14:imgProps xmlns:a14="http://schemas.microsoft.com/office/drawing/2010/main" xmlns="">
                  <a14:imgLayer r:embed="rId3">
                    <a14:imgEffect>
                      <a14:artisticCrisscrossEtching/>
                    </a14:imgEffect>
                  </a14:imgLayer>
                </a14:imgProps>
              </a:ext>
              <a:ext uri="{28A0092B-C50C-407E-A947-70E740481C1C}">
                <a14:useLocalDpi xmlns:a14="http://schemas.microsoft.com/office/drawing/2010/main" xmlns="" val="0"/>
              </a:ext>
            </a:extLst>
          </a:blip>
          <a:srcRect/>
          <a:stretch>
            <a:fillRect/>
          </a:stretch>
        </p:blipFill>
        <p:spPr bwMode="auto">
          <a:xfrm>
            <a:off x="2195736" y="2132856"/>
            <a:ext cx="4824535" cy="4824535"/>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Başlık 1"/>
          <p:cNvSpPr txBox="1">
            <a:spLocks/>
          </p:cNvSpPr>
          <p:nvPr/>
        </p:nvSpPr>
        <p:spPr>
          <a:xfrm>
            <a:off x="5940152" y="44624"/>
            <a:ext cx="2952329"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tr-TR" sz="1400" dirty="0" smtClean="0"/>
              <a:t>İŞLETİM SİSTEMİNİ KULLANMA</a:t>
            </a:r>
            <a:endParaRPr lang="tr-TR" sz="1400" dirty="0"/>
          </a:p>
        </p:txBody>
      </p:sp>
      <p:sp>
        <p:nvSpPr>
          <p:cNvPr id="6" name="Başlık 1"/>
          <p:cNvSpPr txBox="1">
            <a:spLocks/>
          </p:cNvSpPr>
          <p:nvPr/>
        </p:nvSpPr>
        <p:spPr>
          <a:xfrm>
            <a:off x="251520" y="44624"/>
            <a:ext cx="2952329"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tr-TR" sz="1400" dirty="0" smtClean="0"/>
              <a:t>BİLGİSAYAR KULLANMA</a:t>
            </a:r>
            <a:endParaRPr lang="tr-TR" sz="1400" dirty="0"/>
          </a:p>
        </p:txBody>
      </p:sp>
      <p:sp>
        <p:nvSpPr>
          <p:cNvPr id="8" name="Başlık 2"/>
          <p:cNvSpPr txBox="1">
            <a:spLocks/>
          </p:cNvSpPr>
          <p:nvPr/>
        </p:nvSpPr>
        <p:spPr>
          <a:xfrm>
            <a:off x="690032" y="404664"/>
            <a:ext cx="7772400" cy="1524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tr-TR" dirty="0"/>
          </a:p>
        </p:txBody>
      </p:sp>
      <p:sp>
        <p:nvSpPr>
          <p:cNvPr id="11" name="Başlık 2"/>
          <p:cNvSpPr txBox="1">
            <a:spLocks/>
          </p:cNvSpPr>
          <p:nvPr/>
        </p:nvSpPr>
        <p:spPr>
          <a:xfrm>
            <a:off x="374848" y="520088"/>
            <a:ext cx="8229600" cy="1252728"/>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tr-TR" sz="2800" dirty="0">
                <a:solidFill>
                  <a:schemeClr val="bg1"/>
                </a:solidFill>
              </a:rPr>
              <a:t>DENETİM </a:t>
            </a:r>
            <a:r>
              <a:rPr lang="tr-TR" sz="2800" dirty="0" smtClean="0">
                <a:solidFill>
                  <a:schemeClr val="bg1"/>
                </a:solidFill>
              </a:rPr>
              <a:t>MASASI ÖĞELERİ</a:t>
            </a:r>
            <a:br>
              <a:rPr lang="tr-TR" sz="2800" dirty="0" smtClean="0">
                <a:solidFill>
                  <a:schemeClr val="bg1"/>
                </a:solidFill>
              </a:rPr>
            </a:br>
            <a:r>
              <a:rPr lang="tr-TR" sz="3700" dirty="0" smtClean="0">
                <a:solidFill>
                  <a:schemeClr val="bg1"/>
                </a:solidFill>
              </a:rPr>
              <a:t>BÖLGE ve DİL</a:t>
            </a:r>
            <a:endParaRPr lang="tr-TR" sz="3700" dirty="0">
              <a:solidFill>
                <a:schemeClr val="bg1"/>
              </a:solidFill>
            </a:endParaRPr>
          </a:p>
        </p:txBody>
      </p:sp>
      <p:sp>
        <p:nvSpPr>
          <p:cNvPr id="17" name="Başlık 2"/>
          <p:cNvSpPr txBox="1">
            <a:spLocks/>
          </p:cNvSpPr>
          <p:nvPr/>
        </p:nvSpPr>
        <p:spPr>
          <a:xfrm>
            <a:off x="5724128" y="6334472"/>
            <a:ext cx="3096345" cy="50405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tr-TR" sz="1400" dirty="0">
                <a:solidFill>
                  <a:srgbClr val="00B050"/>
                </a:solidFill>
              </a:rPr>
              <a:t>DENETİM MASASINI KULLANMA</a:t>
            </a:r>
          </a:p>
        </p:txBody>
      </p:sp>
      <p:pic>
        <p:nvPicPr>
          <p:cNvPr id="7173" name="Picture 5" descr="D:\RESİMLER\PNG\all\Network\Globe Connected.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823199" y="540007"/>
            <a:ext cx="1892755" cy="1892755"/>
          </a:xfrm>
          <a:prstGeom prst="rect">
            <a:avLst/>
          </a:prstGeom>
          <a:noFill/>
          <a:extLst>
            <a:ext uri="{909E8E84-426E-40DD-AFC4-6F175D3DCCD1}">
              <a14:hiddenFill xmlns:a14="http://schemas.microsoft.com/office/drawing/2010/main" xmlns="">
                <a:solidFill>
                  <a:srgbClr val="FFFFFF"/>
                </a:solidFill>
              </a14:hiddenFill>
            </a:ext>
          </a:extLst>
        </p:spPr>
      </p:pic>
      <p:pic>
        <p:nvPicPr>
          <p:cNvPr id="7172" name="Picture 4" descr="D:\RESİMLER\PNG\all\Horloge.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615850" y="1380225"/>
            <a:ext cx="1096876" cy="1096877"/>
          </a:xfrm>
          <a:prstGeom prst="rect">
            <a:avLst/>
          </a:prstGeom>
          <a:noFill/>
          <a:extLst>
            <a:ext uri="{909E8E84-426E-40DD-AFC4-6F175D3DCCD1}">
              <a14:hiddenFill xmlns:a14="http://schemas.microsoft.com/office/drawing/2010/main" xmlns="">
                <a:solidFill>
                  <a:srgbClr val="FFFFFF"/>
                </a:solidFill>
              </a14:hiddenFill>
            </a:ext>
          </a:extLst>
        </p:spPr>
      </p:pic>
      <p:pic>
        <p:nvPicPr>
          <p:cNvPr id="8194" name="Picture 2"/>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74849" y="2132856"/>
            <a:ext cx="3544216" cy="408662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0" name="Satır Belirtme Çizgisi 1 (Diğer Çubuk) 9"/>
          <p:cNvSpPr/>
          <p:nvPr/>
        </p:nvSpPr>
        <p:spPr>
          <a:xfrm>
            <a:off x="4860032" y="2591211"/>
            <a:ext cx="3960441" cy="3502085"/>
          </a:xfrm>
          <a:prstGeom prst="accentCallout1">
            <a:avLst>
              <a:gd name="adj1" fmla="val 57915"/>
              <a:gd name="adj2" fmla="val -3995"/>
              <a:gd name="adj3" fmla="val 9552"/>
              <a:gd name="adj4" fmla="val -82128"/>
            </a:avLst>
          </a:prstGeom>
          <a:ln w="28575">
            <a:solidFill>
              <a:schemeClr val="bg2">
                <a:lumMod val="50000"/>
              </a:schemeClr>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r>
              <a:rPr lang="tr-TR" sz="1600" dirty="0">
                <a:solidFill>
                  <a:schemeClr val="accent1">
                    <a:lumMod val="75000"/>
                  </a:schemeClr>
                </a:solidFill>
              </a:rPr>
              <a:t>Windows'un bilgi (örneğin, tarihler, saatler, para birimi ve ölçü birimleri) görüntüleme biçimini bulunduğunuz ülkede veya bölgede kullanılan standartlara veya dile uygun olacak şekilde değiştirebilirsiniz. </a:t>
            </a:r>
            <a:endParaRPr lang="tr-TR" sz="1600" dirty="0" smtClean="0">
              <a:solidFill>
                <a:schemeClr val="accent1">
                  <a:lumMod val="75000"/>
                </a:schemeClr>
              </a:solidFill>
            </a:endParaRPr>
          </a:p>
          <a:p>
            <a:r>
              <a:rPr lang="tr-TR" sz="1600" dirty="0">
                <a:solidFill>
                  <a:schemeClr val="accent1">
                    <a:lumMod val="75000"/>
                  </a:schemeClr>
                </a:solidFill>
              </a:rPr>
              <a:t/>
            </a:r>
            <a:br>
              <a:rPr lang="tr-TR" sz="1600" dirty="0">
                <a:solidFill>
                  <a:schemeClr val="accent1">
                    <a:lumMod val="75000"/>
                  </a:schemeClr>
                </a:solidFill>
              </a:rPr>
            </a:br>
            <a:r>
              <a:rPr lang="tr-TR" sz="1600" dirty="0" smtClean="0">
                <a:solidFill>
                  <a:schemeClr val="accent1">
                    <a:lumMod val="75000"/>
                  </a:schemeClr>
                </a:solidFill>
              </a:rPr>
              <a:t>Örneğin</a:t>
            </a:r>
            <a:r>
              <a:rPr lang="tr-TR" sz="1600" dirty="0">
                <a:solidFill>
                  <a:schemeClr val="accent1">
                    <a:lumMod val="75000"/>
                  </a:schemeClr>
                </a:solidFill>
              </a:rPr>
              <a:t>, hem Fransızca hem de İngilizce dilinde metinlerle çalışıyorsanız, biçimi </a:t>
            </a:r>
            <a:r>
              <a:rPr lang="tr-TR" sz="1600" dirty="0" err="1">
                <a:solidFill>
                  <a:schemeClr val="accent1">
                    <a:lumMod val="75000"/>
                  </a:schemeClr>
                </a:solidFill>
              </a:rPr>
              <a:t>Fransızca'ya</a:t>
            </a:r>
            <a:r>
              <a:rPr lang="tr-TR" sz="1600" dirty="0">
                <a:solidFill>
                  <a:schemeClr val="accent1">
                    <a:lumMod val="75000"/>
                  </a:schemeClr>
                </a:solidFill>
              </a:rPr>
              <a:t> ayarlayarak para birimini Euro, tarihleri de gün/ay/yıl biçiminde görüntüleyebilirsiniz. </a:t>
            </a:r>
          </a:p>
        </p:txBody>
      </p:sp>
    </p:spTree>
    <p:extLst>
      <p:ext uri="{BB962C8B-B14F-4D97-AF65-F5344CB8AC3E}">
        <p14:creationId xmlns:p14="http://schemas.microsoft.com/office/powerpoint/2010/main" xmlns="" val="111624068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lum bright="70000" contrast="-70000"/>
            <a:extLst>
              <a:ext uri="{BEBA8EAE-BF5A-486C-A8C5-ECC9F3942E4B}">
                <a14:imgProps xmlns:a14="http://schemas.microsoft.com/office/drawing/2010/main" xmlns="">
                  <a14:imgLayer r:embed="rId3">
                    <a14:imgEffect>
                      <a14:artisticCrisscrossEtching/>
                    </a14:imgEffect>
                  </a14:imgLayer>
                </a14:imgProps>
              </a:ext>
              <a:ext uri="{28A0092B-C50C-407E-A947-70E740481C1C}">
                <a14:useLocalDpi xmlns:a14="http://schemas.microsoft.com/office/drawing/2010/main" xmlns="" val="0"/>
              </a:ext>
            </a:extLst>
          </a:blip>
          <a:srcRect/>
          <a:stretch>
            <a:fillRect/>
          </a:stretch>
        </p:blipFill>
        <p:spPr bwMode="auto">
          <a:xfrm>
            <a:off x="2195736" y="2132856"/>
            <a:ext cx="4824535" cy="4824535"/>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Başlık 1"/>
          <p:cNvSpPr txBox="1">
            <a:spLocks/>
          </p:cNvSpPr>
          <p:nvPr/>
        </p:nvSpPr>
        <p:spPr>
          <a:xfrm>
            <a:off x="5940152" y="44624"/>
            <a:ext cx="2952329"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tr-TR" sz="1400" dirty="0" smtClean="0"/>
              <a:t>İŞLETİM SİSTEMİNİ KULLANMA</a:t>
            </a:r>
            <a:endParaRPr lang="tr-TR" sz="1400" dirty="0"/>
          </a:p>
        </p:txBody>
      </p:sp>
      <p:sp>
        <p:nvSpPr>
          <p:cNvPr id="6" name="Başlık 1"/>
          <p:cNvSpPr txBox="1">
            <a:spLocks/>
          </p:cNvSpPr>
          <p:nvPr/>
        </p:nvSpPr>
        <p:spPr>
          <a:xfrm>
            <a:off x="251520" y="44624"/>
            <a:ext cx="2952329"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tr-TR" sz="1400" dirty="0" smtClean="0"/>
              <a:t>BİLGİSAYAR KULLANMA</a:t>
            </a:r>
            <a:endParaRPr lang="tr-TR" sz="1400" dirty="0"/>
          </a:p>
        </p:txBody>
      </p:sp>
      <p:sp>
        <p:nvSpPr>
          <p:cNvPr id="8" name="Başlık 2"/>
          <p:cNvSpPr txBox="1">
            <a:spLocks/>
          </p:cNvSpPr>
          <p:nvPr/>
        </p:nvSpPr>
        <p:spPr>
          <a:xfrm>
            <a:off x="690032" y="404664"/>
            <a:ext cx="7772400" cy="1524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tr-TR" dirty="0"/>
          </a:p>
        </p:txBody>
      </p:sp>
      <p:sp>
        <p:nvSpPr>
          <p:cNvPr id="11" name="Başlık 2"/>
          <p:cNvSpPr txBox="1">
            <a:spLocks/>
          </p:cNvSpPr>
          <p:nvPr/>
        </p:nvSpPr>
        <p:spPr>
          <a:xfrm>
            <a:off x="493203" y="3645024"/>
            <a:ext cx="8229600" cy="1252728"/>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dirty="0" smtClean="0">
                <a:solidFill>
                  <a:srgbClr val="C00000"/>
                </a:solidFill>
              </a:rPr>
              <a:t>DONATILAR</a:t>
            </a:r>
            <a:endParaRPr lang="tr-TR" dirty="0">
              <a:solidFill>
                <a:srgbClr val="C00000"/>
              </a:solidFill>
            </a:endParaRPr>
          </a:p>
        </p:txBody>
      </p:sp>
    </p:spTree>
    <p:extLst>
      <p:ext uri="{BB962C8B-B14F-4D97-AF65-F5344CB8AC3E}">
        <p14:creationId xmlns:p14="http://schemas.microsoft.com/office/powerpoint/2010/main" xmlns="" val="250082977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lum bright="70000" contrast="-70000"/>
            <a:extLst>
              <a:ext uri="{BEBA8EAE-BF5A-486C-A8C5-ECC9F3942E4B}">
                <a14:imgProps xmlns:a14="http://schemas.microsoft.com/office/drawing/2010/main" xmlns="">
                  <a14:imgLayer r:embed="rId3">
                    <a14:imgEffect>
                      <a14:artisticCrisscrossEtching/>
                    </a14:imgEffect>
                  </a14:imgLayer>
                </a14:imgProps>
              </a:ext>
              <a:ext uri="{28A0092B-C50C-407E-A947-70E740481C1C}">
                <a14:useLocalDpi xmlns:a14="http://schemas.microsoft.com/office/drawing/2010/main" xmlns="" val="0"/>
              </a:ext>
            </a:extLst>
          </a:blip>
          <a:srcRect/>
          <a:stretch>
            <a:fillRect/>
          </a:stretch>
        </p:blipFill>
        <p:spPr bwMode="auto">
          <a:xfrm>
            <a:off x="2195736" y="2132856"/>
            <a:ext cx="4824535" cy="4824535"/>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Başlık 1"/>
          <p:cNvSpPr txBox="1">
            <a:spLocks/>
          </p:cNvSpPr>
          <p:nvPr/>
        </p:nvSpPr>
        <p:spPr>
          <a:xfrm>
            <a:off x="5940152" y="44624"/>
            <a:ext cx="2952329"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tr-TR" sz="1400" dirty="0" smtClean="0"/>
              <a:t>İŞLETİM SİSTEMİNİ KULLANMA</a:t>
            </a:r>
            <a:endParaRPr lang="tr-TR" sz="1400" dirty="0"/>
          </a:p>
        </p:txBody>
      </p:sp>
      <p:sp>
        <p:nvSpPr>
          <p:cNvPr id="6" name="Başlık 1"/>
          <p:cNvSpPr txBox="1">
            <a:spLocks/>
          </p:cNvSpPr>
          <p:nvPr/>
        </p:nvSpPr>
        <p:spPr>
          <a:xfrm>
            <a:off x="251520" y="44624"/>
            <a:ext cx="2952329"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tr-TR" sz="1400" dirty="0" smtClean="0"/>
              <a:t>BİLGİSAYAR KULLANMA</a:t>
            </a:r>
            <a:endParaRPr lang="tr-TR" sz="1400" dirty="0"/>
          </a:p>
        </p:txBody>
      </p:sp>
      <p:sp>
        <p:nvSpPr>
          <p:cNvPr id="8" name="Başlık 2"/>
          <p:cNvSpPr txBox="1">
            <a:spLocks/>
          </p:cNvSpPr>
          <p:nvPr/>
        </p:nvSpPr>
        <p:spPr>
          <a:xfrm>
            <a:off x="690032" y="404664"/>
            <a:ext cx="7772400" cy="1524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tr-TR" dirty="0"/>
          </a:p>
        </p:txBody>
      </p:sp>
      <p:sp>
        <p:nvSpPr>
          <p:cNvPr id="11" name="Başlık 2"/>
          <p:cNvSpPr txBox="1">
            <a:spLocks/>
          </p:cNvSpPr>
          <p:nvPr/>
        </p:nvSpPr>
        <p:spPr>
          <a:xfrm>
            <a:off x="374848" y="520088"/>
            <a:ext cx="8229600" cy="1252728"/>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4000" dirty="0" smtClean="0">
                <a:solidFill>
                  <a:schemeClr val="bg1"/>
                </a:solidFill>
              </a:rPr>
              <a:t>DONATILAR</a:t>
            </a:r>
            <a:endParaRPr lang="tr-TR" sz="4000" dirty="0">
              <a:solidFill>
                <a:schemeClr val="bg1"/>
              </a:solidFill>
            </a:endParaRPr>
          </a:p>
        </p:txBody>
      </p:sp>
      <p:sp>
        <p:nvSpPr>
          <p:cNvPr id="17" name="Başlık 2"/>
          <p:cNvSpPr txBox="1">
            <a:spLocks/>
          </p:cNvSpPr>
          <p:nvPr/>
        </p:nvSpPr>
        <p:spPr>
          <a:xfrm>
            <a:off x="5724128" y="6334472"/>
            <a:ext cx="3096345" cy="50405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tr-TR" sz="1400" dirty="0" smtClean="0">
                <a:solidFill>
                  <a:srgbClr val="00B050"/>
                </a:solidFill>
              </a:rPr>
              <a:t>DONATILAR</a:t>
            </a:r>
            <a:endParaRPr lang="tr-TR" sz="1400" dirty="0">
              <a:solidFill>
                <a:srgbClr val="00B050"/>
              </a:solidFill>
            </a:endParaRPr>
          </a:p>
        </p:txBody>
      </p:sp>
      <p:sp>
        <p:nvSpPr>
          <p:cNvPr id="3" name="İçerik Yer Tutucusu 2"/>
          <p:cNvSpPr>
            <a:spLocks noGrp="1"/>
          </p:cNvSpPr>
          <p:nvPr>
            <p:ph idx="1"/>
          </p:nvPr>
        </p:nvSpPr>
        <p:spPr>
          <a:xfrm>
            <a:off x="2915816" y="2675467"/>
            <a:ext cx="5364584" cy="3450696"/>
          </a:xfrm>
        </p:spPr>
        <p:txBody>
          <a:bodyPr>
            <a:normAutofit/>
          </a:bodyPr>
          <a:lstStyle/>
          <a:p>
            <a:r>
              <a:rPr lang="tr-TR" dirty="0" smtClean="0"/>
              <a:t>Windows’la birlikte gelir ve bir dizi program içerir. Bunlardan bazıları:</a:t>
            </a:r>
          </a:p>
          <a:p>
            <a:r>
              <a:rPr lang="tr-TR" dirty="0" err="1" smtClean="0"/>
              <a:t>WordPad</a:t>
            </a:r>
            <a:endParaRPr lang="tr-TR" dirty="0" smtClean="0"/>
          </a:p>
          <a:p>
            <a:r>
              <a:rPr lang="tr-TR" dirty="0" smtClean="0"/>
              <a:t>Paint</a:t>
            </a:r>
          </a:p>
          <a:p>
            <a:r>
              <a:rPr lang="tr-TR" dirty="0" smtClean="0"/>
              <a:t>Hesap Makinesi</a:t>
            </a:r>
          </a:p>
          <a:p>
            <a:r>
              <a:rPr lang="tr-TR" dirty="0" smtClean="0"/>
              <a:t>Windows </a:t>
            </a:r>
            <a:r>
              <a:rPr lang="tr-TR" dirty="0" err="1" smtClean="0"/>
              <a:t>Media</a:t>
            </a:r>
            <a:r>
              <a:rPr lang="tr-TR" dirty="0" smtClean="0"/>
              <a:t> </a:t>
            </a:r>
            <a:r>
              <a:rPr lang="tr-TR" dirty="0" err="1" smtClean="0"/>
              <a:t>Player</a:t>
            </a:r>
            <a:r>
              <a:rPr lang="tr-TR" dirty="0" smtClean="0"/>
              <a:t> dır.</a:t>
            </a:r>
          </a:p>
          <a:p>
            <a:pPr marL="0" indent="0">
              <a:buNone/>
            </a:pPr>
            <a:endParaRPr lang="tr-TR" dirty="0" smtClean="0"/>
          </a:p>
          <a:p>
            <a:endParaRPr lang="tr-TR" dirty="0"/>
          </a:p>
        </p:txBody>
      </p:sp>
      <p:pic>
        <p:nvPicPr>
          <p:cNvPr id="4098" name="Picture 2"/>
          <p:cNvPicPr>
            <a:picLocks noChangeAspect="1" noChangeArrowheads="1"/>
          </p:cNvPicPr>
          <p:nvPr/>
        </p:nvPicPr>
        <p:blipFill>
          <a:blip r:embed="rId4" cstate="print"/>
          <a:srcRect l="45768" t="22677" r="36540" b="23307"/>
          <a:stretch>
            <a:fillRect/>
          </a:stretch>
        </p:blipFill>
        <p:spPr bwMode="auto">
          <a:xfrm>
            <a:off x="251520" y="2132856"/>
            <a:ext cx="2376264" cy="4250534"/>
          </a:xfrm>
          <a:prstGeom prst="rect">
            <a:avLst/>
          </a:prstGeom>
          <a:noFill/>
          <a:ln w="9525">
            <a:noFill/>
            <a:miter lim="800000"/>
            <a:headEnd/>
            <a:tailEnd/>
          </a:ln>
        </p:spPr>
      </p:pic>
    </p:spTree>
    <p:extLst>
      <p:ext uri="{BB962C8B-B14F-4D97-AF65-F5344CB8AC3E}">
        <p14:creationId xmlns:p14="http://schemas.microsoft.com/office/powerpoint/2010/main" xmlns="" val="399349159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lum bright="70000" contrast="-70000"/>
            <a:extLst>
              <a:ext uri="{BEBA8EAE-BF5A-486C-A8C5-ECC9F3942E4B}">
                <a14:imgProps xmlns:a14="http://schemas.microsoft.com/office/drawing/2010/main" xmlns="">
                  <a14:imgLayer r:embed="rId3">
                    <a14:imgEffect>
                      <a14:artisticCrisscrossEtching/>
                    </a14:imgEffect>
                  </a14:imgLayer>
                </a14:imgProps>
              </a:ext>
              <a:ext uri="{28A0092B-C50C-407E-A947-70E740481C1C}">
                <a14:useLocalDpi xmlns:a14="http://schemas.microsoft.com/office/drawing/2010/main" xmlns="" val="0"/>
              </a:ext>
            </a:extLst>
          </a:blip>
          <a:srcRect/>
          <a:stretch>
            <a:fillRect/>
          </a:stretch>
        </p:blipFill>
        <p:spPr bwMode="auto">
          <a:xfrm>
            <a:off x="2195736" y="2132856"/>
            <a:ext cx="4824535" cy="4824535"/>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Başlık 1"/>
          <p:cNvSpPr txBox="1">
            <a:spLocks/>
          </p:cNvSpPr>
          <p:nvPr/>
        </p:nvSpPr>
        <p:spPr>
          <a:xfrm>
            <a:off x="5940152" y="44624"/>
            <a:ext cx="2952329"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tr-TR" sz="1400" dirty="0" smtClean="0"/>
              <a:t>İŞLETİM SİSTEMİNİ KULLANMA</a:t>
            </a:r>
            <a:endParaRPr lang="tr-TR" sz="1400" dirty="0"/>
          </a:p>
        </p:txBody>
      </p:sp>
      <p:sp>
        <p:nvSpPr>
          <p:cNvPr id="6" name="Başlık 1"/>
          <p:cNvSpPr txBox="1">
            <a:spLocks/>
          </p:cNvSpPr>
          <p:nvPr/>
        </p:nvSpPr>
        <p:spPr>
          <a:xfrm>
            <a:off x="251520" y="44624"/>
            <a:ext cx="2952329"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tr-TR" sz="1400" dirty="0" smtClean="0"/>
              <a:t>BİLGİSAYAR KULLANMA</a:t>
            </a:r>
            <a:endParaRPr lang="tr-TR" sz="1400" dirty="0"/>
          </a:p>
        </p:txBody>
      </p:sp>
      <p:sp>
        <p:nvSpPr>
          <p:cNvPr id="8" name="Başlık 2"/>
          <p:cNvSpPr txBox="1">
            <a:spLocks/>
          </p:cNvSpPr>
          <p:nvPr/>
        </p:nvSpPr>
        <p:spPr>
          <a:xfrm>
            <a:off x="690032" y="404664"/>
            <a:ext cx="7772400" cy="1524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tr-TR" dirty="0"/>
          </a:p>
        </p:txBody>
      </p:sp>
      <p:sp>
        <p:nvSpPr>
          <p:cNvPr id="11" name="Başlık 2"/>
          <p:cNvSpPr txBox="1">
            <a:spLocks/>
          </p:cNvSpPr>
          <p:nvPr/>
        </p:nvSpPr>
        <p:spPr>
          <a:xfrm>
            <a:off x="374848" y="520088"/>
            <a:ext cx="8229600" cy="1252728"/>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tr-TR" sz="2900" dirty="0" smtClean="0">
                <a:solidFill>
                  <a:schemeClr val="bg1"/>
                </a:solidFill>
              </a:rPr>
              <a:t>DONATILAR</a:t>
            </a:r>
            <a:r>
              <a:rPr lang="tr-TR" sz="4000" dirty="0" smtClean="0">
                <a:solidFill>
                  <a:schemeClr val="bg1"/>
                </a:solidFill>
              </a:rPr>
              <a:t/>
            </a:r>
            <a:br>
              <a:rPr lang="tr-TR" sz="4000" dirty="0" smtClean="0">
                <a:solidFill>
                  <a:schemeClr val="bg1"/>
                </a:solidFill>
              </a:rPr>
            </a:br>
            <a:r>
              <a:rPr lang="tr-TR" sz="4000" dirty="0" smtClean="0">
                <a:solidFill>
                  <a:schemeClr val="bg1"/>
                </a:solidFill>
              </a:rPr>
              <a:t>WINDOWS MEDIA PLAYER</a:t>
            </a:r>
            <a:endParaRPr lang="tr-TR" sz="4000" dirty="0">
              <a:solidFill>
                <a:schemeClr val="bg1"/>
              </a:solidFill>
            </a:endParaRPr>
          </a:p>
        </p:txBody>
      </p:sp>
      <p:sp>
        <p:nvSpPr>
          <p:cNvPr id="3" name="İçerik Yer Tutucusu 2"/>
          <p:cNvSpPr>
            <a:spLocks noGrp="1"/>
          </p:cNvSpPr>
          <p:nvPr>
            <p:ph idx="1"/>
          </p:nvPr>
        </p:nvSpPr>
        <p:spPr>
          <a:xfrm>
            <a:off x="323529" y="2675467"/>
            <a:ext cx="8496944" cy="3450696"/>
          </a:xfrm>
        </p:spPr>
        <p:txBody>
          <a:bodyPr>
            <a:normAutofit/>
          </a:bodyPr>
          <a:lstStyle/>
          <a:p>
            <a:r>
              <a:rPr lang="tr-TR" dirty="0"/>
              <a:t>Windows Media Player, dijital medya dosyalarını yürütmeniz, dijital medya koleksiyonunuzu düzenlemeniz, sık kullandığınız müzik CD'lerinizi yazmanız, CD'lerden müzik kopyalamanız, dijital medya dosyalarını bir taşınabilir aygıt ile eşitlemeniz ve çevrimiçi mağazalardan dijital medya içeriği satın almanız için </a:t>
            </a:r>
            <a:r>
              <a:rPr lang="tr-TR" dirty="0" smtClean="0"/>
              <a:t>kullanımı </a:t>
            </a:r>
            <a:r>
              <a:rPr lang="tr-TR" dirty="0"/>
              <a:t>kolay bir arabirim sağlar</a:t>
            </a:r>
            <a:r>
              <a:rPr lang="tr-TR" dirty="0" smtClean="0"/>
              <a:t>.</a:t>
            </a:r>
            <a:endParaRPr lang="tr-TR" dirty="0"/>
          </a:p>
        </p:txBody>
      </p:sp>
      <p:pic>
        <p:nvPicPr>
          <p:cNvPr id="2050" name="Picture 2" descr="D:\RESİMLER\PNG\all\Wmp.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948264" y="723279"/>
            <a:ext cx="1697609" cy="1697609"/>
          </a:xfrm>
          <a:prstGeom prst="rect">
            <a:avLst/>
          </a:prstGeom>
          <a:noFill/>
          <a:extLst>
            <a:ext uri="{909E8E84-426E-40DD-AFC4-6F175D3DCCD1}">
              <a14:hiddenFill xmlns:a14="http://schemas.microsoft.com/office/drawing/2010/main" xmlns="">
                <a:solidFill>
                  <a:srgbClr val="FFFFFF"/>
                </a:solidFill>
              </a14:hiddenFill>
            </a:ext>
          </a:extLst>
        </p:spPr>
      </p:pic>
      <p:sp>
        <p:nvSpPr>
          <p:cNvPr id="14" name="Başlık 2"/>
          <p:cNvSpPr txBox="1">
            <a:spLocks/>
          </p:cNvSpPr>
          <p:nvPr/>
        </p:nvSpPr>
        <p:spPr>
          <a:xfrm>
            <a:off x="5724128" y="6334472"/>
            <a:ext cx="3096345" cy="50405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tr-TR" sz="1400" dirty="0" smtClean="0">
                <a:solidFill>
                  <a:srgbClr val="00B050"/>
                </a:solidFill>
              </a:rPr>
              <a:t>DONATILAR</a:t>
            </a:r>
            <a:endParaRPr lang="tr-TR" sz="1400" dirty="0">
              <a:solidFill>
                <a:srgbClr val="00B050"/>
              </a:solidFill>
            </a:endParaRPr>
          </a:p>
        </p:txBody>
      </p:sp>
    </p:spTree>
    <p:extLst>
      <p:ext uri="{BB962C8B-B14F-4D97-AF65-F5344CB8AC3E}">
        <p14:creationId xmlns:p14="http://schemas.microsoft.com/office/powerpoint/2010/main" xmlns="" val="105411565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1119188" y="1962869"/>
            <a:ext cx="6905625" cy="4562475"/>
          </a:xfrm>
          <a:prstGeom prst="rect">
            <a:avLst/>
          </a:prstGeom>
          <a:noFill/>
          <a:ln w="9525">
            <a:noFill/>
            <a:miter lim="800000"/>
            <a:headEnd/>
            <a:tailEnd/>
          </a:ln>
        </p:spPr>
      </p:pic>
      <p:sp>
        <p:nvSpPr>
          <p:cNvPr id="5" name="Başlık 1"/>
          <p:cNvSpPr txBox="1">
            <a:spLocks/>
          </p:cNvSpPr>
          <p:nvPr/>
        </p:nvSpPr>
        <p:spPr>
          <a:xfrm>
            <a:off x="5940152" y="44624"/>
            <a:ext cx="2952329"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tr-TR" sz="1400" dirty="0" smtClean="0"/>
              <a:t>İŞLETİM SİSTEMİNİ KULLANMA</a:t>
            </a:r>
            <a:endParaRPr lang="tr-TR" sz="1400" dirty="0"/>
          </a:p>
        </p:txBody>
      </p:sp>
      <p:sp>
        <p:nvSpPr>
          <p:cNvPr id="6" name="Başlık 1"/>
          <p:cNvSpPr txBox="1">
            <a:spLocks/>
          </p:cNvSpPr>
          <p:nvPr/>
        </p:nvSpPr>
        <p:spPr>
          <a:xfrm>
            <a:off x="251520" y="44624"/>
            <a:ext cx="2952329"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tr-TR" sz="1400" dirty="0" smtClean="0"/>
              <a:t>BİLGİSAYAR KULLANMA</a:t>
            </a:r>
            <a:endParaRPr lang="tr-TR" sz="1400" dirty="0"/>
          </a:p>
        </p:txBody>
      </p:sp>
      <p:sp>
        <p:nvSpPr>
          <p:cNvPr id="7" name="Başlık 2"/>
          <p:cNvSpPr txBox="1">
            <a:spLocks/>
          </p:cNvSpPr>
          <p:nvPr/>
        </p:nvSpPr>
        <p:spPr>
          <a:xfrm>
            <a:off x="690032" y="404664"/>
            <a:ext cx="7772400" cy="1524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tr-TR" dirty="0"/>
          </a:p>
        </p:txBody>
      </p:sp>
      <p:sp>
        <p:nvSpPr>
          <p:cNvPr id="8" name="Başlık 2"/>
          <p:cNvSpPr txBox="1">
            <a:spLocks/>
          </p:cNvSpPr>
          <p:nvPr/>
        </p:nvSpPr>
        <p:spPr>
          <a:xfrm>
            <a:off x="374848" y="520088"/>
            <a:ext cx="8229600" cy="1252728"/>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tr-TR" sz="2900" dirty="0" smtClean="0">
                <a:solidFill>
                  <a:schemeClr val="bg1"/>
                </a:solidFill>
              </a:rPr>
              <a:t>DONATILAR</a:t>
            </a:r>
            <a:r>
              <a:rPr lang="tr-TR" sz="4000" dirty="0" smtClean="0">
                <a:solidFill>
                  <a:schemeClr val="bg1"/>
                </a:solidFill>
              </a:rPr>
              <a:t/>
            </a:r>
            <a:br>
              <a:rPr lang="tr-TR" sz="4000" dirty="0" smtClean="0">
                <a:solidFill>
                  <a:schemeClr val="bg1"/>
                </a:solidFill>
              </a:rPr>
            </a:br>
            <a:r>
              <a:rPr lang="tr-TR" sz="4000" dirty="0" smtClean="0">
                <a:solidFill>
                  <a:schemeClr val="bg1"/>
                </a:solidFill>
              </a:rPr>
              <a:t>WINDOWS MEDIA PLAYER</a:t>
            </a:r>
            <a:endParaRPr lang="tr-TR" sz="4000" dirty="0">
              <a:solidFill>
                <a:schemeClr val="bg1"/>
              </a:solidFill>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lum bright="70000" contrast="-70000"/>
            <a:extLst>
              <a:ext uri="{BEBA8EAE-BF5A-486C-A8C5-ECC9F3942E4B}">
                <a14:imgProps xmlns:a14="http://schemas.microsoft.com/office/drawing/2010/main" xmlns="">
                  <a14:imgLayer r:embed="rId3">
                    <a14:imgEffect>
                      <a14:artisticCrisscrossEtching/>
                    </a14:imgEffect>
                  </a14:imgLayer>
                </a14:imgProps>
              </a:ext>
              <a:ext uri="{28A0092B-C50C-407E-A947-70E740481C1C}">
                <a14:useLocalDpi xmlns:a14="http://schemas.microsoft.com/office/drawing/2010/main" xmlns="" val="0"/>
              </a:ext>
            </a:extLst>
          </a:blip>
          <a:srcRect/>
          <a:stretch>
            <a:fillRect/>
          </a:stretch>
        </p:blipFill>
        <p:spPr bwMode="auto">
          <a:xfrm>
            <a:off x="2195736" y="2132856"/>
            <a:ext cx="4824535" cy="4824535"/>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Başlık 1"/>
          <p:cNvSpPr txBox="1">
            <a:spLocks/>
          </p:cNvSpPr>
          <p:nvPr/>
        </p:nvSpPr>
        <p:spPr>
          <a:xfrm>
            <a:off x="5940152" y="44624"/>
            <a:ext cx="2952329"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tr-TR" sz="1400" dirty="0" smtClean="0"/>
              <a:t>İŞLETİM SİSTEMİNİ KULLANMA</a:t>
            </a:r>
            <a:endParaRPr lang="tr-TR" sz="1400" dirty="0"/>
          </a:p>
        </p:txBody>
      </p:sp>
      <p:sp>
        <p:nvSpPr>
          <p:cNvPr id="6" name="Başlık 1"/>
          <p:cNvSpPr txBox="1">
            <a:spLocks/>
          </p:cNvSpPr>
          <p:nvPr/>
        </p:nvSpPr>
        <p:spPr>
          <a:xfrm>
            <a:off x="251520" y="44624"/>
            <a:ext cx="2952329"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tr-TR" sz="1400" dirty="0" smtClean="0"/>
              <a:t>BİLGİSAYAR KULLANMA</a:t>
            </a:r>
            <a:endParaRPr lang="tr-TR" sz="1400" dirty="0"/>
          </a:p>
        </p:txBody>
      </p:sp>
      <p:sp>
        <p:nvSpPr>
          <p:cNvPr id="8" name="Başlık 2"/>
          <p:cNvSpPr txBox="1">
            <a:spLocks/>
          </p:cNvSpPr>
          <p:nvPr/>
        </p:nvSpPr>
        <p:spPr>
          <a:xfrm>
            <a:off x="690032" y="404664"/>
            <a:ext cx="7772400" cy="1524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tr-TR" dirty="0"/>
          </a:p>
        </p:txBody>
      </p:sp>
      <p:sp>
        <p:nvSpPr>
          <p:cNvPr id="11" name="Başlık 2"/>
          <p:cNvSpPr txBox="1">
            <a:spLocks/>
          </p:cNvSpPr>
          <p:nvPr/>
        </p:nvSpPr>
        <p:spPr>
          <a:xfrm>
            <a:off x="374848" y="520088"/>
            <a:ext cx="8229600" cy="1252728"/>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tr-TR" sz="2900" dirty="0" smtClean="0">
                <a:solidFill>
                  <a:schemeClr val="bg1"/>
                </a:solidFill>
              </a:rPr>
              <a:t>DONATILAR</a:t>
            </a:r>
            <a:r>
              <a:rPr lang="tr-TR" sz="4000" dirty="0" smtClean="0">
                <a:solidFill>
                  <a:schemeClr val="bg1"/>
                </a:solidFill>
              </a:rPr>
              <a:t/>
            </a:r>
            <a:br>
              <a:rPr lang="tr-TR" sz="4000" dirty="0" smtClean="0">
                <a:solidFill>
                  <a:schemeClr val="bg1"/>
                </a:solidFill>
              </a:rPr>
            </a:br>
            <a:r>
              <a:rPr lang="tr-TR" sz="4000" dirty="0" smtClean="0">
                <a:solidFill>
                  <a:schemeClr val="bg1"/>
                </a:solidFill>
              </a:rPr>
              <a:t>PAINT</a:t>
            </a:r>
            <a:endParaRPr lang="tr-TR" sz="4000" dirty="0">
              <a:solidFill>
                <a:schemeClr val="bg1"/>
              </a:solidFill>
            </a:endParaRPr>
          </a:p>
        </p:txBody>
      </p:sp>
      <p:sp>
        <p:nvSpPr>
          <p:cNvPr id="3" name="İçerik Yer Tutucusu 2"/>
          <p:cNvSpPr>
            <a:spLocks noGrp="1"/>
          </p:cNvSpPr>
          <p:nvPr>
            <p:ph idx="1"/>
          </p:nvPr>
        </p:nvSpPr>
        <p:spPr>
          <a:xfrm>
            <a:off x="4932040" y="2852936"/>
            <a:ext cx="3672408" cy="2769757"/>
          </a:xfrm>
        </p:spPr>
        <p:txBody>
          <a:bodyPr>
            <a:normAutofit/>
          </a:bodyPr>
          <a:lstStyle/>
          <a:p>
            <a:r>
              <a:rPr lang="tr-TR" dirty="0"/>
              <a:t>Paint, boş bir çizim alanında ya da </a:t>
            </a:r>
            <a:r>
              <a:rPr lang="tr-TR" dirty="0" smtClean="0"/>
              <a:t>mevcut resimlerde </a:t>
            </a:r>
            <a:r>
              <a:rPr lang="tr-TR" dirty="0"/>
              <a:t>çizimler oluşturmak için kullanabileceğiniz bir </a:t>
            </a:r>
            <a:r>
              <a:rPr lang="tr-TR" dirty="0" smtClean="0"/>
              <a:t>Windows </a:t>
            </a:r>
            <a:r>
              <a:rPr lang="tr-TR" dirty="0"/>
              <a:t>özelliğidir.</a:t>
            </a:r>
            <a:endParaRPr lang="tr-TR" dirty="0" smtClean="0"/>
          </a:p>
          <a:p>
            <a:endParaRPr lang="tr-TR" dirty="0"/>
          </a:p>
        </p:txBody>
      </p:sp>
      <p:pic>
        <p:nvPicPr>
          <p:cNvPr id="2" name="Picture 2" descr="D:\RESİMLER\PNG\all\White\Application.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954180" y="548680"/>
            <a:ext cx="1506252" cy="1506252"/>
          </a:xfrm>
          <a:prstGeom prst="rect">
            <a:avLst/>
          </a:prstGeom>
          <a:noFill/>
          <a:extLst>
            <a:ext uri="{909E8E84-426E-40DD-AFC4-6F175D3DCCD1}">
              <a14:hiddenFill xmlns:a14="http://schemas.microsoft.com/office/drawing/2010/main" xmlns="">
                <a:solidFill>
                  <a:srgbClr val="FFFFFF"/>
                </a:solidFill>
              </a14:hiddenFill>
            </a:ext>
          </a:extLst>
        </p:spPr>
      </p:pic>
      <p:sp>
        <p:nvSpPr>
          <p:cNvPr id="14" name="Başlık 2"/>
          <p:cNvSpPr txBox="1">
            <a:spLocks/>
          </p:cNvSpPr>
          <p:nvPr/>
        </p:nvSpPr>
        <p:spPr>
          <a:xfrm>
            <a:off x="5724128" y="6334472"/>
            <a:ext cx="3096345" cy="50405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tr-TR" sz="1400" dirty="0" smtClean="0">
                <a:solidFill>
                  <a:srgbClr val="00B050"/>
                </a:solidFill>
              </a:rPr>
              <a:t>DONATILAR</a:t>
            </a:r>
            <a:endParaRPr lang="tr-TR" sz="1400" dirty="0">
              <a:solidFill>
                <a:srgbClr val="00B050"/>
              </a:solidFill>
            </a:endParaRPr>
          </a:p>
        </p:txBody>
      </p:sp>
      <p:pic>
        <p:nvPicPr>
          <p:cNvPr id="6146" name="Picture 2"/>
          <p:cNvPicPr>
            <a:picLocks noChangeAspect="1" noChangeArrowheads="1"/>
          </p:cNvPicPr>
          <p:nvPr/>
        </p:nvPicPr>
        <p:blipFill>
          <a:blip r:embed="rId5" cstate="print"/>
          <a:srcRect/>
          <a:stretch>
            <a:fillRect/>
          </a:stretch>
        </p:blipFill>
        <p:spPr bwMode="auto">
          <a:xfrm>
            <a:off x="251521" y="2341742"/>
            <a:ext cx="4536504" cy="3463522"/>
          </a:xfrm>
          <a:prstGeom prst="rect">
            <a:avLst/>
          </a:prstGeom>
          <a:noFill/>
          <a:ln w="9525">
            <a:noFill/>
            <a:miter lim="800000"/>
            <a:headEnd/>
            <a:tailEnd/>
          </a:ln>
        </p:spPr>
      </p:pic>
    </p:spTree>
    <p:extLst>
      <p:ext uri="{BB962C8B-B14F-4D97-AF65-F5344CB8AC3E}">
        <p14:creationId xmlns:p14="http://schemas.microsoft.com/office/powerpoint/2010/main" xmlns="" val="397307397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lum bright="70000" contrast="-70000"/>
            <a:extLst>
              <a:ext uri="{BEBA8EAE-BF5A-486C-A8C5-ECC9F3942E4B}">
                <a14:imgProps xmlns:a14="http://schemas.microsoft.com/office/drawing/2010/main" xmlns="">
                  <a14:imgLayer r:embed="rId3">
                    <a14:imgEffect>
                      <a14:artisticCrisscrossEtching/>
                    </a14:imgEffect>
                  </a14:imgLayer>
                </a14:imgProps>
              </a:ext>
              <a:ext uri="{28A0092B-C50C-407E-A947-70E740481C1C}">
                <a14:useLocalDpi xmlns:a14="http://schemas.microsoft.com/office/drawing/2010/main" xmlns="" val="0"/>
              </a:ext>
            </a:extLst>
          </a:blip>
          <a:srcRect/>
          <a:stretch>
            <a:fillRect/>
          </a:stretch>
        </p:blipFill>
        <p:spPr bwMode="auto">
          <a:xfrm>
            <a:off x="2195736" y="2132856"/>
            <a:ext cx="4824535" cy="4824535"/>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Başlık 1"/>
          <p:cNvSpPr txBox="1">
            <a:spLocks/>
          </p:cNvSpPr>
          <p:nvPr/>
        </p:nvSpPr>
        <p:spPr>
          <a:xfrm>
            <a:off x="5940152" y="44624"/>
            <a:ext cx="2952329"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tr-TR" sz="1400" dirty="0" smtClean="0"/>
              <a:t>İŞLETİM SİSTEMİNİ KULLANMA</a:t>
            </a:r>
            <a:endParaRPr lang="tr-TR" sz="1400" dirty="0"/>
          </a:p>
        </p:txBody>
      </p:sp>
      <p:sp>
        <p:nvSpPr>
          <p:cNvPr id="6" name="Başlık 1"/>
          <p:cNvSpPr txBox="1">
            <a:spLocks/>
          </p:cNvSpPr>
          <p:nvPr/>
        </p:nvSpPr>
        <p:spPr>
          <a:xfrm>
            <a:off x="251520" y="44624"/>
            <a:ext cx="2952329"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tr-TR" sz="1400" dirty="0" smtClean="0"/>
              <a:t>BİLGİSAYAR KULLANMA</a:t>
            </a:r>
            <a:endParaRPr lang="tr-TR" sz="1400" dirty="0"/>
          </a:p>
        </p:txBody>
      </p:sp>
      <p:sp>
        <p:nvSpPr>
          <p:cNvPr id="8" name="Başlık 2"/>
          <p:cNvSpPr txBox="1">
            <a:spLocks/>
          </p:cNvSpPr>
          <p:nvPr/>
        </p:nvSpPr>
        <p:spPr>
          <a:xfrm>
            <a:off x="690032" y="404664"/>
            <a:ext cx="7772400" cy="1524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tr-TR" dirty="0"/>
          </a:p>
        </p:txBody>
      </p:sp>
      <p:sp>
        <p:nvSpPr>
          <p:cNvPr id="11" name="Başlık 2"/>
          <p:cNvSpPr txBox="1">
            <a:spLocks/>
          </p:cNvSpPr>
          <p:nvPr/>
        </p:nvSpPr>
        <p:spPr>
          <a:xfrm>
            <a:off x="374848" y="520088"/>
            <a:ext cx="8229600" cy="1252728"/>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tr-TR" sz="2900" dirty="0" smtClean="0">
                <a:solidFill>
                  <a:schemeClr val="bg1"/>
                </a:solidFill>
              </a:rPr>
              <a:t>DONATILAR</a:t>
            </a:r>
            <a:r>
              <a:rPr lang="tr-TR" sz="4000" dirty="0" smtClean="0">
                <a:solidFill>
                  <a:schemeClr val="bg1"/>
                </a:solidFill>
              </a:rPr>
              <a:t/>
            </a:r>
            <a:br>
              <a:rPr lang="tr-TR" sz="4000" dirty="0" smtClean="0">
                <a:solidFill>
                  <a:schemeClr val="bg1"/>
                </a:solidFill>
              </a:rPr>
            </a:br>
            <a:r>
              <a:rPr lang="tr-TR" sz="4000" dirty="0" smtClean="0">
                <a:solidFill>
                  <a:schemeClr val="bg1"/>
                </a:solidFill>
              </a:rPr>
              <a:t>NOT DEFTERİ</a:t>
            </a:r>
            <a:endParaRPr lang="tr-TR" sz="4000" dirty="0">
              <a:solidFill>
                <a:schemeClr val="bg1"/>
              </a:solidFill>
            </a:endParaRPr>
          </a:p>
        </p:txBody>
      </p:sp>
      <p:sp>
        <p:nvSpPr>
          <p:cNvPr id="3" name="İçerik Yer Tutucusu 2"/>
          <p:cNvSpPr>
            <a:spLocks noGrp="1"/>
          </p:cNvSpPr>
          <p:nvPr>
            <p:ph idx="1"/>
          </p:nvPr>
        </p:nvSpPr>
        <p:spPr>
          <a:xfrm>
            <a:off x="4932040" y="2852936"/>
            <a:ext cx="3672408" cy="2769757"/>
          </a:xfrm>
        </p:spPr>
        <p:txBody>
          <a:bodyPr>
            <a:normAutofit/>
          </a:bodyPr>
          <a:lstStyle/>
          <a:p>
            <a:r>
              <a:rPr lang="tr-TR" dirty="0"/>
              <a:t>Not Defteri, belge oluşturmak için kullanabileceğiniz temel bir metin düzenleme programıdır. </a:t>
            </a:r>
          </a:p>
        </p:txBody>
      </p:sp>
      <p:pic>
        <p:nvPicPr>
          <p:cNvPr id="4098"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62933" y="2708920"/>
            <a:ext cx="3495675" cy="3190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099" name="Picture 3" descr="D:\RESİMLER\PNG\all\Programs\Notepa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444208" y="764704"/>
            <a:ext cx="1728192" cy="1728192"/>
          </a:xfrm>
          <a:prstGeom prst="rect">
            <a:avLst/>
          </a:prstGeom>
          <a:noFill/>
          <a:extLst>
            <a:ext uri="{909E8E84-426E-40DD-AFC4-6F175D3DCCD1}">
              <a14:hiddenFill xmlns:a14="http://schemas.microsoft.com/office/drawing/2010/main" xmlns="">
                <a:solidFill>
                  <a:srgbClr val="FFFFFF"/>
                </a:solidFill>
              </a14:hiddenFill>
            </a:ext>
          </a:extLst>
        </p:spPr>
      </p:pic>
      <p:sp>
        <p:nvSpPr>
          <p:cNvPr id="15" name="Başlık 2"/>
          <p:cNvSpPr txBox="1">
            <a:spLocks/>
          </p:cNvSpPr>
          <p:nvPr/>
        </p:nvSpPr>
        <p:spPr>
          <a:xfrm>
            <a:off x="5724128" y="6334472"/>
            <a:ext cx="3096345" cy="50405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tr-TR" sz="1400" dirty="0" smtClean="0">
                <a:solidFill>
                  <a:srgbClr val="00B050"/>
                </a:solidFill>
              </a:rPr>
              <a:t>DONATILAR</a:t>
            </a:r>
            <a:endParaRPr lang="tr-TR" sz="1400" dirty="0">
              <a:solidFill>
                <a:srgbClr val="00B050"/>
              </a:solidFill>
            </a:endParaRPr>
          </a:p>
        </p:txBody>
      </p:sp>
      <p:sp>
        <p:nvSpPr>
          <p:cNvPr id="2" name="Metin kutusu 1"/>
          <p:cNvSpPr txBox="1"/>
          <p:nvPr/>
        </p:nvSpPr>
        <p:spPr>
          <a:xfrm>
            <a:off x="1776055" y="3991125"/>
            <a:ext cx="1499801" cy="1107996"/>
          </a:xfrm>
          <a:prstGeom prst="rect">
            <a:avLst/>
          </a:prstGeom>
          <a:noFill/>
        </p:spPr>
        <p:txBody>
          <a:bodyPr wrap="square" rtlCol="0">
            <a:spAutoFit/>
          </a:bodyPr>
          <a:lstStyle/>
          <a:p>
            <a:pPr algn="ctr"/>
            <a:r>
              <a:rPr lang="tr-TR" sz="6600" dirty="0" err="1" smtClean="0"/>
              <a:t>txt</a:t>
            </a:r>
            <a:endParaRPr lang="tr-TR" sz="6600" dirty="0"/>
          </a:p>
        </p:txBody>
      </p:sp>
    </p:spTree>
    <p:extLst>
      <p:ext uri="{BB962C8B-B14F-4D97-AF65-F5344CB8AC3E}">
        <p14:creationId xmlns:p14="http://schemas.microsoft.com/office/powerpoint/2010/main" xmlns="" val="65810623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lum bright="70000" contrast="-70000"/>
            <a:extLst>
              <a:ext uri="{BEBA8EAE-BF5A-486C-A8C5-ECC9F3942E4B}">
                <a14:imgProps xmlns:a14="http://schemas.microsoft.com/office/drawing/2010/main" xmlns="">
                  <a14:imgLayer r:embed="rId3">
                    <a14:imgEffect>
                      <a14:artisticCrisscrossEtching/>
                    </a14:imgEffect>
                  </a14:imgLayer>
                </a14:imgProps>
              </a:ext>
              <a:ext uri="{28A0092B-C50C-407E-A947-70E740481C1C}">
                <a14:useLocalDpi xmlns:a14="http://schemas.microsoft.com/office/drawing/2010/main" xmlns="" val="0"/>
              </a:ext>
            </a:extLst>
          </a:blip>
          <a:srcRect/>
          <a:stretch>
            <a:fillRect/>
          </a:stretch>
        </p:blipFill>
        <p:spPr bwMode="auto">
          <a:xfrm>
            <a:off x="2195736" y="2132856"/>
            <a:ext cx="4824535" cy="4824535"/>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Başlık 1"/>
          <p:cNvSpPr txBox="1">
            <a:spLocks/>
          </p:cNvSpPr>
          <p:nvPr/>
        </p:nvSpPr>
        <p:spPr>
          <a:xfrm>
            <a:off x="5940152" y="44624"/>
            <a:ext cx="2952329"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tr-TR" sz="1400" dirty="0" smtClean="0"/>
              <a:t>İŞLETİM SİSTEMİNİ KULLANMA</a:t>
            </a:r>
            <a:endParaRPr lang="tr-TR" sz="1400" dirty="0"/>
          </a:p>
        </p:txBody>
      </p:sp>
      <p:sp>
        <p:nvSpPr>
          <p:cNvPr id="6" name="Başlık 1"/>
          <p:cNvSpPr txBox="1">
            <a:spLocks/>
          </p:cNvSpPr>
          <p:nvPr/>
        </p:nvSpPr>
        <p:spPr>
          <a:xfrm>
            <a:off x="251520" y="44624"/>
            <a:ext cx="2952329"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tr-TR" sz="1400" dirty="0" smtClean="0"/>
              <a:t>BİLGİSAYAR KULLANMA</a:t>
            </a:r>
            <a:endParaRPr lang="tr-TR" sz="1400" dirty="0"/>
          </a:p>
        </p:txBody>
      </p:sp>
      <p:sp>
        <p:nvSpPr>
          <p:cNvPr id="8" name="Başlık 2"/>
          <p:cNvSpPr txBox="1">
            <a:spLocks/>
          </p:cNvSpPr>
          <p:nvPr/>
        </p:nvSpPr>
        <p:spPr>
          <a:xfrm>
            <a:off x="690032" y="404664"/>
            <a:ext cx="7772400" cy="1524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tr-TR" dirty="0"/>
          </a:p>
        </p:txBody>
      </p:sp>
      <p:sp>
        <p:nvSpPr>
          <p:cNvPr id="11" name="Başlık 2"/>
          <p:cNvSpPr txBox="1">
            <a:spLocks/>
          </p:cNvSpPr>
          <p:nvPr/>
        </p:nvSpPr>
        <p:spPr>
          <a:xfrm>
            <a:off x="493203" y="3645024"/>
            <a:ext cx="8229600" cy="1252728"/>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dirty="0" smtClean="0">
                <a:solidFill>
                  <a:srgbClr val="C00000"/>
                </a:solidFill>
              </a:rPr>
              <a:t>DOSYA ve DİZİN (KLASÖR)</a:t>
            </a:r>
            <a:endParaRPr lang="tr-TR" dirty="0">
              <a:solidFill>
                <a:srgbClr val="C00000"/>
              </a:solidFill>
            </a:endParaRPr>
          </a:p>
        </p:txBody>
      </p:sp>
    </p:spTree>
    <p:extLst>
      <p:ext uri="{BB962C8B-B14F-4D97-AF65-F5344CB8AC3E}">
        <p14:creationId xmlns:p14="http://schemas.microsoft.com/office/powerpoint/2010/main" xmlns="" val="331161350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lum bright="70000" contrast="-70000"/>
            <a:extLst>
              <a:ext uri="{BEBA8EAE-BF5A-486C-A8C5-ECC9F3942E4B}">
                <a14:imgProps xmlns:a14="http://schemas.microsoft.com/office/drawing/2010/main" xmlns="">
                  <a14:imgLayer r:embed="rId3">
                    <a14:imgEffect>
                      <a14:artisticCrisscrossEtching/>
                    </a14:imgEffect>
                  </a14:imgLayer>
                </a14:imgProps>
              </a:ext>
              <a:ext uri="{28A0092B-C50C-407E-A947-70E740481C1C}">
                <a14:useLocalDpi xmlns:a14="http://schemas.microsoft.com/office/drawing/2010/main" xmlns="" val="0"/>
              </a:ext>
            </a:extLst>
          </a:blip>
          <a:srcRect/>
          <a:stretch>
            <a:fillRect/>
          </a:stretch>
        </p:blipFill>
        <p:spPr bwMode="auto">
          <a:xfrm>
            <a:off x="2195736" y="2132856"/>
            <a:ext cx="4824535" cy="4824535"/>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Başlık 1"/>
          <p:cNvSpPr txBox="1">
            <a:spLocks/>
          </p:cNvSpPr>
          <p:nvPr/>
        </p:nvSpPr>
        <p:spPr>
          <a:xfrm>
            <a:off x="5940152" y="44624"/>
            <a:ext cx="2952329"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tr-TR" sz="1400" dirty="0" smtClean="0"/>
              <a:t>İŞLETİM SİSTEMİNİ KULLANMA</a:t>
            </a:r>
            <a:endParaRPr lang="tr-TR" sz="1400" dirty="0"/>
          </a:p>
        </p:txBody>
      </p:sp>
      <p:sp>
        <p:nvSpPr>
          <p:cNvPr id="6" name="Başlık 1"/>
          <p:cNvSpPr txBox="1">
            <a:spLocks/>
          </p:cNvSpPr>
          <p:nvPr/>
        </p:nvSpPr>
        <p:spPr>
          <a:xfrm>
            <a:off x="251520" y="44624"/>
            <a:ext cx="2952329"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tr-TR" sz="1400" dirty="0" smtClean="0"/>
              <a:t>BİLGİSAYAR KULLANMA</a:t>
            </a:r>
            <a:endParaRPr lang="tr-TR" sz="1400" dirty="0"/>
          </a:p>
        </p:txBody>
      </p:sp>
      <p:sp>
        <p:nvSpPr>
          <p:cNvPr id="8" name="Başlık 2"/>
          <p:cNvSpPr txBox="1">
            <a:spLocks/>
          </p:cNvSpPr>
          <p:nvPr/>
        </p:nvSpPr>
        <p:spPr>
          <a:xfrm>
            <a:off x="690032" y="404664"/>
            <a:ext cx="7772400" cy="1524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tr-TR" dirty="0"/>
          </a:p>
        </p:txBody>
      </p:sp>
      <p:sp>
        <p:nvSpPr>
          <p:cNvPr id="11" name="Başlık 2"/>
          <p:cNvSpPr txBox="1">
            <a:spLocks/>
          </p:cNvSpPr>
          <p:nvPr/>
        </p:nvSpPr>
        <p:spPr>
          <a:xfrm>
            <a:off x="374847" y="520088"/>
            <a:ext cx="8445625" cy="1252728"/>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4000" dirty="0" smtClean="0">
                <a:solidFill>
                  <a:schemeClr val="bg1"/>
                </a:solidFill>
              </a:rPr>
              <a:t>DOSYA (FILE)</a:t>
            </a:r>
            <a:endParaRPr lang="tr-TR" sz="4000" dirty="0">
              <a:solidFill>
                <a:schemeClr val="bg1"/>
              </a:solidFill>
            </a:endParaRPr>
          </a:p>
        </p:txBody>
      </p:sp>
      <p:sp>
        <p:nvSpPr>
          <p:cNvPr id="3" name="İçerik Yer Tutucusu 2"/>
          <p:cNvSpPr>
            <a:spLocks noGrp="1"/>
          </p:cNvSpPr>
          <p:nvPr>
            <p:ph idx="1"/>
          </p:nvPr>
        </p:nvSpPr>
        <p:spPr>
          <a:xfrm>
            <a:off x="374847" y="2564905"/>
            <a:ext cx="8229601" cy="1101354"/>
          </a:xfrm>
        </p:spPr>
        <p:txBody>
          <a:bodyPr>
            <a:normAutofit lnSpcReduction="10000"/>
          </a:bodyPr>
          <a:lstStyle/>
          <a:p>
            <a:r>
              <a:rPr lang="tr-TR" dirty="0"/>
              <a:t>Dosya, bilgi (örneğin, metin, görüntü veya müzik) içeren bir öğedir. Bilgisayarınızda, </a:t>
            </a:r>
            <a:r>
              <a:rPr lang="tr-TR" dirty="0" smtClean="0"/>
              <a:t>dosyaların simgesine </a:t>
            </a:r>
            <a:r>
              <a:rPr lang="tr-TR" dirty="0"/>
              <a:t>bakarak dosya türünü tanımayı kolaylaştırmak üzere simgelerle gösterilir.</a:t>
            </a:r>
          </a:p>
        </p:txBody>
      </p:sp>
      <p:sp>
        <p:nvSpPr>
          <p:cNvPr id="15" name="Başlık 2"/>
          <p:cNvSpPr txBox="1">
            <a:spLocks/>
          </p:cNvSpPr>
          <p:nvPr/>
        </p:nvSpPr>
        <p:spPr>
          <a:xfrm>
            <a:off x="5724128" y="6334472"/>
            <a:ext cx="3096345" cy="50405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tr-TR" sz="1400" dirty="0">
                <a:solidFill>
                  <a:srgbClr val="00B050"/>
                </a:solidFill>
              </a:rPr>
              <a:t>DOSYA ve DİZİN (KLASÖR</a:t>
            </a:r>
            <a:r>
              <a:rPr lang="tr-TR" sz="1400" dirty="0" smtClean="0">
                <a:solidFill>
                  <a:srgbClr val="00B050"/>
                </a:solidFill>
              </a:rPr>
              <a:t>)</a:t>
            </a:r>
            <a:endParaRPr lang="tr-TR" sz="1400" dirty="0">
              <a:solidFill>
                <a:srgbClr val="00B050"/>
              </a:solidFill>
            </a:endParaRPr>
          </a:p>
        </p:txBody>
      </p:sp>
      <p:pic>
        <p:nvPicPr>
          <p:cNvPr id="5125" name="Picture 5" descr="D:\RESİMLER\PNG\all\Office\Word (2).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74847" y="2993786"/>
            <a:ext cx="3344419" cy="3344419"/>
          </a:xfrm>
          <a:prstGeom prst="rect">
            <a:avLst/>
          </a:prstGeom>
          <a:noFill/>
          <a:extLst>
            <a:ext uri="{909E8E84-426E-40DD-AFC4-6F175D3DCCD1}">
              <a14:hiddenFill xmlns:a14="http://schemas.microsoft.com/office/drawing/2010/main" xmlns="">
                <a:solidFill>
                  <a:srgbClr val="FFFFFF"/>
                </a:solidFill>
              </a14:hiddenFill>
            </a:ext>
          </a:extLst>
        </p:spPr>
      </p:pic>
      <p:pic>
        <p:nvPicPr>
          <p:cNvPr id="5126" name="Picture 6" descr="D:\RESİMLER\PNG\all\Office\Excel (2).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923928" y="3776042"/>
            <a:ext cx="2130051" cy="2130051"/>
          </a:xfrm>
          <a:prstGeom prst="rect">
            <a:avLst/>
          </a:prstGeom>
          <a:noFill/>
          <a:extLst>
            <a:ext uri="{909E8E84-426E-40DD-AFC4-6F175D3DCCD1}">
              <a14:hiddenFill xmlns:a14="http://schemas.microsoft.com/office/drawing/2010/main" xmlns="">
                <a:solidFill>
                  <a:srgbClr val="FFFFFF"/>
                </a:solidFill>
              </a14:hiddenFill>
            </a:ext>
          </a:extLst>
        </p:spPr>
      </p:pic>
      <p:pic>
        <p:nvPicPr>
          <p:cNvPr id="5127" name="Picture 7" descr="D:\RESİMLER\PNG\all\Office\PowerPoint (2).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461359" y="4468969"/>
            <a:ext cx="1134977" cy="113497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230205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71472" y="2647656"/>
            <a:ext cx="3443286" cy="2365520"/>
          </a:xfrm>
        </p:spPr>
        <p:txBody>
          <a:bodyPr/>
          <a:lstStyle/>
          <a:p>
            <a:pPr marL="582930" indent="-514350">
              <a:buNone/>
            </a:pPr>
            <a:r>
              <a:rPr lang="tr-TR" dirty="0" smtClean="0">
                <a:solidFill>
                  <a:schemeClr val="tx2">
                    <a:lumMod val="90000"/>
                  </a:schemeClr>
                </a:solidFill>
              </a:rPr>
              <a:t>   </a:t>
            </a:r>
            <a:r>
              <a:rPr lang="tr-TR" dirty="0" smtClean="0">
                <a:solidFill>
                  <a:srgbClr val="C00000"/>
                </a:solidFill>
              </a:rPr>
              <a:t>1. ADIM:</a:t>
            </a:r>
          </a:p>
          <a:p>
            <a:pPr marL="582930" indent="-514350">
              <a:buNone/>
            </a:pPr>
            <a:endParaRPr lang="tr-TR" dirty="0" smtClean="0">
              <a:solidFill>
                <a:schemeClr val="tx2">
                  <a:lumMod val="90000"/>
                </a:schemeClr>
              </a:solidFill>
            </a:endParaRPr>
          </a:p>
          <a:p>
            <a:pPr>
              <a:buNone/>
            </a:pPr>
            <a:r>
              <a:rPr lang="tr-TR" dirty="0" smtClean="0">
                <a:solidFill>
                  <a:schemeClr val="tx2">
                    <a:lumMod val="90000"/>
                  </a:schemeClr>
                </a:solidFill>
              </a:rPr>
              <a:t>	</a:t>
            </a:r>
            <a:r>
              <a:rPr lang="tr-TR" dirty="0" smtClean="0"/>
              <a:t>Öncelikle bütün programlar ve bütün pencereler kapatılır.</a:t>
            </a:r>
          </a:p>
        </p:txBody>
      </p:sp>
      <p:sp>
        <p:nvSpPr>
          <p:cNvPr id="4" name="1 Başlık"/>
          <p:cNvSpPr>
            <a:spLocks noGrp="1"/>
          </p:cNvSpPr>
          <p:nvPr>
            <p:ph type="title"/>
          </p:nvPr>
        </p:nvSpPr>
        <p:spPr>
          <a:xfrm>
            <a:off x="914400" y="714400"/>
            <a:ext cx="7772400" cy="914400"/>
          </a:xfrm>
        </p:spPr>
        <p:txBody>
          <a:bodyPr>
            <a:normAutofit fontScale="90000"/>
          </a:bodyPr>
          <a:lstStyle/>
          <a:p>
            <a:r>
              <a:rPr lang="tr-TR" dirty="0"/>
              <a:t>WINDOWS </a:t>
            </a:r>
            <a:r>
              <a:rPr lang="tr-TR" dirty="0" smtClean="0"/>
              <a:t>XP’DE BİLGİSAYARI KAPATMAK İÇİN</a:t>
            </a:r>
            <a:endParaRPr lang="tr-TR" dirty="0"/>
          </a:p>
        </p:txBody>
      </p:sp>
      <p:pic>
        <p:nvPicPr>
          <p:cNvPr id="3075" name="Picture 3"/>
          <p:cNvPicPr>
            <a:picLocks noChangeAspect="1" noChangeArrowheads="1"/>
          </p:cNvPicPr>
          <p:nvPr/>
        </p:nvPicPr>
        <p:blipFill>
          <a:blip r:embed="rId2" cstate="print"/>
          <a:srcRect/>
          <a:stretch>
            <a:fillRect/>
          </a:stretch>
        </p:blipFill>
        <p:spPr bwMode="auto">
          <a:xfrm>
            <a:off x="4355976" y="2708920"/>
            <a:ext cx="4079437" cy="3657202"/>
          </a:xfrm>
          <a:prstGeom prst="rect">
            <a:avLst/>
          </a:prstGeom>
          <a:noFill/>
          <a:ln w="9525">
            <a:noFill/>
            <a:miter lim="800000"/>
            <a:headEnd/>
            <a:tailEnd/>
          </a:ln>
          <a:effectLst/>
        </p:spPr>
      </p:pic>
      <p:sp>
        <p:nvSpPr>
          <p:cNvPr id="10" name="9 Sağ Ok"/>
          <p:cNvSpPr/>
          <p:nvPr/>
        </p:nvSpPr>
        <p:spPr>
          <a:xfrm rot="19700200">
            <a:off x="5882036" y="3201314"/>
            <a:ext cx="2571768" cy="714380"/>
          </a:xfrm>
          <a:prstGeom prst="rightArrow">
            <a:avLst/>
          </a:prstGeom>
          <a:ln/>
        </p:spPr>
        <p:style>
          <a:lnRef idx="3">
            <a:schemeClr val="lt1"/>
          </a:lnRef>
          <a:fillRef idx="1">
            <a:schemeClr val="dk1"/>
          </a:fillRef>
          <a:effectRef idx="1">
            <a:schemeClr val="dk1"/>
          </a:effectRef>
          <a:fontRef idx="minor">
            <a:schemeClr val="lt1"/>
          </a:fontRef>
        </p:style>
        <p:txBody>
          <a:bodyPr rtlCol="0" anchor="ctr"/>
          <a:lstStyle/>
          <a:p>
            <a:pPr algn="ctr"/>
            <a:endParaRPr lang="tr-TR" b="1">
              <a:ln w="18000">
                <a:solidFill>
                  <a:schemeClr val="accent2">
                    <a:satMod val="140000"/>
                    <a:alpha val="55000"/>
                  </a:schemeClr>
                </a:solidFill>
                <a:prstDash val="solid"/>
                <a:miter lim="800000"/>
              </a:ln>
              <a:noFill/>
              <a:effectLst>
                <a:outerShdw blurRad="25500" dist="23000" dir="7020000" algn="tl">
                  <a:srgbClr val="000000">
                    <a:alpha val="65000"/>
                  </a:srgbClr>
                </a:outerShdw>
              </a:effectLst>
            </a:endParaRPr>
          </a:p>
        </p:txBody>
      </p:sp>
      <p:sp>
        <p:nvSpPr>
          <p:cNvPr id="7" name="Başlık 2"/>
          <p:cNvSpPr txBox="1">
            <a:spLocks/>
          </p:cNvSpPr>
          <p:nvPr/>
        </p:nvSpPr>
        <p:spPr>
          <a:xfrm>
            <a:off x="6012161" y="6334472"/>
            <a:ext cx="2880320" cy="50405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tr-TR" sz="1400" dirty="0" smtClean="0">
                <a:solidFill>
                  <a:schemeClr val="accent3">
                    <a:lumMod val="50000"/>
                  </a:schemeClr>
                </a:solidFill>
              </a:rPr>
              <a:t>BİLGİSAYARDA İLK ADIM</a:t>
            </a:r>
            <a:endParaRPr lang="tr-TR" sz="1400" dirty="0">
              <a:solidFill>
                <a:schemeClr val="accent3">
                  <a:lumMod val="50000"/>
                </a:schemeClr>
              </a:solidFill>
            </a:endParaRPr>
          </a:p>
        </p:txBody>
      </p:sp>
      <p:sp>
        <p:nvSpPr>
          <p:cNvPr id="9" name="Başlık 1"/>
          <p:cNvSpPr txBox="1">
            <a:spLocks/>
          </p:cNvSpPr>
          <p:nvPr/>
        </p:nvSpPr>
        <p:spPr>
          <a:xfrm>
            <a:off x="5940152" y="44624"/>
            <a:ext cx="2952329"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tr-TR" sz="1400" dirty="0" smtClean="0"/>
              <a:t>İŞLETİM SİSTEMİNİ KULLANMA</a:t>
            </a:r>
            <a:endParaRPr lang="tr-TR" sz="1400" dirty="0"/>
          </a:p>
        </p:txBody>
      </p:sp>
      <p:sp>
        <p:nvSpPr>
          <p:cNvPr id="11" name="Başlık 1"/>
          <p:cNvSpPr txBox="1">
            <a:spLocks/>
          </p:cNvSpPr>
          <p:nvPr/>
        </p:nvSpPr>
        <p:spPr>
          <a:xfrm>
            <a:off x="251520" y="44624"/>
            <a:ext cx="2952329"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tr-TR" sz="1400" dirty="0" smtClean="0"/>
              <a:t>BİLGİSAYAR KULLANMA</a:t>
            </a:r>
            <a:endParaRPr lang="tr-TR" sz="1400" dirty="0"/>
          </a:p>
        </p:txBody>
      </p:sp>
    </p:spTree>
    <p:extLst>
      <p:ext uri="{BB962C8B-B14F-4D97-AF65-F5344CB8AC3E}">
        <p14:creationId xmlns:p14="http://schemas.microsoft.com/office/powerpoint/2010/main" xmlns="" val="2263761755"/>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lum bright="70000" contrast="-70000"/>
            <a:extLst>
              <a:ext uri="{BEBA8EAE-BF5A-486C-A8C5-ECC9F3942E4B}">
                <a14:imgProps xmlns:a14="http://schemas.microsoft.com/office/drawing/2010/main" xmlns="">
                  <a14:imgLayer r:embed="rId3">
                    <a14:imgEffect>
                      <a14:artisticCrisscrossEtching/>
                    </a14:imgEffect>
                  </a14:imgLayer>
                </a14:imgProps>
              </a:ext>
              <a:ext uri="{28A0092B-C50C-407E-A947-70E740481C1C}">
                <a14:useLocalDpi xmlns:a14="http://schemas.microsoft.com/office/drawing/2010/main" xmlns="" val="0"/>
              </a:ext>
            </a:extLst>
          </a:blip>
          <a:srcRect/>
          <a:stretch>
            <a:fillRect/>
          </a:stretch>
        </p:blipFill>
        <p:spPr bwMode="auto">
          <a:xfrm>
            <a:off x="2195736" y="2132856"/>
            <a:ext cx="4824535" cy="4824535"/>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Başlık 1"/>
          <p:cNvSpPr txBox="1">
            <a:spLocks/>
          </p:cNvSpPr>
          <p:nvPr/>
        </p:nvSpPr>
        <p:spPr>
          <a:xfrm>
            <a:off x="5940152" y="44624"/>
            <a:ext cx="2952329"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tr-TR" sz="1400" dirty="0" smtClean="0"/>
              <a:t>İŞLETİM SİSTEMİNİ KULLANMA</a:t>
            </a:r>
            <a:endParaRPr lang="tr-TR" sz="1400" dirty="0"/>
          </a:p>
        </p:txBody>
      </p:sp>
      <p:sp>
        <p:nvSpPr>
          <p:cNvPr id="6" name="Başlık 1"/>
          <p:cNvSpPr txBox="1">
            <a:spLocks/>
          </p:cNvSpPr>
          <p:nvPr/>
        </p:nvSpPr>
        <p:spPr>
          <a:xfrm>
            <a:off x="251520" y="44624"/>
            <a:ext cx="2952329"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tr-TR" sz="1400" dirty="0" smtClean="0"/>
              <a:t>BİLGİSAYAR KULLANMA</a:t>
            </a:r>
            <a:endParaRPr lang="tr-TR" sz="1400" dirty="0"/>
          </a:p>
        </p:txBody>
      </p:sp>
      <p:sp>
        <p:nvSpPr>
          <p:cNvPr id="8" name="Başlık 2"/>
          <p:cNvSpPr txBox="1">
            <a:spLocks/>
          </p:cNvSpPr>
          <p:nvPr/>
        </p:nvSpPr>
        <p:spPr>
          <a:xfrm>
            <a:off x="690032" y="404664"/>
            <a:ext cx="7772400" cy="1524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tr-TR" dirty="0"/>
          </a:p>
        </p:txBody>
      </p:sp>
      <p:sp>
        <p:nvSpPr>
          <p:cNvPr id="11" name="Başlık 2"/>
          <p:cNvSpPr txBox="1">
            <a:spLocks/>
          </p:cNvSpPr>
          <p:nvPr/>
        </p:nvSpPr>
        <p:spPr>
          <a:xfrm>
            <a:off x="374847" y="520088"/>
            <a:ext cx="8445625" cy="1252728"/>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4000" dirty="0" smtClean="0">
                <a:solidFill>
                  <a:schemeClr val="bg1"/>
                </a:solidFill>
              </a:rPr>
              <a:t>DOSYA (FILE)</a:t>
            </a:r>
            <a:endParaRPr lang="tr-TR" sz="4000" dirty="0">
              <a:solidFill>
                <a:schemeClr val="bg1"/>
              </a:solidFill>
            </a:endParaRPr>
          </a:p>
        </p:txBody>
      </p:sp>
      <p:sp>
        <p:nvSpPr>
          <p:cNvPr id="3" name="İçerik Yer Tutucusu 2"/>
          <p:cNvSpPr>
            <a:spLocks noGrp="1"/>
          </p:cNvSpPr>
          <p:nvPr>
            <p:ph idx="1"/>
          </p:nvPr>
        </p:nvSpPr>
        <p:spPr>
          <a:xfrm>
            <a:off x="461431" y="2132856"/>
            <a:ext cx="8229601" cy="3769568"/>
          </a:xfrm>
          <a:effectLst>
            <a:glow rad="139700">
              <a:schemeClr val="accent2">
                <a:satMod val="175000"/>
                <a:alpha val="40000"/>
              </a:schemeClr>
            </a:glow>
          </a:effectLst>
        </p:spPr>
        <p:style>
          <a:lnRef idx="2">
            <a:schemeClr val="accent1"/>
          </a:lnRef>
          <a:fillRef idx="1">
            <a:schemeClr val="lt1"/>
          </a:fillRef>
          <a:effectRef idx="0">
            <a:schemeClr val="accent1"/>
          </a:effectRef>
          <a:fontRef idx="minor">
            <a:schemeClr val="dk1"/>
          </a:fontRef>
        </p:style>
        <p:txBody>
          <a:bodyPr>
            <a:normAutofit fontScale="25000" lnSpcReduction="20000"/>
          </a:bodyPr>
          <a:lstStyle/>
          <a:p>
            <a:r>
              <a:rPr lang="tr-TR" sz="7200" dirty="0">
                <a:solidFill>
                  <a:schemeClr val="tx2"/>
                </a:solidFill>
              </a:rPr>
              <a:t>Dosya açmak için bununla ilişkili bir programınız olması gerekir. Bu, genelde dosyanın oluşturulmasında kullanılan programın aynısıdır.</a:t>
            </a:r>
          </a:p>
          <a:p>
            <a:r>
              <a:rPr lang="tr-TR" sz="7200" dirty="0">
                <a:solidFill>
                  <a:schemeClr val="tx2"/>
                </a:solidFill>
              </a:rPr>
              <a:t>Dosyalar, dosya ismi ve bir uzantıdan oluşur. </a:t>
            </a:r>
            <a:r>
              <a:rPr lang="tr-TR" sz="7200" dirty="0" smtClean="0">
                <a:solidFill>
                  <a:schemeClr val="tx2"/>
                </a:solidFill>
              </a:rPr>
              <a:t>Dosya adı ile uzantısı arasında bir nokta bulunur. Dosya uzantıları genelde 3 harften oluşur. Dosya </a:t>
            </a:r>
            <a:r>
              <a:rPr lang="tr-TR" sz="7200" dirty="0">
                <a:solidFill>
                  <a:schemeClr val="tx2"/>
                </a:solidFill>
              </a:rPr>
              <a:t>adı verilirken Türkçe karakterler de kullanılabilir. </a:t>
            </a:r>
          </a:p>
          <a:p>
            <a:r>
              <a:rPr lang="tr-TR" sz="7200" dirty="0">
                <a:solidFill>
                  <a:schemeClr val="tx2"/>
                </a:solidFill>
              </a:rPr>
              <a:t>Dosya adında </a:t>
            </a:r>
            <a:r>
              <a:rPr lang="tr-TR" sz="8000" b="1" dirty="0">
                <a:solidFill>
                  <a:schemeClr val="tx2"/>
                </a:solidFill>
              </a:rPr>
              <a:t>\ / : * ? ‘‘ &lt; &gt; | </a:t>
            </a:r>
            <a:r>
              <a:rPr lang="tr-TR" sz="7200" dirty="0">
                <a:solidFill>
                  <a:schemeClr val="tx2"/>
                </a:solidFill>
              </a:rPr>
              <a:t>karakterleri bulunamaz.</a:t>
            </a:r>
          </a:p>
          <a:p>
            <a:endParaRPr lang="tr-TR" sz="4400" dirty="0" smtClean="0">
              <a:solidFill>
                <a:srgbClr val="0070C0"/>
              </a:solidFill>
            </a:endParaRPr>
          </a:p>
          <a:p>
            <a:r>
              <a:rPr lang="tr-TR" sz="8000" dirty="0" smtClean="0">
                <a:solidFill>
                  <a:srgbClr val="C00000"/>
                </a:solidFill>
              </a:rPr>
              <a:t>Aşağıdaki dosya isimlerini ve uzantılarını inceleyelim.</a:t>
            </a:r>
          </a:p>
          <a:p>
            <a:r>
              <a:rPr lang="tr-TR" sz="7200" dirty="0" smtClean="0">
                <a:solidFill>
                  <a:srgbClr val="0070C0"/>
                </a:solidFill>
              </a:rPr>
              <a:t>WordBelgesi</a:t>
            </a:r>
            <a:r>
              <a:rPr lang="tr-TR" sz="7200" b="1" dirty="0" smtClean="0">
                <a:solidFill>
                  <a:srgbClr val="0070C0"/>
                </a:solidFill>
              </a:rPr>
              <a:t>.doc</a:t>
            </a:r>
          </a:p>
          <a:p>
            <a:r>
              <a:rPr lang="tr-TR" sz="7200" dirty="0" smtClean="0">
                <a:solidFill>
                  <a:srgbClr val="0070C0"/>
                </a:solidFill>
              </a:rPr>
              <a:t>ExcelKitabı</a:t>
            </a:r>
            <a:r>
              <a:rPr lang="tr-TR" sz="7200" b="1" dirty="0" smtClean="0">
                <a:solidFill>
                  <a:srgbClr val="0070C0"/>
                </a:solidFill>
              </a:rPr>
              <a:t>.xls</a:t>
            </a:r>
          </a:p>
          <a:p>
            <a:r>
              <a:rPr lang="tr-TR" sz="7200" dirty="0" smtClean="0">
                <a:solidFill>
                  <a:srgbClr val="0070C0"/>
                </a:solidFill>
              </a:rPr>
              <a:t>PowerpointSunusu</a:t>
            </a:r>
            <a:r>
              <a:rPr lang="tr-TR" sz="7200" b="1" dirty="0" smtClean="0">
                <a:solidFill>
                  <a:srgbClr val="0070C0"/>
                </a:solidFill>
              </a:rPr>
              <a:t>.ppt</a:t>
            </a:r>
          </a:p>
          <a:p>
            <a:r>
              <a:rPr lang="tr-TR" sz="7200" dirty="0" smtClean="0">
                <a:solidFill>
                  <a:srgbClr val="0070C0"/>
                </a:solidFill>
              </a:rPr>
              <a:t>MetinBelgesi</a:t>
            </a:r>
            <a:r>
              <a:rPr lang="tr-TR" sz="7200" b="1" dirty="0" smtClean="0">
                <a:solidFill>
                  <a:srgbClr val="0070C0"/>
                </a:solidFill>
              </a:rPr>
              <a:t>.txt</a:t>
            </a:r>
          </a:p>
          <a:p>
            <a:r>
              <a:rPr lang="tr-TR" sz="7200" dirty="0" smtClean="0">
                <a:solidFill>
                  <a:srgbClr val="0070C0"/>
                </a:solidFill>
              </a:rPr>
              <a:t>UygulamaDosyası</a:t>
            </a:r>
            <a:r>
              <a:rPr lang="tr-TR" sz="7200" b="1" dirty="0" smtClean="0">
                <a:solidFill>
                  <a:srgbClr val="0070C0"/>
                </a:solidFill>
              </a:rPr>
              <a:t>.exe</a:t>
            </a:r>
          </a:p>
          <a:p>
            <a:r>
              <a:rPr lang="tr-TR" sz="7200" dirty="0" err="1" smtClean="0">
                <a:solidFill>
                  <a:srgbClr val="0070C0"/>
                </a:solidFill>
              </a:rPr>
              <a:t>PhotoshopResmi</a:t>
            </a:r>
            <a:r>
              <a:rPr lang="tr-TR" sz="7200" b="1" dirty="0" err="1" smtClean="0">
                <a:solidFill>
                  <a:srgbClr val="0070C0"/>
                </a:solidFill>
              </a:rPr>
              <a:t>.psd</a:t>
            </a:r>
            <a:endParaRPr lang="tr-TR" sz="7200" b="1" dirty="0" smtClean="0">
              <a:solidFill>
                <a:srgbClr val="0070C0"/>
              </a:solidFill>
            </a:endParaRPr>
          </a:p>
        </p:txBody>
      </p:sp>
      <p:sp>
        <p:nvSpPr>
          <p:cNvPr id="17" name="Başlık 2"/>
          <p:cNvSpPr txBox="1">
            <a:spLocks/>
          </p:cNvSpPr>
          <p:nvPr/>
        </p:nvSpPr>
        <p:spPr>
          <a:xfrm>
            <a:off x="5724128" y="6334472"/>
            <a:ext cx="3096345" cy="50405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tr-TR" sz="1400" dirty="0">
                <a:solidFill>
                  <a:srgbClr val="00B050"/>
                </a:solidFill>
              </a:rPr>
              <a:t>DOSYA ve DİZİN (KLASÖR</a:t>
            </a:r>
            <a:r>
              <a:rPr lang="tr-TR" sz="1400" dirty="0" smtClean="0">
                <a:solidFill>
                  <a:srgbClr val="00B050"/>
                </a:solidFill>
              </a:rPr>
              <a:t>)</a:t>
            </a:r>
            <a:endParaRPr lang="tr-TR" sz="1400" dirty="0">
              <a:solidFill>
                <a:srgbClr val="00B050"/>
              </a:solidFill>
            </a:endParaRPr>
          </a:p>
        </p:txBody>
      </p:sp>
    </p:spTree>
    <p:extLst>
      <p:ext uri="{BB962C8B-B14F-4D97-AF65-F5344CB8AC3E}">
        <p14:creationId xmlns:p14="http://schemas.microsoft.com/office/powerpoint/2010/main" xmlns="" val="60390285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lum bright="70000" contrast="-70000"/>
            <a:extLst>
              <a:ext uri="{BEBA8EAE-BF5A-486C-A8C5-ECC9F3942E4B}">
                <a14:imgProps xmlns:a14="http://schemas.microsoft.com/office/drawing/2010/main" xmlns="">
                  <a14:imgLayer r:embed="rId3">
                    <a14:imgEffect>
                      <a14:artisticCrisscrossEtching/>
                    </a14:imgEffect>
                  </a14:imgLayer>
                </a14:imgProps>
              </a:ext>
              <a:ext uri="{28A0092B-C50C-407E-A947-70E740481C1C}">
                <a14:useLocalDpi xmlns:a14="http://schemas.microsoft.com/office/drawing/2010/main" xmlns="" val="0"/>
              </a:ext>
            </a:extLst>
          </a:blip>
          <a:srcRect/>
          <a:stretch>
            <a:fillRect/>
          </a:stretch>
        </p:blipFill>
        <p:spPr bwMode="auto">
          <a:xfrm>
            <a:off x="2195736" y="2132856"/>
            <a:ext cx="4824535" cy="4824535"/>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Başlık 1"/>
          <p:cNvSpPr txBox="1">
            <a:spLocks/>
          </p:cNvSpPr>
          <p:nvPr/>
        </p:nvSpPr>
        <p:spPr>
          <a:xfrm>
            <a:off x="5940152" y="44624"/>
            <a:ext cx="2952329"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tr-TR" sz="1400" dirty="0" smtClean="0"/>
              <a:t>İŞLETİM SİSTEMİNİ KULLANMA</a:t>
            </a:r>
            <a:endParaRPr lang="tr-TR" sz="1400" dirty="0"/>
          </a:p>
        </p:txBody>
      </p:sp>
      <p:sp>
        <p:nvSpPr>
          <p:cNvPr id="6" name="Başlık 1"/>
          <p:cNvSpPr txBox="1">
            <a:spLocks/>
          </p:cNvSpPr>
          <p:nvPr/>
        </p:nvSpPr>
        <p:spPr>
          <a:xfrm>
            <a:off x="251520" y="44624"/>
            <a:ext cx="2952329"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tr-TR" sz="1400" dirty="0" smtClean="0"/>
              <a:t>BİLGİSAYAR KULLANMA</a:t>
            </a:r>
            <a:endParaRPr lang="tr-TR" sz="1400" dirty="0"/>
          </a:p>
        </p:txBody>
      </p:sp>
      <p:sp>
        <p:nvSpPr>
          <p:cNvPr id="8" name="Başlık 2"/>
          <p:cNvSpPr txBox="1">
            <a:spLocks/>
          </p:cNvSpPr>
          <p:nvPr/>
        </p:nvSpPr>
        <p:spPr>
          <a:xfrm>
            <a:off x="690032" y="404664"/>
            <a:ext cx="7772400" cy="1524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tr-TR" dirty="0"/>
          </a:p>
        </p:txBody>
      </p:sp>
      <p:sp>
        <p:nvSpPr>
          <p:cNvPr id="11" name="Başlık 2"/>
          <p:cNvSpPr txBox="1">
            <a:spLocks/>
          </p:cNvSpPr>
          <p:nvPr/>
        </p:nvSpPr>
        <p:spPr>
          <a:xfrm>
            <a:off x="374847" y="520088"/>
            <a:ext cx="8445625" cy="1252728"/>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4000" dirty="0" smtClean="0">
                <a:solidFill>
                  <a:schemeClr val="bg1"/>
                </a:solidFill>
              </a:rPr>
              <a:t>KLASÖR (FOLDER)</a:t>
            </a:r>
            <a:endParaRPr lang="tr-TR" sz="4000" dirty="0">
              <a:solidFill>
                <a:schemeClr val="bg1"/>
              </a:solidFill>
            </a:endParaRPr>
          </a:p>
        </p:txBody>
      </p:sp>
      <p:sp>
        <p:nvSpPr>
          <p:cNvPr id="3" name="İçerik Yer Tutucusu 2"/>
          <p:cNvSpPr>
            <a:spLocks noGrp="1"/>
          </p:cNvSpPr>
          <p:nvPr>
            <p:ph idx="1"/>
          </p:nvPr>
        </p:nvSpPr>
        <p:spPr>
          <a:xfrm>
            <a:off x="374847" y="2564904"/>
            <a:ext cx="8445625" cy="3760974"/>
          </a:xfrm>
          <a:effectLst>
            <a:glow rad="139700">
              <a:schemeClr val="accent2">
                <a:satMod val="175000"/>
                <a:alpha val="40000"/>
              </a:schemeClr>
            </a:glow>
          </a:effectLst>
        </p:spPr>
        <p:style>
          <a:lnRef idx="2">
            <a:schemeClr val="accent1"/>
          </a:lnRef>
          <a:fillRef idx="1">
            <a:schemeClr val="lt1"/>
          </a:fillRef>
          <a:effectRef idx="0">
            <a:schemeClr val="accent1"/>
          </a:effectRef>
          <a:fontRef idx="minor">
            <a:schemeClr val="dk1"/>
          </a:fontRef>
        </p:style>
        <p:txBody>
          <a:bodyPr>
            <a:noAutofit/>
          </a:bodyPr>
          <a:lstStyle/>
          <a:p>
            <a:r>
              <a:rPr lang="tr-TR" sz="1800" dirty="0">
                <a:solidFill>
                  <a:schemeClr val="tx2"/>
                </a:solidFill>
              </a:rPr>
              <a:t>Klasör, dosyalarınızı depolayabileceğiniz bir taşıyıcıdır. Masanızda binlerce kağıt dosyanız olsaydı, istediğiniz dosyayı gerektiğinde bulmak nerdeyse imkansız olurdu. Bu nedenle, kişiler genellikle dosya kağıtlarını dosya dolabındaki klasörlere depolarlar. Bilgisayarınızda klasörler aynı şekilde çalışır.</a:t>
            </a:r>
          </a:p>
          <a:p>
            <a:r>
              <a:rPr lang="tr-TR" sz="1800" dirty="0">
                <a:solidFill>
                  <a:schemeClr val="tx2"/>
                </a:solidFill>
              </a:rPr>
              <a:t>Klasörler diğer klasörleri de depolayabilir. Bir klasörün içinde bulunan klasörler genellikle </a:t>
            </a:r>
            <a:r>
              <a:rPr lang="tr-TR" sz="1800" b="1" dirty="0">
                <a:solidFill>
                  <a:schemeClr val="tx2"/>
                </a:solidFill>
              </a:rPr>
              <a:t>alt klasör </a:t>
            </a:r>
            <a:r>
              <a:rPr lang="tr-TR" sz="1800" dirty="0">
                <a:solidFill>
                  <a:schemeClr val="tx2"/>
                </a:solidFill>
              </a:rPr>
              <a:t>olarak adlandırılır. İstediğiniz kadar alt klasör oluşturabilirsiniz ve klasörlerin her biri istediğiniz kadar dosya ve ek klasör içerebilir</a:t>
            </a:r>
            <a:r>
              <a:rPr lang="tr-TR" sz="1800" dirty="0" smtClean="0">
                <a:solidFill>
                  <a:schemeClr val="tx2"/>
                </a:solidFill>
              </a:rPr>
              <a:t>.</a:t>
            </a:r>
          </a:p>
          <a:p>
            <a:endParaRPr lang="tr-TR" sz="1800" b="1" dirty="0">
              <a:solidFill>
                <a:schemeClr val="tx2"/>
              </a:solidFill>
            </a:endParaRPr>
          </a:p>
          <a:p>
            <a:r>
              <a:rPr lang="tr-TR" sz="1800" b="1" dirty="0" smtClean="0">
                <a:solidFill>
                  <a:schemeClr val="tx2"/>
                </a:solidFill>
              </a:rPr>
              <a:t>Klasörlerin uzantısı olmaz.</a:t>
            </a:r>
            <a:endParaRPr lang="tr-TR" sz="1600" b="1" dirty="0">
              <a:solidFill>
                <a:srgbClr val="0070C0"/>
              </a:solidFill>
            </a:endParaRPr>
          </a:p>
        </p:txBody>
      </p:sp>
      <p:pic>
        <p:nvPicPr>
          <p:cNvPr id="7170" name="Picture 2" descr="D:\RESİMLER\PNG\all\Folders\My Documents.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055693" y="4637725"/>
            <a:ext cx="1688153" cy="1688153"/>
          </a:xfrm>
          <a:prstGeom prst="rect">
            <a:avLst/>
          </a:prstGeom>
          <a:noFill/>
          <a:extLst>
            <a:ext uri="{909E8E84-426E-40DD-AFC4-6F175D3DCCD1}">
              <a14:hiddenFill xmlns:a14="http://schemas.microsoft.com/office/drawing/2010/main" xmlns="">
                <a:solidFill>
                  <a:srgbClr val="FFFFFF"/>
                </a:solidFill>
              </a14:hiddenFill>
            </a:ext>
          </a:extLst>
        </p:spPr>
      </p:pic>
      <p:pic>
        <p:nvPicPr>
          <p:cNvPr id="7171" name="Picture 3" descr="D:\RESİMLER\PNG\all\Folders\My Images.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844326" y="4601999"/>
            <a:ext cx="1759604" cy="1759604"/>
          </a:xfrm>
          <a:prstGeom prst="rect">
            <a:avLst/>
          </a:prstGeom>
          <a:noFill/>
          <a:extLst>
            <a:ext uri="{909E8E84-426E-40DD-AFC4-6F175D3DCCD1}">
              <a14:hiddenFill xmlns:a14="http://schemas.microsoft.com/office/drawing/2010/main" xmlns="">
                <a:solidFill>
                  <a:srgbClr val="FFFFFF"/>
                </a:solidFill>
              </a14:hiddenFill>
            </a:ext>
          </a:extLst>
        </p:spPr>
      </p:pic>
      <p:pic>
        <p:nvPicPr>
          <p:cNvPr id="7172" name="Picture 4" descr="D:\RESİMLER\PNG\all\Folders\My Music.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178800" y="4652546"/>
            <a:ext cx="1709057" cy="1709057"/>
          </a:xfrm>
          <a:prstGeom prst="rect">
            <a:avLst/>
          </a:prstGeom>
          <a:noFill/>
          <a:extLst>
            <a:ext uri="{909E8E84-426E-40DD-AFC4-6F175D3DCCD1}">
              <a14:hiddenFill xmlns:a14="http://schemas.microsoft.com/office/drawing/2010/main" xmlns="">
                <a:solidFill>
                  <a:srgbClr val="FFFFFF"/>
                </a:solidFill>
              </a14:hiddenFill>
            </a:ext>
          </a:extLst>
        </p:spPr>
      </p:pic>
      <p:pic>
        <p:nvPicPr>
          <p:cNvPr id="7173" name="Picture 5" descr="D:\RESİMLER\PNG\all\Folders\My Videos.pn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3642266" y="4568550"/>
            <a:ext cx="1757328" cy="1757328"/>
          </a:xfrm>
          <a:prstGeom prst="rect">
            <a:avLst/>
          </a:prstGeom>
          <a:noFill/>
          <a:extLst>
            <a:ext uri="{909E8E84-426E-40DD-AFC4-6F175D3DCCD1}">
              <a14:hiddenFill xmlns:a14="http://schemas.microsoft.com/office/drawing/2010/main" xmlns="">
                <a:solidFill>
                  <a:srgbClr val="FFFFFF"/>
                </a:solidFill>
              </a14:hiddenFill>
            </a:ext>
          </a:extLst>
        </p:spPr>
      </p:pic>
      <p:pic>
        <p:nvPicPr>
          <p:cNvPr id="7174" name="Picture 6" descr="D:\RESİMLER\PNG\all\Folders\Folder.png"/>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7198306" y="520088"/>
            <a:ext cx="1689551" cy="1689551"/>
          </a:xfrm>
          <a:prstGeom prst="rect">
            <a:avLst/>
          </a:prstGeom>
          <a:noFill/>
          <a:extLst>
            <a:ext uri="{909E8E84-426E-40DD-AFC4-6F175D3DCCD1}">
              <a14:hiddenFill xmlns:a14="http://schemas.microsoft.com/office/drawing/2010/main" xmlns="">
                <a:solidFill>
                  <a:srgbClr val="FFFFFF"/>
                </a:solidFill>
              </a14:hiddenFill>
            </a:ext>
          </a:extLst>
        </p:spPr>
      </p:pic>
      <p:sp>
        <p:nvSpPr>
          <p:cNvPr id="16" name="Başlık 2"/>
          <p:cNvSpPr txBox="1">
            <a:spLocks/>
          </p:cNvSpPr>
          <p:nvPr/>
        </p:nvSpPr>
        <p:spPr>
          <a:xfrm>
            <a:off x="5724128" y="6334472"/>
            <a:ext cx="3096345" cy="50405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tr-TR" sz="1400" dirty="0">
                <a:solidFill>
                  <a:srgbClr val="00B050"/>
                </a:solidFill>
              </a:rPr>
              <a:t>DOSYA ve DİZİN (KLASÖR</a:t>
            </a:r>
            <a:r>
              <a:rPr lang="tr-TR" sz="1400" dirty="0" smtClean="0">
                <a:solidFill>
                  <a:srgbClr val="00B050"/>
                </a:solidFill>
              </a:rPr>
              <a:t>)</a:t>
            </a:r>
            <a:endParaRPr lang="tr-TR" sz="1400" dirty="0">
              <a:solidFill>
                <a:srgbClr val="00B050"/>
              </a:solidFill>
            </a:endParaRPr>
          </a:p>
        </p:txBody>
      </p:sp>
    </p:spTree>
    <p:extLst>
      <p:ext uri="{BB962C8B-B14F-4D97-AF65-F5344CB8AC3E}">
        <p14:creationId xmlns:p14="http://schemas.microsoft.com/office/powerpoint/2010/main" xmlns="" val="274126895"/>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lum bright="70000" contrast="-70000"/>
            <a:extLst>
              <a:ext uri="{BEBA8EAE-BF5A-486C-A8C5-ECC9F3942E4B}">
                <a14:imgProps xmlns:a14="http://schemas.microsoft.com/office/drawing/2010/main" xmlns="">
                  <a14:imgLayer r:embed="rId3">
                    <a14:imgEffect>
                      <a14:artisticCrisscrossEtching/>
                    </a14:imgEffect>
                  </a14:imgLayer>
                </a14:imgProps>
              </a:ext>
              <a:ext uri="{28A0092B-C50C-407E-A947-70E740481C1C}">
                <a14:useLocalDpi xmlns:a14="http://schemas.microsoft.com/office/drawing/2010/main" xmlns="" val="0"/>
              </a:ext>
            </a:extLst>
          </a:blip>
          <a:srcRect/>
          <a:stretch>
            <a:fillRect/>
          </a:stretch>
        </p:blipFill>
        <p:spPr bwMode="auto">
          <a:xfrm>
            <a:off x="2195736" y="2132856"/>
            <a:ext cx="4824535" cy="4824535"/>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Başlık 1"/>
          <p:cNvSpPr txBox="1">
            <a:spLocks/>
          </p:cNvSpPr>
          <p:nvPr/>
        </p:nvSpPr>
        <p:spPr>
          <a:xfrm>
            <a:off x="5940152" y="44624"/>
            <a:ext cx="2952329"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tr-TR" sz="1400" dirty="0" smtClean="0"/>
              <a:t>İŞLETİM SİSTEMİNİ KULLANMA</a:t>
            </a:r>
            <a:endParaRPr lang="tr-TR" sz="1400" dirty="0"/>
          </a:p>
        </p:txBody>
      </p:sp>
      <p:sp>
        <p:nvSpPr>
          <p:cNvPr id="6" name="Başlık 1"/>
          <p:cNvSpPr txBox="1">
            <a:spLocks/>
          </p:cNvSpPr>
          <p:nvPr/>
        </p:nvSpPr>
        <p:spPr>
          <a:xfrm>
            <a:off x="251520" y="44624"/>
            <a:ext cx="2952329"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tr-TR" sz="1400" dirty="0" smtClean="0"/>
              <a:t>BİLGİSAYAR KULLANMA</a:t>
            </a:r>
            <a:endParaRPr lang="tr-TR" sz="1400" dirty="0"/>
          </a:p>
        </p:txBody>
      </p:sp>
      <p:sp>
        <p:nvSpPr>
          <p:cNvPr id="8" name="Başlık 2"/>
          <p:cNvSpPr txBox="1">
            <a:spLocks/>
          </p:cNvSpPr>
          <p:nvPr/>
        </p:nvSpPr>
        <p:spPr>
          <a:xfrm>
            <a:off x="690032" y="404664"/>
            <a:ext cx="7772400" cy="1524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tr-TR" dirty="0"/>
          </a:p>
        </p:txBody>
      </p:sp>
      <p:sp>
        <p:nvSpPr>
          <p:cNvPr id="11" name="Başlık 2"/>
          <p:cNvSpPr txBox="1">
            <a:spLocks/>
          </p:cNvSpPr>
          <p:nvPr/>
        </p:nvSpPr>
        <p:spPr>
          <a:xfrm>
            <a:off x="493203" y="3645024"/>
            <a:ext cx="8229600" cy="1252728"/>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dirty="0" smtClean="0">
                <a:solidFill>
                  <a:srgbClr val="C00000"/>
                </a:solidFill>
              </a:rPr>
              <a:t>YAZICILAR ve YAZDIRMA</a:t>
            </a:r>
            <a:endParaRPr lang="tr-TR" dirty="0">
              <a:solidFill>
                <a:srgbClr val="C00000"/>
              </a:solidFill>
            </a:endParaRPr>
          </a:p>
        </p:txBody>
      </p:sp>
    </p:spTree>
    <p:extLst>
      <p:ext uri="{BB962C8B-B14F-4D97-AF65-F5344CB8AC3E}">
        <p14:creationId xmlns:p14="http://schemas.microsoft.com/office/powerpoint/2010/main" xmlns="" val="3753302558"/>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lum bright="70000" contrast="-70000"/>
            <a:extLst>
              <a:ext uri="{BEBA8EAE-BF5A-486C-A8C5-ECC9F3942E4B}">
                <a14:imgProps xmlns:a14="http://schemas.microsoft.com/office/drawing/2010/main" xmlns="">
                  <a14:imgLayer r:embed="rId3">
                    <a14:imgEffect>
                      <a14:artisticCrisscrossEtching/>
                    </a14:imgEffect>
                  </a14:imgLayer>
                </a14:imgProps>
              </a:ext>
              <a:ext uri="{28A0092B-C50C-407E-A947-70E740481C1C}">
                <a14:useLocalDpi xmlns:a14="http://schemas.microsoft.com/office/drawing/2010/main" xmlns="" val="0"/>
              </a:ext>
            </a:extLst>
          </a:blip>
          <a:srcRect/>
          <a:stretch>
            <a:fillRect/>
          </a:stretch>
        </p:blipFill>
        <p:spPr bwMode="auto">
          <a:xfrm>
            <a:off x="2195736" y="2132856"/>
            <a:ext cx="4824535" cy="4824535"/>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Başlık 1"/>
          <p:cNvSpPr txBox="1">
            <a:spLocks/>
          </p:cNvSpPr>
          <p:nvPr/>
        </p:nvSpPr>
        <p:spPr>
          <a:xfrm>
            <a:off x="5940152" y="44624"/>
            <a:ext cx="2952329"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tr-TR" sz="1400" dirty="0" smtClean="0"/>
              <a:t>İŞLETİM SİSTEMİNİ KULLANMA</a:t>
            </a:r>
            <a:endParaRPr lang="tr-TR" sz="1400" dirty="0"/>
          </a:p>
        </p:txBody>
      </p:sp>
      <p:sp>
        <p:nvSpPr>
          <p:cNvPr id="6" name="Başlık 1"/>
          <p:cNvSpPr txBox="1">
            <a:spLocks/>
          </p:cNvSpPr>
          <p:nvPr/>
        </p:nvSpPr>
        <p:spPr>
          <a:xfrm>
            <a:off x="251520" y="44624"/>
            <a:ext cx="2952329"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tr-TR" sz="1400" dirty="0" smtClean="0"/>
              <a:t>BİLGİSAYAR KULLANMA</a:t>
            </a:r>
            <a:endParaRPr lang="tr-TR" sz="1400" dirty="0"/>
          </a:p>
        </p:txBody>
      </p:sp>
      <p:sp>
        <p:nvSpPr>
          <p:cNvPr id="8" name="Başlık 2"/>
          <p:cNvSpPr txBox="1">
            <a:spLocks/>
          </p:cNvSpPr>
          <p:nvPr/>
        </p:nvSpPr>
        <p:spPr>
          <a:xfrm>
            <a:off x="690032" y="404664"/>
            <a:ext cx="7772400" cy="1524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tr-TR" dirty="0"/>
          </a:p>
        </p:txBody>
      </p:sp>
      <p:sp>
        <p:nvSpPr>
          <p:cNvPr id="11" name="Başlık 2"/>
          <p:cNvSpPr txBox="1">
            <a:spLocks/>
          </p:cNvSpPr>
          <p:nvPr/>
        </p:nvSpPr>
        <p:spPr>
          <a:xfrm>
            <a:off x="374847" y="520088"/>
            <a:ext cx="8445625" cy="1252728"/>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4000" dirty="0" smtClean="0">
                <a:solidFill>
                  <a:schemeClr val="bg1"/>
                </a:solidFill>
              </a:rPr>
              <a:t>YAZICI ÇEŞİTLERİ</a:t>
            </a:r>
            <a:endParaRPr lang="tr-TR" sz="4000" dirty="0">
              <a:solidFill>
                <a:schemeClr val="bg1"/>
              </a:solidFill>
            </a:endParaRPr>
          </a:p>
        </p:txBody>
      </p:sp>
      <p:sp>
        <p:nvSpPr>
          <p:cNvPr id="3" name="İçerik Yer Tutucusu 2"/>
          <p:cNvSpPr>
            <a:spLocks noGrp="1"/>
          </p:cNvSpPr>
          <p:nvPr>
            <p:ph idx="1"/>
          </p:nvPr>
        </p:nvSpPr>
        <p:spPr>
          <a:xfrm>
            <a:off x="179513" y="2276872"/>
            <a:ext cx="8640960" cy="4057600"/>
          </a:xfrm>
        </p:spPr>
        <p:txBody>
          <a:bodyPr numCol="2">
            <a:noAutofit/>
          </a:bodyPr>
          <a:lstStyle/>
          <a:p>
            <a:r>
              <a:rPr lang="tr-TR" sz="1400" b="1" dirty="0"/>
              <a:t>Mürekkep püskürtmeli yazıcılar</a:t>
            </a:r>
          </a:p>
          <a:p>
            <a:r>
              <a:rPr lang="tr-TR" sz="1400" dirty="0"/>
              <a:t>Mürekkep püskürtmeli yazıcılar, metin ve resim oluşturmak için sayfaya küçük mürekkep noktaları püskürtür. Mürekkep püskürtmeli yazıcılar nispeten daha uygun fiyatlı olmaları nedeniyle popülerdir. </a:t>
            </a:r>
            <a:endParaRPr lang="tr-TR" sz="1400" dirty="0" smtClean="0"/>
          </a:p>
          <a:p>
            <a:r>
              <a:rPr lang="tr-TR" sz="1400" dirty="0"/>
              <a:t>Mürekkep püskürtmeli yazıcılar genellikle lazer yazıcılardan daha yavaştır (dakikadaki sayfa sayısı olarak ölçülür) ve mürekkep kartuşlarının düzenli olarak değiştirilmesi gerekir</a:t>
            </a:r>
            <a:r>
              <a:rPr lang="tr-TR" sz="1400" dirty="0" smtClean="0"/>
              <a:t>.</a:t>
            </a:r>
          </a:p>
          <a:p>
            <a:endParaRPr lang="tr-TR" sz="1400" dirty="0"/>
          </a:p>
          <a:p>
            <a:endParaRPr lang="tr-TR" sz="1400" dirty="0" smtClean="0"/>
          </a:p>
          <a:p>
            <a:endParaRPr lang="tr-TR" sz="1400" dirty="0"/>
          </a:p>
          <a:p>
            <a:endParaRPr lang="tr-TR" sz="1400" dirty="0" smtClean="0"/>
          </a:p>
          <a:p>
            <a:endParaRPr lang="tr-TR" sz="1400" dirty="0"/>
          </a:p>
          <a:p>
            <a:endParaRPr lang="tr-TR" sz="1400" dirty="0" smtClean="0"/>
          </a:p>
          <a:p>
            <a:endParaRPr lang="tr-TR" sz="1400" dirty="0"/>
          </a:p>
          <a:p>
            <a:endParaRPr lang="tr-TR" sz="1400" dirty="0" smtClean="0"/>
          </a:p>
          <a:p>
            <a:r>
              <a:rPr lang="tr-TR" sz="1400" b="1" dirty="0" smtClean="0"/>
              <a:t>Lazer </a:t>
            </a:r>
            <a:r>
              <a:rPr lang="tr-TR" sz="1400" b="1" dirty="0"/>
              <a:t>yazıcılar</a:t>
            </a:r>
          </a:p>
          <a:p>
            <a:r>
              <a:rPr lang="tr-TR" sz="1400" dirty="0" smtClean="0"/>
              <a:t>Lazer </a:t>
            </a:r>
            <a:r>
              <a:rPr lang="tr-TR" sz="1400" dirty="0"/>
              <a:t>yazıcılar metin ve grafikler oluşturmak için toner (ince, toz halinde bir madde) kullanır. Siyah beyaz veya renkli yazdırabilirler, ancak renkli modeller genellikle daha pahalıdır. Yalnızca siyah beyaz yazdıran lazer yazıcılara bazen tek renkli yazıcı denir.</a:t>
            </a:r>
          </a:p>
          <a:p>
            <a:r>
              <a:rPr lang="tr-TR" sz="1400" dirty="0"/>
              <a:t>Lazer yazıcılarda genellikle yüksek kapasiteli kağıt tepsileri bulunur, böylece mürekkep püskürtmeli modellerde olduğu gibi çok sık kağıt eklemeniz gerekmez. Ayrıca dakikada çoğu mürekkep püskürtmeli yazıcıdan daha fazla sayfa yazdırabilirsiniz. Buna ek olarak, lazer yazıcının toner kartuşu genellikle daha uzun ömürlüdür.</a:t>
            </a:r>
          </a:p>
          <a:p>
            <a:r>
              <a:rPr lang="tr-TR" sz="1400" dirty="0"/>
              <a:t>Ne kadar yazdırma işlemi yaptığınıza bağlı olarak, lazer yazıcı zamanla mürekkep </a:t>
            </a:r>
            <a:r>
              <a:rPr lang="tr-TR" sz="1400" dirty="0" err="1"/>
              <a:t>püskürtmeliden</a:t>
            </a:r>
            <a:r>
              <a:rPr lang="tr-TR" sz="1400" dirty="0"/>
              <a:t> daha uygun fiyatlı hale gelebilir</a:t>
            </a:r>
            <a:r>
              <a:rPr lang="tr-TR" sz="1400" dirty="0" smtClean="0"/>
              <a:t>.</a:t>
            </a:r>
            <a:endParaRPr lang="tr-TR" sz="1400" dirty="0"/>
          </a:p>
        </p:txBody>
      </p:sp>
      <p:sp>
        <p:nvSpPr>
          <p:cNvPr id="15" name="Başlık 2"/>
          <p:cNvSpPr txBox="1">
            <a:spLocks/>
          </p:cNvSpPr>
          <p:nvPr/>
        </p:nvSpPr>
        <p:spPr>
          <a:xfrm>
            <a:off x="5724128" y="6334472"/>
            <a:ext cx="3096345" cy="50405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tr-TR" sz="1400" dirty="0">
                <a:solidFill>
                  <a:srgbClr val="00B050"/>
                </a:solidFill>
              </a:rPr>
              <a:t>DOSYA ve DİZİN (KLASÖR</a:t>
            </a:r>
            <a:r>
              <a:rPr lang="tr-TR" sz="1400" dirty="0" smtClean="0">
                <a:solidFill>
                  <a:srgbClr val="00B050"/>
                </a:solidFill>
              </a:rPr>
              <a:t>)</a:t>
            </a:r>
            <a:endParaRPr lang="tr-TR" sz="1400" dirty="0">
              <a:solidFill>
                <a:srgbClr val="00B050"/>
              </a:solidFill>
            </a:endParaRPr>
          </a:p>
        </p:txBody>
      </p:sp>
      <p:pic>
        <p:nvPicPr>
          <p:cNvPr id="8194" name="Picture 2" descr="D:\RESİMLER\PNG\all\Printers\Printer.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999216" y="836712"/>
            <a:ext cx="1481584" cy="1481584"/>
          </a:xfrm>
          <a:prstGeom prst="rect">
            <a:avLst/>
          </a:prstGeom>
          <a:noFill/>
          <a:extLst>
            <a:ext uri="{909E8E84-426E-40DD-AFC4-6F175D3DCCD1}">
              <a14:hiddenFill xmlns:a14="http://schemas.microsoft.com/office/drawing/2010/main" xmlns="">
                <a:solidFill>
                  <a:srgbClr val="FFFFFF"/>
                </a:solidFill>
              </a14:hiddenFill>
            </a:ext>
          </a:extLst>
        </p:spPr>
      </p:pic>
      <p:pic>
        <p:nvPicPr>
          <p:cNvPr id="8195" name="Picture 3" descr="D:\RESİMLER\Bilgisayar - Elektronik Parça Resimleri\printer.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552925" y="4512141"/>
            <a:ext cx="1723256" cy="172325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82895215"/>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lum bright="70000" contrast="-70000"/>
            <a:extLst>
              <a:ext uri="{BEBA8EAE-BF5A-486C-A8C5-ECC9F3942E4B}">
                <a14:imgProps xmlns:a14="http://schemas.microsoft.com/office/drawing/2010/main" xmlns="">
                  <a14:imgLayer r:embed="rId3">
                    <a14:imgEffect>
                      <a14:artisticCrisscrossEtching/>
                    </a14:imgEffect>
                  </a14:imgLayer>
                </a14:imgProps>
              </a:ext>
              <a:ext uri="{28A0092B-C50C-407E-A947-70E740481C1C}">
                <a14:useLocalDpi xmlns:a14="http://schemas.microsoft.com/office/drawing/2010/main" xmlns="" val="0"/>
              </a:ext>
            </a:extLst>
          </a:blip>
          <a:srcRect/>
          <a:stretch>
            <a:fillRect/>
          </a:stretch>
        </p:blipFill>
        <p:spPr bwMode="auto">
          <a:xfrm>
            <a:off x="2195736" y="2132856"/>
            <a:ext cx="4824535" cy="4824535"/>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Başlık 1"/>
          <p:cNvSpPr txBox="1">
            <a:spLocks/>
          </p:cNvSpPr>
          <p:nvPr/>
        </p:nvSpPr>
        <p:spPr>
          <a:xfrm>
            <a:off x="5940152" y="44624"/>
            <a:ext cx="2952329"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tr-TR" sz="1400" dirty="0" smtClean="0"/>
              <a:t>İŞLETİM SİSTEMİNİ KULLANMA</a:t>
            </a:r>
            <a:endParaRPr lang="tr-TR" sz="1400" dirty="0"/>
          </a:p>
        </p:txBody>
      </p:sp>
      <p:sp>
        <p:nvSpPr>
          <p:cNvPr id="6" name="Başlık 1"/>
          <p:cNvSpPr txBox="1">
            <a:spLocks/>
          </p:cNvSpPr>
          <p:nvPr/>
        </p:nvSpPr>
        <p:spPr>
          <a:xfrm>
            <a:off x="251520" y="44624"/>
            <a:ext cx="2952329"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tr-TR" sz="1400" dirty="0" smtClean="0"/>
              <a:t>BİLGİSAYAR KULLANMA</a:t>
            </a:r>
            <a:endParaRPr lang="tr-TR" sz="1400" dirty="0"/>
          </a:p>
        </p:txBody>
      </p:sp>
      <p:sp>
        <p:nvSpPr>
          <p:cNvPr id="8" name="Başlık 2"/>
          <p:cNvSpPr txBox="1">
            <a:spLocks/>
          </p:cNvSpPr>
          <p:nvPr/>
        </p:nvSpPr>
        <p:spPr>
          <a:xfrm>
            <a:off x="690032" y="404664"/>
            <a:ext cx="7772400" cy="1524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tr-TR" dirty="0"/>
          </a:p>
        </p:txBody>
      </p:sp>
      <p:sp>
        <p:nvSpPr>
          <p:cNvPr id="11" name="Başlık 2"/>
          <p:cNvSpPr txBox="1">
            <a:spLocks/>
          </p:cNvSpPr>
          <p:nvPr/>
        </p:nvSpPr>
        <p:spPr>
          <a:xfrm>
            <a:off x="374847" y="520088"/>
            <a:ext cx="8445625" cy="1252728"/>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4000" dirty="0" smtClean="0">
                <a:solidFill>
                  <a:schemeClr val="bg1"/>
                </a:solidFill>
              </a:rPr>
              <a:t>YAZICI YÜKLEME</a:t>
            </a:r>
            <a:endParaRPr lang="tr-TR" sz="4000" dirty="0">
              <a:solidFill>
                <a:schemeClr val="bg1"/>
              </a:solidFill>
            </a:endParaRPr>
          </a:p>
        </p:txBody>
      </p:sp>
      <p:sp>
        <p:nvSpPr>
          <p:cNvPr id="3" name="İçerik Yer Tutucusu 2"/>
          <p:cNvSpPr>
            <a:spLocks noGrp="1"/>
          </p:cNvSpPr>
          <p:nvPr>
            <p:ph idx="1"/>
          </p:nvPr>
        </p:nvSpPr>
        <p:spPr>
          <a:xfrm>
            <a:off x="179513" y="2564904"/>
            <a:ext cx="8640960" cy="3769568"/>
          </a:xfrm>
        </p:spPr>
        <p:txBody>
          <a:bodyPr numCol="1">
            <a:noAutofit/>
          </a:bodyPr>
          <a:lstStyle/>
          <a:p>
            <a:r>
              <a:rPr lang="tr-TR" sz="2000" dirty="0" smtClean="0"/>
              <a:t>Bir yazıcıyı kullanabilmeniz için (çıktı alabilmek için), yazıcınızı Windows’a tanıtmalısınız. Bu işlemi genelde yazıcı satın alındığında verilen yükleme CD’si  ile yapabilirsiniz.</a:t>
            </a:r>
          </a:p>
          <a:p>
            <a:r>
              <a:rPr lang="tr-TR" sz="2000" dirty="0"/>
              <a:t>Yazıcınız evrensel seri yol (USB) modeliyse, yazıcıyı taktığınızda Windows'un otomatik olarak algılaması ve yüklemesi gerekir.</a:t>
            </a:r>
          </a:p>
          <a:p>
            <a:r>
              <a:rPr lang="tr-TR" sz="2000" dirty="0"/>
              <a:t>Yazıcı seri veya paralel bağlantı noktası kullanarak bağlanan daha eski bir modelse, el ile yüklemeniz gerekebilir.</a:t>
            </a:r>
          </a:p>
          <a:p>
            <a:endParaRPr lang="tr-TR" sz="2000" dirty="0"/>
          </a:p>
        </p:txBody>
      </p:sp>
      <p:sp>
        <p:nvSpPr>
          <p:cNvPr id="15" name="Başlık 2"/>
          <p:cNvSpPr txBox="1">
            <a:spLocks/>
          </p:cNvSpPr>
          <p:nvPr/>
        </p:nvSpPr>
        <p:spPr>
          <a:xfrm>
            <a:off x="5724128" y="6334472"/>
            <a:ext cx="3096345" cy="50405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tr-TR" sz="1400" dirty="0">
                <a:solidFill>
                  <a:srgbClr val="00B050"/>
                </a:solidFill>
              </a:rPr>
              <a:t>DOSYA ve DİZİN (KLASÖR</a:t>
            </a:r>
            <a:r>
              <a:rPr lang="tr-TR" sz="1400" dirty="0" smtClean="0">
                <a:solidFill>
                  <a:srgbClr val="00B050"/>
                </a:solidFill>
              </a:rPr>
              <a:t>)</a:t>
            </a:r>
            <a:endParaRPr lang="tr-TR" sz="1400" dirty="0">
              <a:solidFill>
                <a:srgbClr val="00B050"/>
              </a:solidFill>
            </a:endParaRPr>
          </a:p>
        </p:txBody>
      </p:sp>
      <p:pic>
        <p:nvPicPr>
          <p:cNvPr id="8195" name="Picture 3" descr="D:\RESİMLER\Bilgisayar - Elektronik Parça Resimleri\printer.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878380" y="4723919"/>
            <a:ext cx="1438036" cy="143803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49676258"/>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lum bright="70000" contrast="-70000"/>
            <a:extLst>
              <a:ext uri="{BEBA8EAE-BF5A-486C-A8C5-ECC9F3942E4B}">
                <a14:imgProps xmlns:a14="http://schemas.microsoft.com/office/drawing/2010/main" xmlns="">
                  <a14:imgLayer r:embed="rId3">
                    <a14:imgEffect>
                      <a14:artisticCrisscrossEtching/>
                    </a14:imgEffect>
                  </a14:imgLayer>
                </a14:imgProps>
              </a:ext>
              <a:ext uri="{28A0092B-C50C-407E-A947-70E740481C1C}">
                <a14:useLocalDpi xmlns:a14="http://schemas.microsoft.com/office/drawing/2010/main" xmlns="" val="0"/>
              </a:ext>
            </a:extLst>
          </a:blip>
          <a:srcRect/>
          <a:stretch>
            <a:fillRect/>
          </a:stretch>
        </p:blipFill>
        <p:spPr bwMode="auto">
          <a:xfrm>
            <a:off x="2195736" y="2132856"/>
            <a:ext cx="4824535" cy="4824535"/>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Başlık 1"/>
          <p:cNvSpPr txBox="1">
            <a:spLocks/>
          </p:cNvSpPr>
          <p:nvPr/>
        </p:nvSpPr>
        <p:spPr>
          <a:xfrm>
            <a:off x="5940152" y="44624"/>
            <a:ext cx="2952329"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tr-TR" sz="1400" dirty="0" smtClean="0"/>
              <a:t>İŞLETİM SİSTEMİNİ KULLANMA</a:t>
            </a:r>
            <a:endParaRPr lang="tr-TR" sz="1400" dirty="0"/>
          </a:p>
        </p:txBody>
      </p:sp>
      <p:sp>
        <p:nvSpPr>
          <p:cNvPr id="6" name="Başlık 1"/>
          <p:cNvSpPr txBox="1">
            <a:spLocks/>
          </p:cNvSpPr>
          <p:nvPr/>
        </p:nvSpPr>
        <p:spPr>
          <a:xfrm>
            <a:off x="251520" y="44624"/>
            <a:ext cx="2952329"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tr-TR" sz="1400" dirty="0" smtClean="0"/>
              <a:t>BİLGİSAYAR KULLANMA</a:t>
            </a:r>
            <a:endParaRPr lang="tr-TR" sz="1400" dirty="0"/>
          </a:p>
        </p:txBody>
      </p:sp>
      <p:sp>
        <p:nvSpPr>
          <p:cNvPr id="8" name="Başlık 2"/>
          <p:cNvSpPr txBox="1">
            <a:spLocks/>
          </p:cNvSpPr>
          <p:nvPr/>
        </p:nvSpPr>
        <p:spPr>
          <a:xfrm>
            <a:off x="690032" y="404664"/>
            <a:ext cx="7772400" cy="1524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tr-TR" dirty="0"/>
          </a:p>
        </p:txBody>
      </p:sp>
      <p:sp>
        <p:nvSpPr>
          <p:cNvPr id="11" name="Başlık 2"/>
          <p:cNvSpPr txBox="1">
            <a:spLocks/>
          </p:cNvSpPr>
          <p:nvPr/>
        </p:nvSpPr>
        <p:spPr>
          <a:xfrm>
            <a:off x="374847" y="520088"/>
            <a:ext cx="8445625" cy="1252728"/>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4000" dirty="0" smtClean="0">
                <a:solidFill>
                  <a:schemeClr val="bg1"/>
                </a:solidFill>
              </a:rPr>
              <a:t>YAZDIRMA</a:t>
            </a:r>
            <a:endParaRPr lang="tr-TR" sz="4000" dirty="0">
              <a:solidFill>
                <a:schemeClr val="bg1"/>
              </a:solidFill>
            </a:endParaRPr>
          </a:p>
        </p:txBody>
      </p:sp>
      <p:sp>
        <p:nvSpPr>
          <p:cNvPr id="3" name="İçerik Yer Tutucusu 2"/>
          <p:cNvSpPr>
            <a:spLocks noGrp="1"/>
          </p:cNvSpPr>
          <p:nvPr>
            <p:ph idx="1"/>
          </p:nvPr>
        </p:nvSpPr>
        <p:spPr>
          <a:xfrm>
            <a:off x="179513" y="2276872"/>
            <a:ext cx="4680519" cy="3985592"/>
          </a:xfrm>
        </p:spPr>
        <p:txBody>
          <a:bodyPr numCol="1">
            <a:noAutofit/>
          </a:bodyPr>
          <a:lstStyle/>
          <a:p>
            <a:r>
              <a:rPr lang="tr-TR" sz="1800" dirty="0"/>
              <a:t>Yazdırmak istediğiniz dosyayı sağ tıklatın ve </a:t>
            </a:r>
            <a:r>
              <a:rPr lang="tr-TR" sz="1800" dirty="0" err="1"/>
              <a:t>Yazdır'ı</a:t>
            </a:r>
            <a:r>
              <a:rPr lang="tr-TR" sz="1800" dirty="0"/>
              <a:t> </a:t>
            </a:r>
            <a:r>
              <a:rPr lang="tr-TR" sz="1800" dirty="0" smtClean="0"/>
              <a:t>tıklatın. Windows </a:t>
            </a:r>
            <a:r>
              <a:rPr lang="tr-TR" sz="1800" dirty="0"/>
              <a:t>dosyayı oluşturan programı başlatır ve bu dosyayı varsayılan yazıcıya gönderir.</a:t>
            </a:r>
          </a:p>
          <a:p>
            <a:r>
              <a:rPr lang="tr-TR" sz="1800" dirty="0" err="1"/>
              <a:t>Windows'da</a:t>
            </a:r>
            <a:r>
              <a:rPr lang="tr-TR" sz="1800" dirty="0"/>
              <a:t> yazdırma işlemi, çoğu programda bulunan Dosya menüsünü ve sonra </a:t>
            </a:r>
            <a:r>
              <a:rPr lang="tr-TR" sz="1800" dirty="0" err="1"/>
              <a:t>Yazdır'ı</a:t>
            </a:r>
            <a:r>
              <a:rPr lang="tr-TR" sz="1800" dirty="0"/>
              <a:t> tıklatarak çok kolay bir şekilde yapılır.</a:t>
            </a:r>
          </a:p>
          <a:p>
            <a:r>
              <a:rPr lang="tr-TR" sz="1800" dirty="0"/>
              <a:t>Bunu yapmak, Yazdır iletişim kutusunu açar. Burası, yazıcının kullanacağı temel ayarların değiştirildiği ve yazdırılacak kopya sayısının seçildiği yerdir. (Göreceğiniz iletişim kutusu yazılımınıza ve yazıcınıza bağlı olarak </a:t>
            </a:r>
            <a:r>
              <a:rPr lang="tr-TR" sz="1800" dirty="0" smtClean="0"/>
              <a:t>farklılık gösterebilir.)</a:t>
            </a:r>
            <a:endParaRPr lang="tr-TR" sz="1800" dirty="0"/>
          </a:p>
        </p:txBody>
      </p:sp>
      <p:sp>
        <p:nvSpPr>
          <p:cNvPr id="15" name="Başlık 2"/>
          <p:cNvSpPr txBox="1">
            <a:spLocks/>
          </p:cNvSpPr>
          <p:nvPr/>
        </p:nvSpPr>
        <p:spPr>
          <a:xfrm>
            <a:off x="5724128" y="6334472"/>
            <a:ext cx="3096345" cy="50405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tr-TR" sz="1400" dirty="0">
                <a:solidFill>
                  <a:srgbClr val="00B050"/>
                </a:solidFill>
              </a:rPr>
              <a:t>DOSYA ve DİZİN (KLASÖR</a:t>
            </a:r>
            <a:r>
              <a:rPr lang="tr-TR" sz="1400" dirty="0" smtClean="0">
                <a:solidFill>
                  <a:srgbClr val="00B050"/>
                </a:solidFill>
              </a:rPr>
              <a:t>)</a:t>
            </a:r>
            <a:endParaRPr lang="tr-TR" sz="1400" dirty="0">
              <a:solidFill>
                <a:srgbClr val="00B050"/>
              </a:solidFill>
            </a:endParaRPr>
          </a:p>
        </p:txBody>
      </p:sp>
      <p:pic>
        <p:nvPicPr>
          <p:cNvPr id="9218"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091458" y="2574819"/>
            <a:ext cx="3857625" cy="36099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770373963"/>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lum bright="70000" contrast="-70000"/>
            <a:extLst>
              <a:ext uri="{BEBA8EAE-BF5A-486C-A8C5-ECC9F3942E4B}">
                <a14:imgProps xmlns:a14="http://schemas.microsoft.com/office/drawing/2010/main" xmlns="">
                  <a14:imgLayer r:embed="rId3">
                    <a14:imgEffect>
                      <a14:artisticCrisscrossEtching/>
                    </a14:imgEffect>
                  </a14:imgLayer>
                </a14:imgProps>
              </a:ext>
              <a:ext uri="{28A0092B-C50C-407E-A947-70E740481C1C}">
                <a14:useLocalDpi xmlns:a14="http://schemas.microsoft.com/office/drawing/2010/main" xmlns="" val="0"/>
              </a:ext>
            </a:extLst>
          </a:blip>
          <a:srcRect/>
          <a:stretch>
            <a:fillRect/>
          </a:stretch>
        </p:blipFill>
        <p:spPr bwMode="auto">
          <a:xfrm>
            <a:off x="2195736" y="2132856"/>
            <a:ext cx="4824535" cy="4824535"/>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Başlık 1"/>
          <p:cNvSpPr txBox="1">
            <a:spLocks/>
          </p:cNvSpPr>
          <p:nvPr/>
        </p:nvSpPr>
        <p:spPr>
          <a:xfrm>
            <a:off x="5940152" y="44624"/>
            <a:ext cx="2952329"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tr-TR" sz="1400" dirty="0" smtClean="0"/>
              <a:t>İŞLETİM SİSTEMİNİ KULLANMA</a:t>
            </a:r>
            <a:endParaRPr lang="tr-TR" sz="1400" dirty="0"/>
          </a:p>
        </p:txBody>
      </p:sp>
      <p:sp>
        <p:nvSpPr>
          <p:cNvPr id="6" name="Başlık 1"/>
          <p:cNvSpPr txBox="1">
            <a:spLocks/>
          </p:cNvSpPr>
          <p:nvPr/>
        </p:nvSpPr>
        <p:spPr>
          <a:xfrm>
            <a:off x="251520" y="44624"/>
            <a:ext cx="2952329"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tr-TR" sz="1400" dirty="0" smtClean="0"/>
              <a:t>BİLGİSAYAR KULLANMA</a:t>
            </a:r>
            <a:endParaRPr lang="tr-TR" sz="1400" dirty="0"/>
          </a:p>
        </p:txBody>
      </p:sp>
      <p:sp>
        <p:nvSpPr>
          <p:cNvPr id="8" name="Başlık 2"/>
          <p:cNvSpPr txBox="1">
            <a:spLocks/>
          </p:cNvSpPr>
          <p:nvPr/>
        </p:nvSpPr>
        <p:spPr>
          <a:xfrm>
            <a:off x="690032" y="404664"/>
            <a:ext cx="7772400" cy="1524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tr-TR" dirty="0"/>
          </a:p>
        </p:txBody>
      </p:sp>
      <p:sp>
        <p:nvSpPr>
          <p:cNvPr id="11" name="Başlık 2"/>
          <p:cNvSpPr txBox="1">
            <a:spLocks/>
          </p:cNvSpPr>
          <p:nvPr/>
        </p:nvSpPr>
        <p:spPr>
          <a:xfrm>
            <a:off x="374847" y="520088"/>
            <a:ext cx="8445625" cy="1252728"/>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4000" dirty="0" smtClean="0">
                <a:solidFill>
                  <a:schemeClr val="bg1"/>
                </a:solidFill>
              </a:rPr>
              <a:t>VARSAYILAN YAZICI</a:t>
            </a:r>
            <a:endParaRPr lang="tr-TR" sz="4000" dirty="0">
              <a:solidFill>
                <a:schemeClr val="bg1"/>
              </a:solidFill>
            </a:endParaRPr>
          </a:p>
        </p:txBody>
      </p:sp>
      <p:sp>
        <p:nvSpPr>
          <p:cNvPr id="3" name="İçerik Yer Tutucusu 2"/>
          <p:cNvSpPr>
            <a:spLocks noGrp="1"/>
          </p:cNvSpPr>
          <p:nvPr>
            <p:ph idx="1"/>
          </p:nvPr>
        </p:nvSpPr>
        <p:spPr>
          <a:xfrm>
            <a:off x="179513" y="2276872"/>
            <a:ext cx="5184575" cy="3985592"/>
          </a:xfrm>
        </p:spPr>
        <p:txBody>
          <a:bodyPr numCol="1">
            <a:noAutofit/>
          </a:bodyPr>
          <a:lstStyle/>
          <a:p>
            <a:r>
              <a:rPr lang="tr-TR" sz="2000" dirty="0" smtClean="0"/>
              <a:t>Eğer Windows’a birden fazla yazıcı yüklediyseniz, </a:t>
            </a:r>
            <a:r>
              <a:rPr lang="tr-TR" sz="2000" dirty="0" err="1" smtClean="0"/>
              <a:t>Yazdır’ı</a:t>
            </a:r>
            <a:r>
              <a:rPr lang="tr-TR" sz="2000" dirty="0" smtClean="0"/>
              <a:t>  seçtiğinizde VARSAYILAN olarak belirlediğiniz yazıcıya gönderirsiniz.</a:t>
            </a:r>
          </a:p>
          <a:p>
            <a:r>
              <a:rPr lang="tr-TR" sz="2000" dirty="0" smtClean="0"/>
              <a:t>Birden fazla yüklenmiş ve bağlanmış yazıcılar içinden bir yazıcıyı varsayılan olarak belirlemek için  Denetim Masasındaki Aygıtlar ve Yazıcılarda bulunan yazıcılardan birinin simgesini sağ tıklatıp Varsayılan Olarak Belirle seçilmelidir.</a:t>
            </a:r>
          </a:p>
          <a:p>
            <a:r>
              <a:rPr lang="tr-TR" sz="2000" b="1" dirty="0" smtClean="0"/>
              <a:t>Varsayılan yazıcı simgesinin solunda yeşil bir tik işareti görünür.</a:t>
            </a:r>
            <a:endParaRPr lang="tr-TR" sz="2000" b="1" dirty="0"/>
          </a:p>
        </p:txBody>
      </p:sp>
      <p:sp>
        <p:nvSpPr>
          <p:cNvPr id="15" name="Başlık 2"/>
          <p:cNvSpPr txBox="1">
            <a:spLocks/>
          </p:cNvSpPr>
          <p:nvPr/>
        </p:nvSpPr>
        <p:spPr>
          <a:xfrm>
            <a:off x="5724128" y="6334472"/>
            <a:ext cx="3096345" cy="50405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tr-TR" sz="1400" dirty="0">
                <a:solidFill>
                  <a:srgbClr val="00B050"/>
                </a:solidFill>
              </a:rPr>
              <a:t>DOSYA ve DİZİN (KLASÖR</a:t>
            </a:r>
            <a:r>
              <a:rPr lang="tr-TR" sz="1400" dirty="0" smtClean="0">
                <a:solidFill>
                  <a:srgbClr val="00B050"/>
                </a:solidFill>
              </a:rPr>
              <a:t>)</a:t>
            </a:r>
            <a:endParaRPr lang="tr-TR" sz="1400" dirty="0">
              <a:solidFill>
                <a:srgbClr val="00B050"/>
              </a:solidFill>
            </a:endParaRPr>
          </a:p>
        </p:txBody>
      </p:sp>
      <p:pic>
        <p:nvPicPr>
          <p:cNvPr id="10242" name="Picture 2" descr="D:\RESİMLER\PNG\all\Printers\Default printer.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595845" y="2564904"/>
            <a:ext cx="3251200" cy="32512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7030735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39552" y="2764845"/>
            <a:ext cx="4144544" cy="2581544"/>
          </a:xfrm>
        </p:spPr>
        <p:txBody>
          <a:bodyPr/>
          <a:lstStyle/>
          <a:p>
            <a:pPr marL="582930" indent="-514350">
              <a:buNone/>
            </a:pPr>
            <a:r>
              <a:rPr lang="tr-TR" dirty="0" smtClean="0">
                <a:solidFill>
                  <a:schemeClr val="tx2">
                    <a:lumMod val="90000"/>
                  </a:schemeClr>
                </a:solidFill>
              </a:rPr>
              <a:t>   </a:t>
            </a:r>
            <a:r>
              <a:rPr lang="tr-TR" dirty="0" smtClean="0">
                <a:solidFill>
                  <a:srgbClr val="C00000"/>
                </a:solidFill>
              </a:rPr>
              <a:t>2. ADIM:</a:t>
            </a:r>
          </a:p>
          <a:p>
            <a:pPr marL="582930" indent="-514350">
              <a:buNone/>
            </a:pPr>
            <a:endParaRPr lang="tr-TR" dirty="0" smtClean="0">
              <a:solidFill>
                <a:schemeClr val="tx2">
                  <a:lumMod val="90000"/>
                </a:schemeClr>
              </a:solidFill>
            </a:endParaRPr>
          </a:p>
          <a:p>
            <a:pPr>
              <a:buNone/>
            </a:pPr>
            <a:r>
              <a:rPr lang="tr-TR" dirty="0" smtClean="0">
                <a:solidFill>
                  <a:schemeClr val="tx2">
                    <a:lumMod val="90000"/>
                  </a:schemeClr>
                </a:solidFill>
              </a:rPr>
              <a:t>	Daha sonra </a:t>
            </a:r>
            <a:r>
              <a:rPr lang="tr-TR" dirty="0" err="1" smtClean="0">
                <a:solidFill>
                  <a:schemeClr val="tx2">
                    <a:lumMod val="90000"/>
                  </a:schemeClr>
                </a:solidFill>
              </a:rPr>
              <a:t>BAŞLAT’a</a:t>
            </a:r>
            <a:r>
              <a:rPr lang="tr-TR" dirty="0" smtClean="0">
                <a:solidFill>
                  <a:schemeClr val="tx2">
                    <a:lumMod val="90000"/>
                  </a:schemeClr>
                </a:solidFill>
              </a:rPr>
              <a:t/>
            </a:r>
            <a:br>
              <a:rPr lang="tr-TR" dirty="0" smtClean="0">
                <a:solidFill>
                  <a:schemeClr val="tx2">
                    <a:lumMod val="90000"/>
                  </a:schemeClr>
                </a:solidFill>
              </a:rPr>
            </a:br>
            <a:r>
              <a:rPr lang="tr-TR" dirty="0">
                <a:solidFill>
                  <a:schemeClr val="tx2">
                    <a:lumMod val="90000"/>
                  </a:schemeClr>
                </a:solidFill>
              </a:rPr>
              <a:t>tıklanır. Ve daha sonra </a:t>
            </a:r>
            <a:r>
              <a:rPr lang="tr-TR" dirty="0" smtClean="0">
                <a:solidFill>
                  <a:schemeClr val="tx2">
                    <a:lumMod val="90000"/>
                  </a:schemeClr>
                </a:solidFill>
              </a:rPr>
              <a:t>BİLGİSAYARI </a:t>
            </a:r>
            <a:r>
              <a:rPr lang="tr-TR" dirty="0" err="1" smtClean="0">
                <a:solidFill>
                  <a:schemeClr val="tx2">
                    <a:lumMod val="90000"/>
                  </a:schemeClr>
                </a:solidFill>
              </a:rPr>
              <a:t>KAPAT’a</a:t>
            </a:r>
            <a:r>
              <a:rPr lang="tr-TR" dirty="0" smtClean="0">
                <a:solidFill>
                  <a:schemeClr val="tx2">
                    <a:lumMod val="90000"/>
                  </a:schemeClr>
                </a:solidFill>
              </a:rPr>
              <a:t> </a:t>
            </a:r>
            <a:r>
              <a:rPr lang="tr-TR" dirty="0">
                <a:solidFill>
                  <a:schemeClr val="tx2">
                    <a:lumMod val="90000"/>
                  </a:schemeClr>
                </a:solidFill>
              </a:rPr>
              <a:t>tıklanır</a:t>
            </a:r>
            <a:r>
              <a:rPr lang="tr-TR" dirty="0" smtClean="0">
                <a:solidFill>
                  <a:schemeClr val="tx2">
                    <a:lumMod val="90000"/>
                  </a:schemeClr>
                </a:solidFill>
              </a:rPr>
              <a:t>.</a:t>
            </a:r>
            <a:endParaRPr lang="tr-TR" dirty="0"/>
          </a:p>
        </p:txBody>
      </p:sp>
      <p:sp>
        <p:nvSpPr>
          <p:cNvPr id="4" name="1 Başlık"/>
          <p:cNvSpPr>
            <a:spLocks noGrp="1"/>
          </p:cNvSpPr>
          <p:nvPr>
            <p:ph type="title"/>
          </p:nvPr>
        </p:nvSpPr>
        <p:spPr>
          <a:xfrm>
            <a:off x="914400" y="714400"/>
            <a:ext cx="7772400" cy="914400"/>
          </a:xfrm>
        </p:spPr>
        <p:txBody>
          <a:bodyPr>
            <a:normAutofit fontScale="90000"/>
          </a:bodyPr>
          <a:lstStyle/>
          <a:p>
            <a:r>
              <a:rPr lang="tr-TR" dirty="0"/>
              <a:t>WINDOWS XP’DE BİLGİSAYARI KAPATMAK İÇİN</a:t>
            </a:r>
          </a:p>
        </p:txBody>
      </p:sp>
      <p:pic>
        <p:nvPicPr>
          <p:cNvPr id="3078" name="Picture 6"/>
          <p:cNvPicPr>
            <a:picLocks noChangeAspect="1" noChangeArrowheads="1"/>
          </p:cNvPicPr>
          <p:nvPr/>
        </p:nvPicPr>
        <p:blipFill>
          <a:blip r:embed="rId2" cstate="print"/>
          <a:srcRect/>
          <a:stretch>
            <a:fillRect/>
          </a:stretch>
        </p:blipFill>
        <p:spPr bwMode="auto">
          <a:xfrm>
            <a:off x="4860032" y="2727084"/>
            <a:ext cx="2949478" cy="3569378"/>
          </a:xfrm>
          <a:prstGeom prst="rect">
            <a:avLst/>
          </a:prstGeom>
          <a:noFill/>
          <a:ln w="9525">
            <a:noFill/>
            <a:miter lim="800000"/>
            <a:headEnd/>
            <a:tailEnd/>
          </a:ln>
          <a:effectLst/>
        </p:spPr>
      </p:pic>
      <p:sp>
        <p:nvSpPr>
          <p:cNvPr id="12" name="11 Sağ Ok"/>
          <p:cNvSpPr/>
          <p:nvPr/>
        </p:nvSpPr>
        <p:spPr>
          <a:xfrm>
            <a:off x="3131840" y="5305768"/>
            <a:ext cx="2571768" cy="714380"/>
          </a:xfrm>
          <a:prstGeom prst="rightArrow">
            <a:avLst/>
          </a:prstGeom>
          <a:ln/>
        </p:spPr>
        <p:style>
          <a:lnRef idx="3">
            <a:schemeClr val="lt1"/>
          </a:lnRef>
          <a:fillRef idx="1">
            <a:schemeClr val="accent3"/>
          </a:fillRef>
          <a:effectRef idx="1">
            <a:schemeClr val="accent3"/>
          </a:effectRef>
          <a:fontRef idx="minor">
            <a:schemeClr val="lt1"/>
          </a:fontRef>
        </p:style>
        <p:txBody>
          <a:bodyPr rtlCol="0" anchor="ctr"/>
          <a:lstStyle/>
          <a:p>
            <a:pPr algn="ctr"/>
            <a:endParaRPr lang="tr-TR" b="1">
              <a:ln w="18000">
                <a:solidFill>
                  <a:schemeClr val="accent2">
                    <a:satMod val="140000"/>
                    <a:alpha val="55000"/>
                  </a:schemeClr>
                </a:solidFill>
                <a:prstDash val="solid"/>
                <a:miter lim="800000"/>
              </a:ln>
              <a:noFill/>
              <a:effectLst>
                <a:outerShdw blurRad="25500" dist="23000" dir="7020000" algn="tl">
                  <a:srgbClr val="000000">
                    <a:alpha val="65000"/>
                  </a:srgbClr>
                </a:outerShdw>
              </a:effectLst>
            </a:endParaRPr>
          </a:p>
        </p:txBody>
      </p:sp>
      <p:sp>
        <p:nvSpPr>
          <p:cNvPr id="13" name="12 Yuvarlatılmış Dikdörtgen"/>
          <p:cNvSpPr/>
          <p:nvPr/>
        </p:nvSpPr>
        <p:spPr>
          <a:xfrm>
            <a:off x="5860164" y="5448644"/>
            <a:ext cx="2024204" cy="428628"/>
          </a:xfrm>
          <a:prstGeom prst="round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Başlık 2"/>
          <p:cNvSpPr txBox="1">
            <a:spLocks/>
          </p:cNvSpPr>
          <p:nvPr/>
        </p:nvSpPr>
        <p:spPr>
          <a:xfrm>
            <a:off x="6012161" y="6334472"/>
            <a:ext cx="2880320" cy="50405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tr-TR" sz="1400" dirty="0" smtClean="0">
                <a:solidFill>
                  <a:schemeClr val="accent3">
                    <a:lumMod val="50000"/>
                  </a:schemeClr>
                </a:solidFill>
              </a:rPr>
              <a:t>BİLGİSAYARDA İLK ADIM</a:t>
            </a:r>
            <a:endParaRPr lang="tr-TR" sz="1400" dirty="0">
              <a:solidFill>
                <a:schemeClr val="accent3">
                  <a:lumMod val="50000"/>
                </a:schemeClr>
              </a:solidFill>
            </a:endParaRPr>
          </a:p>
        </p:txBody>
      </p:sp>
      <p:sp>
        <p:nvSpPr>
          <p:cNvPr id="10" name="Başlık 1"/>
          <p:cNvSpPr txBox="1">
            <a:spLocks/>
          </p:cNvSpPr>
          <p:nvPr/>
        </p:nvSpPr>
        <p:spPr>
          <a:xfrm>
            <a:off x="5940152" y="44624"/>
            <a:ext cx="2952329"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tr-TR" sz="1400" dirty="0" smtClean="0"/>
              <a:t>İŞLETİM SİSTEMİNİ KULLANMA</a:t>
            </a:r>
            <a:endParaRPr lang="tr-TR" sz="1400" dirty="0"/>
          </a:p>
        </p:txBody>
      </p:sp>
      <p:sp>
        <p:nvSpPr>
          <p:cNvPr id="11" name="Başlık 1"/>
          <p:cNvSpPr txBox="1">
            <a:spLocks/>
          </p:cNvSpPr>
          <p:nvPr/>
        </p:nvSpPr>
        <p:spPr>
          <a:xfrm>
            <a:off x="251520" y="44624"/>
            <a:ext cx="2952329"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tr-TR" sz="1400" dirty="0" smtClean="0"/>
              <a:t>BİLGİSAYAR KULLANMA</a:t>
            </a:r>
            <a:endParaRPr lang="tr-TR" sz="1400" dirty="0"/>
          </a:p>
        </p:txBody>
      </p:sp>
    </p:spTree>
    <p:extLst>
      <p:ext uri="{BB962C8B-B14F-4D97-AF65-F5344CB8AC3E}">
        <p14:creationId xmlns:p14="http://schemas.microsoft.com/office/powerpoint/2010/main" xmlns="" val="102145905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lga Biçimi">
  <a:themeElements>
    <a:clrScheme name="Dalga Biçimi">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Dalga Biçimi">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alga Biçimi">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1294</TotalTime>
  <Words>2855</Words>
  <Application>Microsoft Office PowerPoint</Application>
  <PresentationFormat>Ekran Gösterisi (4:3)</PresentationFormat>
  <Paragraphs>521</Paragraphs>
  <Slides>86</Slides>
  <Notes>1</Notes>
  <HiddenSlides>0</HiddenSlides>
  <MMClips>0</MMClips>
  <ScaleCrop>false</ScaleCrop>
  <HeadingPairs>
    <vt:vector size="4" baseType="variant">
      <vt:variant>
        <vt:lpstr>Tema</vt:lpstr>
      </vt:variant>
      <vt:variant>
        <vt:i4>1</vt:i4>
      </vt:variant>
      <vt:variant>
        <vt:lpstr>Slayt Başlıkları</vt:lpstr>
      </vt:variant>
      <vt:variant>
        <vt:i4>86</vt:i4>
      </vt:variant>
    </vt:vector>
  </HeadingPairs>
  <TitlesOfParts>
    <vt:vector size="87" baseType="lpstr">
      <vt:lpstr>Dalga Biçimi</vt:lpstr>
      <vt:lpstr>İŞLETİM SİSTEMİNİ KULLANMA</vt:lpstr>
      <vt:lpstr>İŞLETİM SİSTEMİ NEDİR?</vt:lpstr>
      <vt:lpstr>BİLGİSAYARDA İLK ADIM</vt:lpstr>
      <vt:lpstr>BİLGİSAYARI DÜZGÜN BİR ŞEKİLDE ÇALIŞTIRMA (AÇMA)</vt:lpstr>
      <vt:lpstr>BİLGİSAYARI AÇMAK İÇİN</vt:lpstr>
      <vt:lpstr>BİLGİSAYARI AÇMAK İÇİN</vt:lpstr>
      <vt:lpstr>WINDOWS XP’DE BİLGİSAYARI DÜZGÜN BİR ŞEKİLDE KAPATMA</vt:lpstr>
      <vt:lpstr>WINDOWS XP’DE BİLGİSAYARI KAPATMAK İÇİN</vt:lpstr>
      <vt:lpstr>WINDOWS XP’DE BİLGİSAYARI KAPATMAK İÇİN</vt:lpstr>
      <vt:lpstr>WINDOWS XP’DE BİLGİSAYARI KAPATMAK İÇİN</vt:lpstr>
      <vt:lpstr>WINDOWS VISTA’DA ve WINDOWS 7’DE BİLGİSAYARI DÜZGÜN BİR ŞEKİLDE KAPATMA</vt:lpstr>
      <vt:lpstr>WINDOWS VISTA’DA ve WINDOWS 7’DE KAPATMAK İÇİN</vt:lpstr>
      <vt:lpstr>WINDOWS VISTA’DA ve WINDOWS 7’DE KAPATMAK İÇİN</vt:lpstr>
      <vt:lpstr>BİLGİSAYARI TEKRAR ÇALIŞTIRMA (YENİDEN BAŞLATMA - RESTART)</vt:lpstr>
      <vt:lpstr>BİLGİSAYARI YENİDEN BAŞLATMAK İÇİN</vt:lpstr>
      <vt:lpstr>BİLGİSAYARI YENİDEN BAŞLATMAK İÇİN</vt:lpstr>
      <vt:lpstr>BİLGİSAYARIN TEMEL SİSTEM BİLGİSİ</vt:lpstr>
      <vt:lpstr>SİSTEM BİLGİLERİ</vt:lpstr>
      <vt:lpstr>SİSTEM BİLGİLERİ</vt:lpstr>
      <vt:lpstr>SİSTEM BİLGİLERİ</vt:lpstr>
      <vt:lpstr>BİLGİSAYAR MASAÜSTÜ EKRANI ORTAMI</vt:lpstr>
      <vt:lpstr>MASAÜSTÜ</vt:lpstr>
      <vt:lpstr>GÖREV ÇUBUĞU</vt:lpstr>
      <vt:lpstr>WINDOWS KENAR ÇUBUĞU</vt:lpstr>
      <vt:lpstr>Slayt 25</vt:lpstr>
      <vt:lpstr>YARDIMI KULLANMA</vt:lpstr>
      <vt:lpstr>Slayt 27</vt:lpstr>
      <vt:lpstr>Slayt 28</vt:lpstr>
      <vt:lpstr>Slayt 29</vt:lpstr>
      <vt:lpstr>SİMGELERLE (İKONLARLA) ÇALIŞMA</vt:lpstr>
      <vt:lpstr>MASAÜSTÜ SİMGELERİ</vt:lpstr>
      <vt:lpstr>Slayt 32</vt:lpstr>
      <vt:lpstr>Slayt 33</vt:lpstr>
      <vt:lpstr>TEMEL MASAÜSTÜ SİMGELERİ</vt:lpstr>
      <vt:lpstr>Slayt 35</vt:lpstr>
      <vt:lpstr>Slayt 36</vt:lpstr>
      <vt:lpstr>Slayt 37</vt:lpstr>
      <vt:lpstr>Slayt 38</vt:lpstr>
      <vt:lpstr>Slayt 39</vt:lpstr>
      <vt:lpstr>KISAYOL VE KISAYOL OLUŞTURMA</vt:lpstr>
      <vt:lpstr>Slayt 41</vt:lpstr>
      <vt:lpstr>PENCERELERLE ÇALIŞMA</vt:lpstr>
      <vt:lpstr>Slayt 43</vt:lpstr>
      <vt:lpstr>Slayt 44</vt:lpstr>
      <vt:lpstr>Slayt 45</vt:lpstr>
      <vt:lpstr>Slayt 46</vt:lpstr>
      <vt:lpstr>GÖRÜNTÜ ÖZELLİKLERİNİ AYARLAMA</vt:lpstr>
      <vt:lpstr>GÖRÜNTÜ ÖZELLİKLERİNİ AYARLAMA</vt:lpstr>
      <vt:lpstr>Slayt 49</vt:lpstr>
      <vt:lpstr>Slayt 50</vt:lpstr>
      <vt:lpstr>Slayt 51</vt:lpstr>
      <vt:lpstr>GÖRÜNTÜ ÖZELLİKLERİNİ AYARLAMA</vt:lpstr>
      <vt:lpstr>Slayt 53</vt:lpstr>
      <vt:lpstr>Slayt 54</vt:lpstr>
      <vt:lpstr>GÖRÜNTÜ ÖZELLİKLERİNİ AYARLAMA</vt:lpstr>
      <vt:lpstr>EKRAN KORUYUCU</vt:lpstr>
      <vt:lpstr>Slayt 57</vt:lpstr>
      <vt:lpstr>Slayt 58</vt:lpstr>
      <vt:lpstr>GÖRÜNTÜ ÖZELLİKLERİNİ AYARLAMA</vt:lpstr>
      <vt:lpstr>Slayt 60</vt:lpstr>
      <vt:lpstr>Slayt 61</vt:lpstr>
      <vt:lpstr>Slayt 62</vt:lpstr>
      <vt:lpstr>Slayt 63</vt:lpstr>
      <vt:lpstr>Slayt 64</vt:lpstr>
      <vt:lpstr>Slayt 65</vt:lpstr>
      <vt:lpstr>Slayt 66</vt:lpstr>
      <vt:lpstr>Slayt 67</vt:lpstr>
      <vt:lpstr>Slayt 68</vt:lpstr>
      <vt:lpstr>Slayt 69</vt:lpstr>
      <vt:lpstr>Slayt 70</vt:lpstr>
      <vt:lpstr>Slayt 71</vt:lpstr>
      <vt:lpstr>Slayt 72</vt:lpstr>
      <vt:lpstr>Slayt 73</vt:lpstr>
      <vt:lpstr>Slayt 74</vt:lpstr>
      <vt:lpstr>Slayt 75</vt:lpstr>
      <vt:lpstr>Slayt 76</vt:lpstr>
      <vt:lpstr>Slayt 77</vt:lpstr>
      <vt:lpstr>Slayt 78</vt:lpstr>
      <vt:lpstr>Slayt 79</vt:lpstr>
      <vt:lpstr>Slayt 80</vt:lpstr>
      <vt:lpstr>Slayt 81</vt:lpstr>
      <vt:lpstr>Slayt 82</vt:lpstr>
      <vt:lpstr>Slayt 83</vt:lpstr>
      <vt:lpstr>Slayt 84</vt:lpstr>
      <vt:lpstr>Slayt 85</vt:lpstr>
      <vt:lpstr>Slayt 86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CARPEDIEM</dc:creator>
  <cp:lastModifiedBy>EMRAH</cp:lastModifiedBy>
  <cp:revision>199</cp:revision>
  <dcterms:created xsi:type="dcterms:W3CDTF">2010-10-28T15:07:32Z</dcterms:created>
  <dcterms:modified xsi:type="dcterms:W3CDTF">2011-11-04T12:50:38Z</dcterms:modified>
</cp:coreProperties>
</file>